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312" r:id="rId5"/>
    <p:sldId id="303" r:id="rId6"/>
    <p:sldId id="272" r:id="rId7"/>
    <p:sldId id="291" r:id="rId8"/>
    <p:sldId id="293" r:id="rId9"/>
    <p:sldId id="294" r:id="rId10"/>
    <p:sldId id="308" r:id="rId11"/>
    <p:sldId id="295" r:id="rId12"/>
    <p:sldId id="290" r:id="rId13"/>
    <p:sldId id="289" r:id="rId14"/>
    <p:sldId id="301" r:id="rId15"/>
    <p:sldId id="311"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80" autoAdjust="0"/>
  </p:normalViewPr>
  <p:slideViewPr>
    <p:cSldViewPr>
      <p:cViewPr varScale="1">
        <p:scale>
          <a:sx n="82" d="100"/>
          <a:sy n="82" d="100"/>
        </p:scale>
        <p:origin x="720" y="6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11/15/2022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11/15/2022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11/15/2022</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11/15/2022</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ajhrQQrYcU?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0nmJW_zExk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Service Excellence</a:t>
            </a:r>
          </a:p>
        </p:txBody>
      </p:sp>
      <p:sp>
        <p:nvSpPr>
          <p:cNvPr id="3" name="Subtitle 2"/>
          <p:cNvSpPr>
            <a:spLocks noGrp="1"/>
          </p:cNvSpPr>
          <p:nvPr>
            <p:ph type="subTitle" idx="1"/>
          </p:nvPr>
        </p:nvSpPr>
        <p:spPr/>
        <p:txBody>
          <a:bodyPr/>
          <a:lstStyle/>
          <a:p>
            <a:r>
              <a:rPr lang="en-US" dirty="0"/>
              <a:t>Tufts Medicine Care at Home  Module 3 Communication</a:t>
            </a:r>
          </a:p>
        </p:txBody>
      </p:sp>
    </p:spTree>
    <p:extLst>
      <p:ext uri="{BB962C8B-B14F-4D97-AF65-F5344CB8AC3E}">
        <p14:creationId xmlns:p14="http://schemas.microsoft.com/office/powerpoint/2010/main" val="71685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61FC-699F-B700-16E2-A729C2C91E62}"/>
              </a:ext>
            </a:extLst>
          </p:cNvPr>
          <p:cNvSpPr>
            <a:spLocks noGrp="1"/>
          </p:cNvSpPr>
          <p:nvPr>
            <p:ph type="title"/>
          </p:nvPr>
        </p:nvSpPr>
        <p:spPr/>
        <p:txBody>
          <a:bodyPr/>
          <a:lstStyle/>
          <a:p>
            <a:r>
              <a:rPr lang="en-US" dirty="0"/>
              <a:t>Professional Phrases</a:t>
            </a:r>
          </a:p>
        </p:txBody>
      </p:sp>
      <p:sp>
        <p:nvSpPr>
          <p:cNvPr id="3" name="Content Placeholder 2">
            <a:extLst>
              <a:ext uri="{FF2B5EF4-FFF2-40B4-BE49-F238E27FC236}">
                <a16:creationId xmlns:a16="http://schemas.microsoft.com/office/drawing/2014/main" id="{51D6C6E0-703B-4325-4DE4-38995018DE5C}"/>
              </a:ext>
            </a:extLst>
          </p:cNvPr>
          <p:cNvSpPr>
            <a:spLocks noGrp="1"/>
          </p:cNvSpPr>
          <p:nvPr>
            <p:ph sz="half" idx="1"/>
          </p:nvPr>
        </p:nvSpPr>
        <p:spPr/>
        <p:txBody>
          <a:bodyPr>
            <a:normAutofit/>
          </a:bodyPr>
          <a:lstStyle/>
          <a:p>
            <a:pPr marL="0" indent="0" algn="l">
              <a:buNone/>
            </a:pPr>
            <a:r>
              <a:rPr lang="en-US" sz="2800" b="1" i="0" u="none" strike="noStrike" baseline="0" dirty="0">
                <a:solidFill>
                  <a:srgbClr val="00898F"/>
                </a:solidFill>
                <a:latin typeface="AGaramondPro-Bold"/>
              </a:rPr>
              <a:t>Phrases to Avoid</a:t>
            </a:r>
          </a:p>
          <a:p>
            <a:pPr algn="l"/>
            <a:r>
              <a:rPr lang="en-US" sz="2400" b="0" i="1" u="none" strike="noStrike" baseline="0" dirty="0">
                <a:solidFill>
                  <a:srgbClr val="000000"/>
                </a:solidFill>
                <a:latin typeface="MyriadPro-It"/>
              </a:rPr>
              <a:t>“I don’t know who told you that.”</a:t>
            </a:r>
          </a:p>
          <a:p>
            <a:pPr algn="l"/>
            <a:r>
              <a:rPr lang="en-US" sz="2400" b="0" i="1" u="none" strike="noStrike" baseline="0" dirty="0">
                <a:solidFill>
                  <a:srgbClr val="000000"/>
                </a:solidFill>
                <a:latin typeface="MyriadPro-It"/>
              </a:rPr>
              <a:t>“They didn’t tell me.”</a:t>
            </a:r>
          </a:p>
          <a:p>
            <a:pPr algn="l"/>
            <a:r>
              <a:rPr lang="en-US" sz="2400" b="0" i="1" u="none" strike="noStrike" baseline="0" dirty="0">
                <a:solidFill>
                  <a:srgbClr val="000000"/>
                </a:solidFill>
                <a:latin typeface="MyriadPro-It"/>
              </a:rPr>
              <a:t>“Is it Friday yet?”</a:t>
            </a:r>
          </a:p>
          <a:p>
            <a:pPr algn="l"/>
            <a:r>
              <a:rPr lang="en-US" sz="2400" b="0" i="1" u="none" strike="noStrike" baseline="0" dirty="0">
                <a:solidFill>
                  <a:srgbClr val="000000"/>
                </a:solidFill>
                <a:latin typeface="MyriadPro-It"/>
              </a:rPr>
              <a:t>“I can’t wait until 3:30.”</a:t>
            </a:r>
          </a:p>
          <a:p>
            <a:pPr algn="l"/>
            <a:r>
              <a:rPr lang="en-US" sz="2400" b="0" i="1" u="none" strike="noStrike" baseline="0" dirty="0">
                <a:solidFill>
                  <a:srgbClr val="000000"/>
                </a:solidFill>
                <a:latin typeface="MyriadPro-It"/>
              </a:rPr>
              <a:t>“We are short staffed.”</a:t>
            </a:r>
          </a:p>
          <a:p>
            <a:endParaRPr lang="en-US" dirty="0"/>
          </a:p>
        </p:txBody>
      </p:sp>
      <p:sp>
        <p:nvSpPr>
          <p:cNvPr id="4" name="Content Placeholder 3">
            <a:extLst>
              <a:ext uri="{FF2B5EF4-FFF2-40B4-BE49-F238E27FC236}">
                <a16:creationId xmlns:a16="http://schemas.microsoft.com/office/drawing/2014/main" id="{9D8A4BB0-7EC6-2BE1-157E-66B839178295}"/>
              </a:ext>
            </a:extLst>
          </p:cNvPr>
          <p:cNvSpPr>
            <a:spLocks noGrp="1"/>
          </p:cNvSpPr>
          <p:nvPr>
            <p:ph sz="half" idx="2"/>
          </p:nvPr>
        </p:nvSpPr>
        <p:spPr/>
        <p:txBody>
          <a:bodyPr>
            <a:normAutofit/>
          </a:bodyPr>
          <a:lstStyle/>
          <a:p>
            <a:pPr marL="0" indent="0" algn="l">
              <a:buNone/>
            </a:pPr>
            <a:r>
              <a:rPr lang="en-US" sz="2800" b="1" i="0" u="none" strike="noStrike" baseline="0" dirty="0">
                <a:solidFill>
                  <a:srgbClr val="00898F"/>
                </a:solidFill>
                <a:latin typeface="AGaramondPro-Bold"/>
              </a:rPr>
              <a:t>Phrases to Use</a:t>
            </a:r>
          </a:p>
          <a:p>
            <a:pPr algn="l"/>
            <a:r>
              <a:rPr lang="en-US" sz="2400" b="0" i="1" u="none" strike="noStrike" baseline="0" dirty="0">
                <a:solidFill>
                  <a:srgbClr val="000000"/>
                </a:solidFill>
                <a:latin typeface="MyriadPro-It"/>
              </a:rPr>
              <a:t>“You are in good hands.”</a:t>
            </a:r>
          </a:p>
          <a:p>
            <a:pPr algn="l"/>
            <a:r>
              <a:rPr lang="en-US" sz="2400" b="0" i="1" u="none" strike="noStrike" baseline="0" dirty="0">
                <a:solidFill>
                  <a:srgbClr val="000000"/>
                </a:solidFill>
                <a:latin typeface="MyriadPro-It"/>
              </a:rPr>
              <a:t>“We are going to take great care of you.”</a:t>
            </a:r>
          </a:p>
          <a:p>
            <a:pPr algn="l"/>
            <a:r>
              <a:rPr lang="en-US" sz="2400" b="0" i="1" u="none" strike="noStrike" baseline="0" dirty="0">
                <a:solidFill>
                  <a:srgbClr val="000000"/>
                </a:solidFill>
                <a:latin typeface="MyriadPro-It"/>
              </a:rPr>
              <a:t>“I am here to help.”</a:t>
            </a:r>
          </a:p>
          <a:p>
            <a:pPr algn="l"/>
            <a:r>
              <a:rPr lang="en-US" sz="2400" b="0" i="1" u="none" strike="noStrike" baseline="0" dirty="0">
                <a:solidFill>
                  <a:srgbClr val="000000"/>
                </a:solidFill>
                <a:latin typeface="MyriadPro-It"/>
              </a:rPr>
              <a:t>“Is there anything else I can do for you right now?”</a:t>
            </a:r>
          </a:p>
          <a:p>
            <a:pPr algn="l"/>
            <a:r>
              <a:rPr lang="en-US" sz="2400" b="0" i="1" u="none" strike="noStrike" baseline="0" dirty="0">
                <a:solidFill>
                  <a:srgbClr val="000000"/>
                </a:solidFill>
                <a:latin typeface="MyriadPro-It"/>
              </a:rPr>
              <a:t>“…for you.”</a:t>
            </a:r>
          </a:p>
          <a:p>
            <a:endParaRPr lang="en-US" dirty="0"/>
          </a:p>
        </p:txBody>
      </p:sp>
    </p:spTree>
    <p:extLst>
      <p:ext uri="{BB962C8B-B14F-4D97-AF65-F5344CB8AC3E}">
        <p14:creationId xmlns:p14="http://schemas.microsoft.com/office/powerpoint/2010/main" val="997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9" title="Patient Experience Videos">
            <a:hlinkClick r:id="" action="ppaction://media"/>
            <a:extLst>
              <a:ext uri="{FF2B5EF4-FFF2-40B4-BE49-F238E27FC236}">
                <a16:creationId xmlns:a16="http://schemas.microsoft.com/office/drawing/2014/main" id="{9359FC90-A0E9-774F-4C56-6B3706A04FA0}"/>
              </a:ext>
            </a:extLst>
          </p:cNvPr>
          <p:cNvPicPr>
            <a:picLocks noGrp="1" noRot="1" noChangeAspect="1"/>
          </p:cNvPicPr>
          <p:nvPr>
            <p:ph idx="4294967295"/>
            <a:videoFile r:link="rId1"/>
          </p:nvPr>
        </p:nvPicPr>
        <p:blipFill>
          <a:blip r:embed="rId3"/>
          <a:stretch>
            <a:fillRect/>
          </a:stretch>
        </p:blipFill>
        <p:spPr>
          <a:xfrm>
            <a:off x="2589212" y="2057400"/>
            <a:ext cx="6172200" cy="3487738"/>
          </a:xfrm>
          <a:prstGeom prst="rect">
            <a:avLst/>
          </a:prstGeom>
        </p:spPr>
      </p:pic>
    </p:spTree>
    <p:extLst>
      <p:ext uri="{BB962C8B-B14F-4D97-AF65-F5344CB8AC3E}">
        <p14:creationId xmlns:p14="http://schemas.microsoft.com/office/powerpoint/2010/main" val="366574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105A-0B80-4060-2063-02D8375532AD}"/>
              </a:ext>
            </a:extLst>
          </p:cNvPr>
          <p:cNvSpPr>
            <a:spLocks noGrp="1"/>
          </p:cNvSpPr>
          <p:nvPr>
            <p:ph type="title"/>
          </p:nvPr>
        </p:nvSpPr>
        <p:spPr/>
        <p:txBody>
          <a:bodyPr/>
          <a:lstStyle/>
          <a:p>
            <a:r>
              <a:rPr lang="en-US" dirty="0"/>
              <a:t>Up Next</a:t>
            </a:r>
          </a:p>
        </p:txBody>
      </p:sp>
      <p:pic>
        <p:nvPicPr>
          <p:cNvPr id="6" name="Content Placeholder 5" descr="Doctor in clinic explaining report on tablet to family">
            <a:extLst>
              <a:ext uri="{FF2B5EF4-FFF2-40B4-BE49-F238E27FC236}">
                <a16:creationId xmlns:a16="http://schemas.microsoft.com/office/drawing/2014/main" id="{0BBFFFA7-F362-1A2B-6DFA-C24AEFB5EC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3813" y="1372102"/>
            <a:ext cx="6172200" cy="4113795"/>
          </a:xfrm>
        </p:spPr>
      </p:pic>
      <p:sp>
        <p:nvSpPr>
          <p:cNvPr id="4" name="Text Placeholder 3">
            <a:extLst>
              <a:ext uri="{FF2B5EF4-FFF2-40B4-BE49-F238E27FC236}">
                <a16:creationId xmlns:a16="http://schemas.microsoft.com/office/drawing/2014/main" id="{AD161F02-2C7F-B177-8FB6-4803D77B1BE2}"/>
              </a:ext>
            </a:extLst>
          </p:cNvPr>
          <p:cNvSpPr>
            <a:spLocks noGrp="1"/>
          </p:cNvSpPr>
          <p:nvPr>
            <p:ph type="body" sz="half" idx="2"/>
          </p:nvPr>
        </p:nvSpPr>
        <p:spPr/>
        <p:txBody>
          <a:bodyPr/>
          <a:lstStyle/>
          <a:p>
            <a:r>
              <a:rPr lang="en-US" dirty="0"/>
              <a:t>Privacy and Safety</a:t>
            </a:r>
          </a:p>
        </p:txBody>
      </p:sp>
    </p:spTree>
    <p:extLst>
      <p:ext uri="{BB962C8B-B14F-4D97-AF65-F5344CB8AC3E}">
        <p14:creationId xmlns:p14="http://schemas.microsoft.com/office/powerpoint/2010/main" val="241310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0B7693-0F6F-A0A0-9952-8D67F7EFE8B8}"/>
              </a:ext>
            </a:extLst>
          </p:cNvPr>
          <p:cNvSpPr txBox="1"/>
          <p:nvPr/>
        </p:nvSpPr>
        <p:spPr>
          <a:xfrm>
            <a:off x="3047134" y="2690336"/>
            <a:ext cx="6094268" cy="3293209"/>
          </a:xfrm>
          <a:prstGeom prst="rect">
            <a:avLst/>
          </a:prstGeom>
          <a:noFill/>
        </p:spPr>
        <p:txBody>
          <a:bodyPr wrap="square">
            <a:spAutoFit/>
          </a:bodyPr>
          <a:lstStyle/>
          <a:p>
            <a:r>
              <a:rPr lang="en-US" sz="2800" dirty="0"/>
              <a:t>Tufts Medicine Care at Home</a:t>
            </a:r>
          </a:p>
          <a:p>
            <a:r>
              <a:rPr lang="en-US" sz="3600" dirty="0">
                <a:solidFill>
                  <a:srgbClr val="00B0F0"/>
                </a:solidFill>
              </a:rPr>
              <a:t>C</a:t>
            </a:r>
            <a:r>
              <a:rPr lang="en-US" dirty="0"/>
              <a:t>ompassionate</a:t>
            </a:r>
            <a:br>
              <a:rPr lang="en-US" dirty="0"/>
            </a:br>
            <a:r>
              <a:rPr lang="en-US" sz="3600" dirty="0">
                <a:solidFill>
                  <a:srgbClr val="00B0F0"/>
                </a:solidFill>
              </a:rPr>
              <a:t>A</a:t>
            </a:r>
            <a:r>
              <a:rPr lang="en-US" dirty="0"/>
              <a:t>ttentive</a:t>
            </a:r>
            <a:br>
              <a:rPr lang="en-US" dirty="0"/>
            </a:br>
            <a:r>
              <a:rPr lang="en-US" sz="3600" dirty="0">
                <a:solidFill>
                  <a:srgbClr val="00B0F0"/>
                </a:solidFill>
              </a:rPr>
              <a:t>R</a:t>
            </a:r>
            <a:r>
              <a:rPr lang="en-US" dirty="0"/>
              <a:t>esponsive</a:t>
            </a:r>
            <a:br>
              <a:rPr lang="en-US" dirty="0"/>
            </a:br>
            <a:r>
              <a:rPr lang="en-US" sz="3600" dirty="0">
                <a:solidFill>
                  <a:srgbClr val="00B0F0"/>
                </a:solidFill>
              </a:rPr>
              <a:t>E</a:t>
            </a:r>
            <a:r>
              <a:rPr lang="en-US" dirty="0"/>
              <a:t>xceptional</a:t>
            </a:r>
            <a:br>
              <a:rPr lang="en-US" dirty="0"/>
            </a:br>
            <a:r>
              <a:rPr lang="en-US" sz="3600" dirty="0">
                <a:solidFill>
                  <a:srgbClr val="00B0F0"/>
                </a:solidFill>
              </a:rPr>
              <a:t>S</a:t>
            </a:r>
            <a:r>
              <a:rPr lang="en-US" dirty="0"/>
              <a:t>ervice</a:t>
            </a:r>
          </a:p>
        </p:txBody>
      </p:sp>
    </p:spTree>
    <p:extLst>
      <p:ext uri="{BB962C8B-B14F-4D97-AF65-F5344CB8AC3E}">
        <p14:creationId xmlns:p14="http://schemas.microsoft.com/office/powerpoint/2010/main" val="2466042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Pathways to Excellence</a:t>
            </a:r>
          </a:p>
        </p:txBody>
      </p:sp>
      <p:sp>
        <p:nvSpPr>
          <p:cNvPr id="14" name="Content Placeholder 13"/>
          <p:cNvSpPr>
            <a:spLocks noGrp="1"/>
          </p:cNvSpPr>
          <p:nvPr>
            <p:ph idx="1"/>
          </p:nvPr>
        </p:nvSpPr>
        <p:spPr/>
        <p:txBody>
          <a:bodyPr/>
          <a:lstStyle/>
          <a:p>
            <a:r>
              <a:rPr lang="en-US" dirty="0"/>
              <a:t>Friendliness and Professionalism</a:t>
            </a:r>
          </a:p>
          <a:p>
            <a:r>
              <a:rPr lang="en-US" dirty="0"/>
              <a:t>Establishing Expectations</a:t>
            </a:r>
          </a:p>
          <a:p>
            <a:r>
              <a:rPr lang="en-US" dirty="0"/>
              <a:t>Communication</a:t>
            </a:r>
          </a:p>
          <a:p>
            <a:r>
              <a:rPr lang="en-US" dirty="0"/>
              <a:t>Privacy and Safety</a:t>
            </a:r>
          </a:p>
          <a:p>
            <a:r>
              <a:rPr lang="en-US" dirty="0"/>
              <a:t>Continuity of Care and Scheduling</a:t>
            </a:r>
          </a:p>
          <a:p>
            <a:r>
              <a:rPr lang="en-US" dirty="0"/>
              <a:t>Ending your visit</a:t>
            </a:r>
          </a:p>
          <a:p>
            <a:endParaRPr lang="en-US" dirty="0"/>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F17A-8FA8-500B-9C6A-6DBDCB320C71}"/>
              </a:ext>
            </a:extLst>
          </p:cNvPr>
          <p:cNvSpPr>
            <a:spLocks noGrp="1"/>
          </p:cNvSpPr>
          <p:nvPr>
            <p:ph type="title"/>
          </p:nvPr>
        </p:nvSpPr>
        <p:spPr/>
        <p:txBody>
          <a:bodyPr/>
          <a:lstStyle/>
          <a:p>
            <a:r>
              <a:rPr lang="en-US" dirty="0"/>
              <a:t>Communication</a:t>
            </a:r>
          </a:p>
        </p:txBody>
      </p:sp>
      <p:pic>
        <p:nvPicPr>
          <p:cNvPr id="6" name="Picture Placeholder 5" descr="Happy doctor examining girl with stethoscope">
            <a:extLst>
              <a:ext uri="{FF2B5EF4-FFF2-40B4-BE49-F238E27FC236}">
                <a16:creationId xmlns:a16="http://schemas.microsoft.com/office/drawing/2014/main" id="{6FB651BD-46CD-2ED1-27E7-6951D56A9C7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1118" r="21118"/>
          <a:stretch>
            <a:fillRect/>
          </a:stretch>
        </p:blipFill>
        <p:spPr/>
      </p:pic>
      <p:sp>
        <p:nvSpPr>
          <p:cNvPr id="3" name="Content Placeholder 2">
            <a:extLst>
              <a:ext uri="{FF2B5EF4-FFF2-40B4-BE49-F238E27FC236}">
                <a16:creationId xmlns:a16="http://schemas.microsoft.com/office/drawing/2014/main" id="{8185CB24-BEC8-BA8D-D03B-A818957BF38E}"/>
              </a:ext>
            </a:extLst>
          </p:cNvPr>
          <p:cNvSpPr>
            <a:spLocks noGrp="1"/>
          </p:cNvSpPr>
          <p:nvPr>
            <p:ph type="body" sz="half" idx="2"/>
          </p:nvPr>
        </p:nvSpPr>
        <p:spPr/>
        <p:txBody>
          <a:bodyPr/>
          <a:lstStyle/>
          <a:p>
            <a:r>
              <a:rPr lang="en-US" dirty="0"/>
              <a:t>Explanation</a:t>
            </a:r>
          </a:p>
          <a:p>
            <a:r>
              <a:rPr lang="en-US" dirty="0"/>
              <a:t>Listening</a:t>
            </a:r>
          </a:p>
          <a:p>
            <a:r>
              <a:rPr lang="en-US" dirty="0"/>
              <a:t>Empathy</a:t>
            </a:r>
          </a:p>
        </p:txBody>
      </p:sp>
    </p:spTree>
    <p:extLst>
      <p:ext uri="{BB962C8B-B14F-4D97-AF65-F5344CB8AC3E}">
        <p14:creationId xmlns:p14="http://schemas.microsoft.com/office/powerpoint/2010/main" val="40379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68BA51-7599-4064-33CF-E0FF8E4F942D}"/>
              </a:ext>
            </a:extLst>
          </p:cNvPr>
          <p:cNvSpPr>
            <a:spLocks noGrp="1"/>
          </p:cNvSpPr>
          <p:nvPr>
            <p:ph type="title"/>
          </p:nvPr>
        </p:nvSpPr>
        <p:spPr/>
        <p:txBody>
          <a:bodyPr/>
          <a:lstStyle/>
          <a:p>
            <a:r>
              <a:rPr lang="en-US" dirty="0"/>
              <a:t>Explanation</a:t>
            </a:r>
          </a:p>
        </p:txBody>
      </p:sp>
      <p:sp>
        <p:nvSpPr>
          <p:cNvPr id="6" name="Content Placeholder 5">
            <a:extLst>
              <a:ext uri="{FF2B5EF4-FFF2-40B4-BE49-F238E27FC236}">
                <a16:creationId xmlns:a16="http://schemas.microsoft.com/office/drawing/2014/main" id="{73184991-5401-C3C6-DA92-991B3704DD7C}"/>
              </a:ext>
            </a:extLst>
          </p:cNvPr>
          <p:cNvSpPr>
            <a:spLocks noGrp="1"/>
          </p:cNvSpPr>
          <p:nvPr>
            <p:ph idx="1"/>
          </p:nvPr>
        </p:nvSpPr>
        <p:spPr/>
        <p:txBody>
          <a:bodyPr>
            <a:normAutofit lnSpcReduction="10000"/>
          </a:bodyPr>
          <a:lstStyle/>
          <a:p>
            <a:pPr algn="l"/>
            <a:r>
              <a:rPr lang="en-US" sz="1800" b="0" i="0" u="none" strike="noStrike" baseline="0" dirty="0">
                <a:latin typeface="MyriadPro-Regular"/>
              </a:rPr>
              <a:t>At the beginning of each visit, spend a few minutes talking with the patient to explain your goals for</a:t>
            </a:r>
          </a:p>
          <a:p>
            <a:pPr algn="l"/>
            <a:r>
              <a:rPr lang="en-US" sz="1800" b="0" i="0" u="none" strike="noStrike" baseline="0" dirty="0">
                <a:latin typeface="MyriadPro-Regular"/>
              </a:rPr>
              <a:t>the visit and the expected length.</a:t>
            </a:r>
          </a:p>
          <a:p>
            <a:pPr algn="l"/>
            <a:r>
              <a:rPr lang="en-US" sz="1800" b="0" i="0" u="none" strike="noStrike" baseline="0" dirty="0">
                <a:latin typeface="MyriadPro-Regular"/>
              </a:rPr>
              <a:t>Ask the patient if there is any new information that you need to know since the last visit. Ask the</a:t>
            </a:r>
          </a:p>
          <a:p>
            <a:pPr algn="l"/>
            <a:r>
              <a:rPr lang="en-US" sz="1800" b="0" i="0" u="none" strike="noStrike" baseline="0" dirty="0">
                <a:latin typeface="MyriadPro-Regular"/>
              </a:rPr>
              <a:t>patient about their goals for the visit are. Discuss any questions, worries, and concerns.</a:t>
            </a:r>
          </a:p>
          <a:p>
            <a:pPr algn="l"/>
            <a:r>
              <a:rPr lang="en-US" sz="1800" b="0" i="0" u="none" strike="noStrike" baseline="0" dirty="0">
                <a:latin typeface="MyriadPro-Regular"/>
              </a:rPr>
              <a:t>Explain to the patient what you will be doing and why. Relate the </a:t>
            </a:r>
            <a:r>
              <a:rPr lang="en-US" sz="1800" b="0" i="1" u="none" strike="noStrike" baseline="0" dirty="0">
                <a:latin typeface="MyriadPro-It"/>
              </a:rPr>
              <a:t>why </a:t>
            </a:r>
            <a:r>
              <a:rPr lang="en-US" sz="1800" b="0" i="0" u="none" strike="noStrike" baseline="0" dirty="0">
                <a:latin typeface="MyriadPro-Regular"/>
              </a:rPr>
              <a:t>back to the Plan of Care and the patient’s goals. </a:t>
            </a:r>
          </a:p>
          <a:p>
            <a:pPr algn="l"/>
            <a:r>
              <a:rPr lang="en-US" sz="1800" b="0" i="0" u="none" strike="noStrike" baseline="0" dirty="0">
                <a:latin typeface="MyriadPro-Regular"/>
              </a:rPr>
              <a:t>During the visit, continue to </a:t>
            </a:r>
            <a:r>
              <a:rPr lang="en-US" sz="1800" b="1" i="0" u="none" strike="noStrike" baseline="0" dirty="0">
                <a:latin typeface="MyriadPro-Bold"/>
              </a:rPr>
              <a:t>Narrate the Care</a:t>
            </a:r>
            <a:r>
              <a:rPr lang="en-US" sz="1800" b="0" i="0" u="none" strike="noStrike" baseline="0" dirty="0">
                <a:latin typeface="MyriadPro-Regular"/>
              </a:rPr>
              <a:t>--explain to the patient what you are doing and why. Talk to the patient while performing clinical duties. Ask questions throughout: </a:t>
            </a:r>
            <a:r>
              <a:rPr lang="en-US" sz="1800" b="0" i="1" u="none" strike="noStrike" baseline="0" dirty="0">
                <a:latin typeface="MyriadPro-It"/>
              </a:rPr>
              <a:t>“Do you have any pain?” “Do you understand what I am doing?” “Are you okay with what is happening?”</a:t>
            </a:r>
          </a:p>
          <a:p>
            <a:pPr algn="l"/>
            <a:r>
              <a:rPr lang="en-US" sz="1800" b="0" i="0" u="none" strike="noStrike" baseline="0" dirty="0">
                <a:latin typeface="MyriadPro-Regular"/>
              </a:rPr>
              <a:t>Use easily understood and appropriate language when giving patients information about health  ,special diets, tests, procedures, medications, etc. Avoid technical or professional jargon. Use ‘I’ statements when making requests or giving directions to the patient. For instance, instead of saying, </a:t>
            </a:r>
            <a:r>
              <a:rPr lang="en-US" sz="1800" b="0" i="1" u="none" strike="noStrike" baseline="0" dirty="0">
                <a:latin typeface="MyriadPro-It"/>
              </a:rPr>
              <a:t>“You need to tie your shoes,” </a:t>
            </a:r>
            <a:r>
              <a:rPr lang="en-US" sz="1800" b="0" i="0" u="none" strike="noStrike" baseline="0" dirty="0">
                <a:latin typeface="MyriadPro-Regular"/>
              </a:rPr>
              <a:t>try, </a:t>
            </a:r>
            <a:r>
              <a:rPr lang="en-US" sz="1800" b="0" i="1" u="none" strike="noStrike" baseline="0" dirty="0">
                <a:latin typeface="MyriadPro-It"/>
              </a:rPr>
              <a:t>“I would like you to try and tie your shoes.”</a:t>
            </a:r>
          </a:p>
        </p:txBody>
      </p:sp>
    </p:spTree>
    <p:extLst>
      <p:ext uri="{BB962C8B-B14F-4D97-AF65-F5344CB8AC3E}">
        <p14:creationId xmlns:p14="http://schemas.microsoft.com/office/powerpoint/2010/main" val="309873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BCC3-03D9-2033-F840-5420F4033F97}"/>
              </a:ext>
            </a:extLst>
          </p:cNvPr>
          <p:cNvSpPr>
            <a:spLocks noGrp="1"/>
          </p:cNvSpPr>
          <p:nvPr>
            <p:ph type="title"/>
          </p:nvPr>
        </p:nvSpPr>
        <p:spPr/>
        <p:txBody>
          <a:bodyPr/>
          <a:lstStyle/>
          <a:p>
            <a:r>
              <a:rPr lang="en-US" dirty="0"/>
              <a:t>Listening</a:t>
            </a:r>
          </a:p>
        </p:txBody>
      </p:sp>
      <p:sp>
        <p:nvSpPr>
          <p:cNvPr id="3" name="Content Placeholder 2">
            <a:extLst>
              <a:ext uri="{FF2B5EF4-FFF2-40B4-BE49-F238E27FC236}">
                <a16:creationId xmlns:a16="http://schemas.microsoft.com/office/drawing/2014/main" id="{C3ECD53A-5514-BFBE-BA92-45ED8FFEA739}"/>
              </a:ext>
            </a:extLst>
          </p:cNvPr>
          <p:cNvSpPr>
            <a:spLocks noGrp="1"/>
          </p:cNvSpPr>
          <p:nvPr>
            <p:ph idx="1"/>
          </p:nvPr>
        </p:nvSpPr>
        <p:spPr/>
        <p:txBody>
          <a:bodyPr/>
          <a:lstStyle/>
          <a:p>
            <a:pPr algn="l"/>
            <a:r>
              <a:rPr lang="en-US" sz="1800" b="0" i="0" u="none" strike="noStrike" baseline="0" dirty="0">
                <a:latin typeface="MyriadPro-Regular"/>
              </a:rPr>
              <a:t>Listen to the patient’s questions, worries, and concerns. Ask open-ended questions (e.g., </a:t>
            </a:r>
            <a:r>
              <a:rPr lang="en-US" sz="1800" b="0" i="1" u="none" strike="noStrike" baseline="0" dirty="0">
                <a:latin typeface="MyriadPro-It"/>
              </a:rPr>
              <a:t>“What concerns do you have?”</a:t>
            </a:r>
            <a:r>
              <a:rPr lang="en-US" sz="1800" b="0" i="0" u="none" strike="noStrike" baseline="0" dirty="0">
                <a:latin typeface="MyriadPro-Regular"/>
              </a:rPr>
              <a:t>) rather than close-ended ones (e.g., </a:t>
            </a:r>
            <a:r>
              <a:rPr lang="en-US" sz="1800" b="0" i="1" u="none" strike="noStrike" baseline="0" dirty="0">
                <a:latin typeface="MyriadPro-It"/>
              </a:rPr>
              <a:t>“Do you have any concerns?”</a:t>
            </a:r>
            <a:r>
              <a:rPr lang="en-US" sz="1800" b="0" i="0" u="none" strike="noStrike" baseline="0" dirty="0">
                <a:latin typeface="MyriadPro-Regular"/>
              </a:rPr>
              <a:t>)</a:t>
            </a:r>
          </a:p>
          <a:p>
            <a:pPr algn="l"/>
            <a:r>
              <a:rPr lang="en-US" sz="1800" b="0" i="0" u="none" strike="noStrike" baseline="0" dirty="0">
                <a:latin typeface="MyriadPro-Regular"/>
              </a:rPr>
              <a:t>Restate what the patient has said using his/her words and phrasing to demonstrate that you are listening. Probe for more information:</a:t>
            </a:r>
            <a:r>
              <a:rPr lang="en-US" sz="1800" b="0" i="1" u="none" strike="noStrike" baseline="0" dirty="0">
                <a:latin typeface="MyriadPro-It"/>
              </a:rPr>
              <a:t> “What makes you say that?” “Tell me more about that.” “ How do you feel about that?”</a:t>
            </a:r>
          </a:p>
          <a:p>
            <a:pPr marL="0" indent="0" algn="l">
              <a:buNone/>
            </a:pPr>
            <a:endParaRPr lang="en-US" dirty="0"/>
          </a:p>
        </p:txBody>
      </p:sp>
    </p:spTree>
    <p:extLst>
      <p:ext uri="{BB962C8B-B14F-4D97-AF65-F5344CB8AC3E}">
        <p14:creationId xmlns:p14="http://schemas.microsoft.com/office/powerpoint/2010/main" val="387528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7483C-94EB-B3DD-6040-4BFD5EE5F47F}"/>
              </a:ext>
            </a:extLst>
          </p:cNvPr>
          <p:cNvSpPr txBox="1"/>
          <p:nvPr/>
        </p:nvSpPr>
        <p:spPr>
          <a:xfrm>
            <a:off x="3047260" y="3246553"/>
            <a:ext cx="6094520" cy="369332"/>
          </a:xfrm>
          <a:prstGeom prst="rect">
            <a:avLst/>
          </a:prstGeom>
          <a:noFill/>
        </p:spPr>
        <p:txBody>
          <a:bodyPr wrap="square">
            <a:spAutoFit/>
          </a:bodyPr>
          <a:lstStyle/>
          <a:p>
            <a:r>
              <a:rPr lang="en-US" sz="1800" u="sng" dirty="0">
                <a:solidFill>
                  <a:srgbClr val="0000FF"/>
                </a:solidFill>
                <a:effectLst/>
                <a:latin typeface="Calibri" panose="020F0502020204030204" pitchFamily="34" charset="0"/>
                <a:ea typeface="Times New Roman" panose="02020603050405020304" pitchFamily="18" charset="0"/>
                <a:hlinkClick r:id="rId2"/>
              </a:rPr>
              <a:t>https://youtu.be/0nmJW_zExk0</a:t>
            </a:r>
            <a:endParaRPr lang="en-US" dirty="0"/>
          </a:p>
        </p:txBody>
      </p:sp>
    </p:spTree>
    <p:extLst>
      <p:ext uri="{BB962C8B-B14F-4D97-AF65-F5344CB8AC3E}">
        <p14:creationId xmlns:p14="http://schemas.microsoft.com/office/powerpoint/2010/main" val="113769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4CF6-59ED-C937-7B9C-7BB2A899AD65}"/>
              </a:ext>
            </a:extLst>
          </p:cNvPr>
          <p:cNvSpPr>
            <a:spLocks noGrp="1"/>
          </p:cNvSpPr>
          <p:nvPr>
            <p:ph type="title"/>
          </p:nvPr>
        </p:nvSpPr>
        <p:spPr/>
        <p:txBody>
          <a:bodyPr/>
          <a:lstStyle/>
          <a:p>
            <a:r>
              <a:rPr lang="en-US" dirty="0"/>
              <a:t>Empathy</a:t>
            </a:r>
          </a:p>
        </p:txBody>
      </p:sp>
      <p:sp>
        <p:nvSpPr>
          <p:cNvPr id="3" name="Content Placeholder 2">
            <a:extLst>
              <a:ext uri="{FF2B5EF4-FFF2-40B4-BE49-F238E27FC236}">
                <a16:creationId xmlns:a16="http://schemas.microsoft.com/office/drawing/2014/main" id="{A497B426-E756-79DE-D200-E43B11410DA5}"/>
              </a:ext>
            </a:extLst>
          </p:cNvPr>
          <p:cNvSpPr>
            <a:spLocks noGrp="1"/>
          </p:cNvSpPr>
          <p:nvPr>
            <p:ph idx="1"/>
          </p:nvPr>
        </p:nvSpPr>
        <p:spPr/>
        <p:txBody>
          <a:bodyPr/>
          <a:lstStyle/>
          <a:p>
            <a:pPr algn="l"/>
            <a:r>
              <a:rPr lang="en-US" sz="1800" b="0" i="0" u="none" strike="noStrike" baseline="0" dirty="0">
                <a:latin typeface="MyriadPro-Regular"/>
              </a:rPr>
              <a:t>Listen to the patient’s concerns with empathy as this often reveals underlying anxieties. Ask the patient throughout the visit if he/she feels comfortable or if there is anything you can do to help him/her feel more at ease.</a:t>
            </a:r>
          </a:p>
          <a:p>
            <a:pPr algn="l"/>
            <a:r>
              <a:rPr lang="en-US" sz="1800" b="0" i="0" u="none" strike="noStrike" baseline="0" dirty="0">
                <a:latin typeface="MyriadPro-Regular"/>
              </a:rPr>
              <a:t>Seek to understand the patient’s emotional needs and try to address that need appropriately:</a:t>
            </a:r>
          </a:p>
          <a:p>
            <a:pPr algn="l"/>
            <a:r>
              <a:rPr lang="en-US" sz="1800" b="1" i="0" u="none" strike="noStrike" baseline="0" dirty="0">
                <a:latin typeface="MyriadPro-Bold"/>
              </a:rPr>
              <a:t>• Encouragement </a:t>
            </a:r>
            <a:r>
              <a:rPr lang="en-US" sz="1800" b="0" i="0" u="none" strike="noStrike" baseline="0" dirty="0">
                <a:latin typeface="MyriadPro-Regular"/>
              </a:rPr>
              <a:t>-- </a:t>
            </a:r>
            <a:r>
              <a:rPr lang="en-US" sz="1800" b="0" i="1" u="none" strike="noStrike" baseline="0" dirty="0">
                <a:latin typeface="MyriadPro-It"/>
              </a:rPr>
              <a:t>“You are going to do just fine.”</a:t>
            </a:r>
          </a:p>
          <a:p>
            <a:pPr algn="l"/>
            <a:r>
              <a:rPr lang="en-US" sz="1800" b="1" i="0" u="none" strike="noStrike" baseline="0" dirty="0">
                <a:latin typeface="MyriadPro-Bold"/>
              </a:rPr>
              <a:t>• Reassurance </a:t>
            </a:r>
            <a:r>
              <a:rPr lang="en-US" sz="1800" b="0" i="0" u="none" strike="noStrike" baseline="0" dirty="0">
                <a:latin typeface="MyriadPro-Regular"/>
              </a:rPr>
              <a:t>-- </a:t>
            </a:r>
            <a:r>
              <a:rPr lang="en-US" sz="1800" b="0" i="1" u="none" strike="noStrike" baseline="0" dirty="0">
                <a:latin typeface="MyriadPro-It"/>
              </a:rPr>
              <a:t>“We are going to take great care of you.”</a:t>
            </a:r>
          </a:p>
          <a:p>
            <a:pPr algn="l"/>
            <a:r>
              <a:rPr lang="en-US" sz="1800" b="1" i="0" u="none" strike="noStrike" baseline="0" dirty="0">
                <a:latin typeface="MyriadPro-Bold"/>
              </a:rPr>
              <a:t>• Motivation </a:t>
            </a:r>
            <a:r>
              <a:rPr lang="en-US" sz="1800" b="0" i="0" u="none" strike="noStrike" baseline="0" dirty="0">
                <a:latin typeface="MyriadPro-Regular"/>
              </a:rPr>
              <a:t>-- </a:t>
            </a:r>
            <a:r>
              <a:rPr lang="en-US" sz="1800" b="0" i="1" u="none" strike="noStrike" baseline="0" dirty="0">
                <a:latin typeface="MyriadPro-It"/>
              </a:rPr>
              <a:t>“With some hard work, you can do it.”</a:t>
            </a:r>
          </a:p>
          <a:p>
            <a:pPr algn="l"/>
            <a:r>
              <a:rPr lang="en-US" sz="1800" b="1" i="0" u="none" strike="noStrike" baseline="0" dirty="0">
                <a:latin typeface="MyriadPro-Bold"/>
              </a:rPr>
              <a:t>• Comfort </a:t>
            </a:r>
            <a:r>
              <a:rPr lang="en-US" sz="1800" b="0" i="0" u="none" strike="noStrike" baseline="0" dirty="0">
                <a:latin typeface="MyriadPro-Regular"/>
              </a:rPr>
              <a:t>-- </a:t>
            </a:r>
            <a:r>
              <a:rPr lang="en-US" sz="1800" b="0" i="1" u="none" strike="noStrike" baseline="0" dirty="0">
                <a:latin typeface="MyriadPro-It"/>
              </a:rPr>
              <a:t>“I know this must be hard for you.”</a:t>
            </a:r>
            <a:endParaRPr lang="en-US" dirty="0"/>
          </a:p>
        </p:txBody>
      </p:sp>
    </p:spTree>
    <p:extLst>
      <p:ext uri="{BB962C8B-B14F-4D97-AF65-F5344CB8AC3E}">
        <p14:creationId xmlns:p14="http://schemas.microsoft.com/office/powerpoint/2010/main" val="188357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2193-AD97-1A46-EA4D-AF8C96658C14}"/>
              </a:ext>
            </a:extLst>
          </p:cNvPr>
          <p:cNvSpPr>
            <a:spLocks noGrp="1"/>
          </p:cNvSpPr>
          <p:nvPr>
            <p:ph type="title"/>
          </p:nvPr>
        </p:nvSpPr>
        <p:spPr/>
        <p:txBody>
          <a:bodyPr/>
          <a:lstStyle/>
          <a:p>
            <a:r>
              <a:rPr lang="en-US" dirty="0"/>
              <a:t>Communication Tips and Techniques</a:t>
            </a:r>
          </a:p>
        </p:txBody>
      </p:sp>
      <p:sp>
        <p:nvSpPr>
          <p:cNvPr id="3" name="Text Placeholder 2">
            <a:extLst>
              <a:ext uri="{FF2B5EF4-FFF2-40B4-BE49-F238E27FC236}">
                <a16:creationId xmlns:a16="http://schemas.microsoft.com/office/drawing/2014/main" id="{CE599A21-E7D0-BE24-26F1-B246C6677148}"/>
              </a:ext>
            </a:extLst>
          </p:cNvPr>
          <p:cNvSpPr>
            <a:spLocks noGrp="1"/>
          </p:cNvSpPr>
          <p:nvPr>
            <p:ph type="body" idx="1"/>
          </p:nvPr>
        </p:nvSpPr>
        <p:spPr/>
        <p:txBody>
          <a:bodyPr/>
          <a:lstStyle/>
          <a:p>
            <a:r>
              <a:rPr lang="en-US" dirty="0"/>
              <a:t>Common Phrases</a:t>
            </a:r>
          </a:p>
        </p:txBody>
      </p:sp>
      <p:sp>
        <p:nvSpPr>
          <p:cNvPr id="4" name="Content Placeholder 3">
            <a:extLst>
              <a:ext uri="{FF2B5EF4-FFF2-40B4-BE49-F238E27FC236}">
                <a16:creationId xmlns:a16="http://schemas.microsoft.com/office/drawing/2014/main" id="{BEDFE8A3-E7A9-699B-19B2-C7E205F6B03F}"/>
              </a:ext>
            </a:extLst>
          </p:cNvPr>
          <p:cNvSpPr>
            <a:spLocks noGrp="1"/>
          </p:cNvSpPr>
          <p:nvPr>
            <p:ph sz="half" idx="2"/>
          </p:nvPr>
        </p:nvSpPr>
        <p:spPr/>
        <p:txBody>
          <a:bodyPr>
            <a:normAutofit fontScale="92500" lnSpcReduction="20000"/>
          </a:bodyPr>
          <a:lstStyle/>
          <a:p>
            <a:pPr algn="l"/>
            <a:r>
              <a:rPr lang="en-US" sz="1800" b="0" i="1" u="none" strike="noStrike" baseline="0" dirty="0">
                <a:latin typeface="MyriadPro-It"/>
              </a:rPr>
              <a:t>“No problem.”</a:t>
            </a:r>
          </a:p>
          <a:p>
            <a:pPr algn="l"/>
            <a:r>
              <a:rPr lang="en-US" sz="1800" b="0" i="1" u="none" strike="noStrike" baseline="0" dirty="0">
                <a:latin typeface="MyriadPro-It"/>
              </a:rPr>
              <a:t>“I’ll have to check on that.”</a:t>
            </a:r>
          </a:p>
          <a:p>
            <a:pPr algn="l"/>
            <a:r>
              <a:rPr lang="en-US" sz="1800" b="0" i="1" u="none" strike="noStrike" baseline="0" dirty="0">
                <a:latin typeface="MyriadPro-It"/>
              </a:rPr>
              <a:t>“I’m just the...”</a:t>
            </a:r>
          </a:p>
          <a:p>
            <a:pPr algn="l"/>
            <a:r>
              <a:rPr lang="en-US" sz="1800" b="0" i="1" u="none" strike="noStrike" baseline="0" dirty="0">
                <a:latin typeface="MyriadPro-It"/>
              </a:rPr>
              <a:t>“I’m going to transfer you.”</a:t>
            </a:r>
          </a:p>
          <a:p>
            <a:pPr algn="l"/>
            <a:r>
              <a:rPr lang="en-US" sz="1800" b="0" i="1" u="none" strike="noStrike" baseline="0" dirty="0">
                <a:latin typeface="MyriadPro-It"/>
              </a:rPr>
              <a:t>“You’ll have to go down to...”</a:t>
            </a:r>
          </a:p>
          <a:p>
            <a:pPr algn="l"/>
            <a:r>
              <a:rPr lang="en-US" sz="1800" b="0" i="1" u="none" strike="noStrike" baseline="0" dirty="0">
                <a:latin typeface="MyriadPro-It"/>
              </a:rPr>
              <a:t>“Someone called in sick, so we...”</a:t>
            </a:r>
          </a:p>
          <a:p>
            <a:pPr algn="l"/>
            <a:r>
              <a:rPr lang="en-US" sz="1800" b="0" i="1" u="none" strike="noStrike" baseline="0" dirty="0">
                <a:latin typeface="MyriadPro-It"/>
              </a:rPr>
              <a:t>“That’s our policy.”</a:t>
            </a:r>
          </a:p>
          <a:p>
            <a:pPr algn="l"/>
            <a:r>
              <a:rPr lang="en-US" sz="1800" b="0" i="1" u="none" strike="noStrike" baseline="0" dirty="0">
                <a:latin typeface="MyriadPro-It"/>
              </a:rPr>
              <a:t>“I don’t know.”</a:t>
            </a:r>
          </a:p>
          <a:p>
            <a:pPr algn="l"/>
            <a:r>
              <a:rPr lang="en-US" sz="1800" b="0" i="1" u="none" strike="noStrike" baseline="0" dirty="0">
                <a:latin typeface="MyriadPro-It"/>
              </a:rPr>
              <a:t>“I’m going to put you on hold.”</a:t>
            </a:r>
          </a:p>
          <a:p>
            <a:pPr marL="0" indent="0" algn="l">
              <a:buNone/>
            </a:pPr>
            <a:endParaRPr lang="en-US" dirty="0"/>
          </a:p>
        </p:txBody>
      </p:sp>
      <p:sp>
        <p:nvSpPr>
          <p:cNvPr id="5" name="Text Placeholder 4">
            <a:extLst>
              <a:ext uri="{FF2B5EF4-FFF2-40B4-BE49-F238E27FC236}">
                <a16:creationId xmlns:a16="http://schemas.microsoft.com/office/drawing/2014/main" id="{72A4C54A-3541-D2C1-2ACA-6A3949ED0F48}"/>
              </a:ext>
            </a:extLst>
          </p:cNvPr>
          <p:cNvSpPr>
            <a:spLocks noGrp="1"/>
          </p:cNvSpPr>
          <p:nvPr>
            <p:ph type="body" sz="quarter" idx="3"/>
          </p:nvPr>
        </p:nvSpPr>
        <p:spPr/>
        <p:txBody>
          <a:bodyPr/>
          <a:lstStyle/>
          <a:p>
            <a:r>
              <a:rPr lang="en-US" dirty="0"/>
              <a:t>Winning Words</a:t>
            </a:r>
          </a:p>
        </p:txBody>
      </p:sp>
      <p:sp>
        <p:nvSpPr>
          <p:cNvPr id="6" name="Content Placeholder 5">
            <a:extLst>
              <a:ext uri="{FF2B5EF4-FFF2-40B4-BE49-F238E27FC236}">
                <a16:creationId xmlns:a16="http://schemas.microsoft.com/office/drawing/2014/main" id="{EEEC0095-A6BC-4055-F33E-5410047AA15F}"/>
              </a:ext>
            </a:extLst>
          </p:cNvPr>
          <p:cNvSpPr>
            <a:spLocks noGrp="1"/>
          </p:cNvSpPr>
          <p:nvPr>
            <p:ph sz="quarter" idx="4"/>
          </p:nvPr>
        </p:nvSpPr>
        <p:spPr/>
        <p:txBody>
          <a:bodyPr>
            <a:normAutofit fontScale="92500" lnSpcReduction="20000"/>
          </a:bodyPr>
          <a:lstStyle/>
          <a:p>
            <a:pPr algn="l"/>
            <a:r>
              <a:rPr lang="en-US" sz="1800" b="0" i="1" u="none" strike="noStrike" baseline="0" dirty="0">
                <a:latin typeface="MyriadPro-It"/>
              </a:rPr>
              <a:t>“It’s my pleasure. I’ll be glad to.”</a:t>
            </a:r>
          </a:p>
          <a:p>
            <a:pPr algn="l"/>
            <a:r>
              <a:rPr lang="en-US" sz="1800" b="0" i="1" u="none" strike="noStrike" baseline="0" dirty="0">
                <a:latin typeface="MyriadPro-It"/>
              </a:rPr>
              <a:t>“Let me check on that for you.”</a:t>
            </a:r>
          </a:p>
          <a:p>
            <a:pPr algn="l"/>
            <a:r>
              <a:rPr lang="en-US" sz="1800" b="0" i="1" u="none" strike="noStrike" baseline="0" dirty="0">
                <a:latin typeface="MyriadPro-It"/>
              </a:rPr>
              <a:t>“The best person to help you is...”</a:t>
            </a:r>
          </a:p>
          <a:p>
            <a:pPr algn="l"/>
            <a:r>
              <a:rPr lang="en-US" sz="1800" b="0" i="1" u="none" strike="noStrike" baseline="0" dirty="0">
                <a:latin typeface="MyriadPro-It"/>
              </a:rPr>
              <a:t>“Let me connect you to...”</a:t>
            </a:r>
          </a:p>
          <a:p>
            <a:pPr algn="l"/>
            <a:r>
              <a:rPr lang="en-US" sz="1800" b="0" i="1" u="none" strike="noStrike" baseline="0" dirty="0">
                <a:latin typeface="MyriadPro-It"/>
              </a:rPr>
              <a:t>“They will be happy to help you in...”</a:t>
            </a:r>
          </a:p>
          <a:p>
            <a:pPr algn="l"/>
            <a:r>
              <a:rPr lang="en-US" sz="1800" b="0" i="1" u="none" strike="noStrike" baseline="0" dirty="0">
                <a:latin typeface="MyriadPro-It"/>
              </a:rPr>
              <a:t>“There has been a change in scheduling.”</a:t>
            </a:r>
          </a:p>
          <a:p>
            <a:pPr algn="l"/>
            <a:r>
              <a:rPr lang="en-US" sz="1800" b="0" i="1" u="none" strike="noStrike" baseline="0" dirty="0">
                <a:latin typeface="MyriadPro-It"/>
              </a:rPr>
              <a:t>“In order to meet the changing needs of our patients...”</a:t>
            </a:r>
          </a:p>
          <a:p>
            <a:pPr algn="l"/>
            <a:r>
              <a:rPr lang="en-US" sz="1800" b="0" i="1" u="none" strike="noStrike" baseline="0" dirty="0">
                <a:latin typeface="MyriadPro-It"/>
              </a:rPr>
              <a:t>“Let me find out.”</a:t>
            </a:r>
          </a:p>
          <a:p>
            <a:pPr algn="l"/>
            <a:r>
              <a:rPr lang="en-US" sz="1800" b="0" i="1" u="none" strike="noStrike" baseline="0" dirty="0">
                <a:latin typeface="MyriadPro-It"/>
              </a:rPr>
              <a:t>“May I put you on hold?”</a:t>
            </a:r>
            <a:endParaRPr lang="en-US" dirty="0"/>
          </a:p>
        </p:txBody>
      </p:sp>
    </p:spTree>
    <p:extLst>
      <p:ext uri="{BB962C8B-B14F-4D97-AF65-F5344CB8AC3E}">
        <p14:creationId xmlns:p14="http://schemas.microsoft.com/office/powerpoint/2010/main" val="258255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12</TotalTime>
  <Words>723</Words>
  <Application>Microsoft Office PowerPoint</Application>
  <PresentationFormat>Custom</PresentationFormat>
  <Paragraphs>70</Paragraphs>
  <Slides>12</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AGaramondPro-Bold</vt:lpstr>
      <vt:lpstr>Arial</vt:lpstr>
      <vt:lpstr>Calibri</vt:lpstr>
      <vt:lpstr>Euphemia</vt:lpstr>
      <vt:lpstr>MyriadPro-Bold</vt:lpstr>
      <vt:lpstr>MyriadPro-It</vt:lpstr>
      <vt:lpstr>MyriadPro-Regular</vt:lpstr>
      <vt:lpstr>Serenity 16x9</vt:lpstr>
      <vt:lpstr>Service Excellence</vt:lpstr>
      <vt:lpstr>PowerPoint Presentation</vt:lpstr>
      <vt:lpstr>Pathways to Excellence</vt:lpstr>
      <vt:lpstr>Communication</vt:lpstr>
      <vt:lpstr>Explanation</vt:lpstr>
      <vt:lpstr>Listening</vt:lpstr>
      <vt:lpstr>PowerPoint Presentation</vt:lpstr>
      <vt:lpstr>Empathy</vt:lpstr>
      <vt:lpstr>Communication Tips and Techniques</vt:lpstr>
      <vt:lpstr>Professional Phrases</vt:lpstr>
      <vt:lpstr>PowerPoint Presentation</vt:lpstr>
      <vt:lpstr>Up Next</vt:lpstr>
    </vt:vector>
  </TitlesOfParts>
  <Company>Home Health VNA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dc:title>
  <dc:creator>Mahan, Stacy</dc:creator>
  <cp:lastModifiedBy>Watson, Karen</cp:lastModifiedBy>
  <cp:revision>5</cp:revision>
  <dcterms:created xsi:type="dcterms:W3CDTF">2022-11-15T05:19:05Z</dcterms:created>
  <dcterms:modified xsi:type="dcterms:W3CDTF">2022-11-15T16:46:54Z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