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F_4CA6909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73" r:id="rId7"/>
    <p:sldId id="267" r:id="rId8"/>
    <p:sldId id="270" r:id="rId9"/>
    <p:sldId id="266" r:id="rId10"/>
    <p:sldId id="271" r:id="rId11"/>
    <p:sldId id="272" r:id="rId12"/>
    <p:sldId id="258" r:id="rId13"/>
    <p:sldId id="274" r:id="rId14"/>
    <p:sldId id="275" r:id="rId15"/>
    <p:sldId id="276" r:id="rId16"/>
    <p:sldId id="277" r:id="rId17"/>
    <p:sldId id="268" r:id="rId18"/>
    <p:sldId id="278" r:id="rId19"/>
    <p:sldId id="279" r:id="rId20"/>
    <p:sldId id="269" r:id="rId21"/>
    <p:sldId id="280" r:id="rId22"/>
    <p:sldId id="281" r:id="rId23"/>
    <p:sldId id="283" r:id="rId24"/>
    <p:sldId id="28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9B055E-6D27-C5AF-F76E-E11AC2E7BE80}" name="Downey, Nancy" initials="ND" userId="S::downeyn@homehealthfoundation.org::14132f57-0d7c-4dfb-87d8-56eb989e00e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83" autoAdjust="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F_4CA6909B.xml><?xml version="1.0" encoding="utf-8"?>
<p188:cmLst xmlns:a="http://schemas.openxmlformats.org/drawingml/2006/main" xmlns:r="http://schemas.openxmlformats.org/officeDocument/2006/relationships" xmlns:p188="http://schemas.microsoft.com/office/powerpoint/2018/8/main">
  <p188:cm id="{B49568C1-CE65-4156-970C-1FF5B6E3789A}" authorId="{559B055E-6D27-C5AF-F76E-E11AC2E7BE80}" created="2024-04-09T15:21:36.981">
    <pc:sldMkLst xmlns:pc="http://schemas.microsoft.com/office/powerpoint/2013/main/command">
      <pc:docMk/>
      <pc:sldMk cId="1285984411" sldId="271"/>
    </pc:sldMkLst>
    <p188:txBody>
      <a:bodyPr/>
      <a:lstStyle/>
      <a:p>
        <a:r>
          <a:rPr lang="en-US"/>
          <a:t>Fungal Pneumonia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5781"/>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idx="1"/>
          </p:nvPr>
        </p:nvSpPr>
        <p:spPr>
          <a:xfrm>
            <a:off x="3970634" y="0"/>
            <a:ext cx="3038161" cy="465781"/>
          </a:xfrm>
          <a:prstGeom prst="rect">
            <a:avLst/>
          </a:prstGeom>
        </p:spPr>
        <p:txBody>
          <a:bodyPr vert="horz" lIns="92300" tIns="46150" rIns="92300" bIns="46150" rtlCol="0"/>
          <a:lstStyle>
            <a:lvl1pPr algn="r">
              <a:defRPr sz="1200"/>
            </a:lvl1pPr>
          </a:lstStyle>
          <a:p>
            <a:fld id="{6CEE2935-0314-4C1B-B3A4-937E2E98670C}" type="datetimeFigureOut">
              <a:rPr lang="en-US" smtClean="0"/>
              <a:t>12/29/2025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701362" y="4473733"/>
            <a:ext cx="5607678" cy="3660617"/>
          </a:xfrm>
          <a:prstGeom prst="rect">
            <a:avLst/>
          </a:prstGeom>
        </p:spPr>
        <p:txBody>
          <a:bodyPr vert="horz" lIns="92300" tIns="46150" rIns="92300"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20"/>
            <a:ext cx="3038161" cy="465780"/>
          </a:xfrm>
          <a:prstGeom prst="rect">
            <a:avLst/>
          </a:prstGeom>
        </p:spPr>
        <p:txBody>
          <a:bodyPr vert="horz" lIns="92300" tIns="46150" rIns="92300"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70634" y="8830620"/>
            <a:ext cx="3038161" cy="465780"/>
          </a:xfrm>
          <a:prstGeom prst="rect">
            <a:avLst/>
          </a:prstGeom>
        </p:spPr>
        <p:txBody>
          <a:bodyPr vert="horz" lIns="92300" tIns="46150" rIns="92300" bIns="46150" rtlCol="0" anchor="b"/>
          <a:lstStyle>
            <a:lvl1pPr algn="r">
              <a:defRPr sz="1200"/>
            </a:lvl1pPr>
          </a:lstStyle>
          <a:p>
            <a:fld id="{1B8C71CD-248A-412D-8A53-8ED630A5CDCB}" type="slidenum">
              <a:rPr lang="en-US" smtClean="0"/>
              <a:t>‹#›</a:t>
            </a:fld>
            <a:endParaRPr lang="en-US"/>
          </a:p>
        </p:txBody>
      </p:sp>
    </p:spTree>
    <p:extLst>
      <p:ext uri="{BB962C8B-B14F-4D97-AF65-F5344CB8AC3E}">
        <p14:creationId xmlns:p14="http://schemas.microsoft.com/office/powerpoint/2010/main" val="12115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https://kidshealth.org/en/parents/heart.html</a:t>
            </a:r>
          </a:p>
        </p:txBody>
      </p:sp>
      <p:sp>
        <p:nvSpPr>
          <p:cNvPr id="4" name="Slide Number Placeholder 3"/>
          <p:cNvSpPr>
            <a:spLocks noGrp="1"/>
          </p:cNvSpPr>
          <p:nvPr>
            <p:ph type="sldNum" sz="quarter" idx="5"/>
          </p:nvPr>
        </p:nvSpPr>
        <p:spPr/>
        <p:txBody>
          <a:bodyPr/>
          <a:lstStyle/>
          <a:p>
            <a:fld id="{1B8C71CD-248A-412D-8A53-8ED630A5CDCB}" type="slidenum">
              <a:rPr lang="en-US" smtClean="0"/>
              <a:t>1</a:t>
            </a:fld>
            <a:endParaRPr lang="en-US"/>
          </a:p>
        </p:txBody>
      </p:sp>
    </p:spTree>
    <p:extLst>
      <p:ext uri="{BB962C8B-B14F-4D97-AF65-F5344CB8AC3E}">
        <p14:creationId xmlns:p14="http://schemas.microsoft.com/office/powerpoint/2010/main" val="164082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https://www.osmosis.org/learn/Congestive_heart_failure:_Clinical_sciences</a:t>
            </a:r>
          </a:p>
          <a:p>
            <a:r>
              <a:rPr lang="en-US" dirty="0"/>
              <a:t>HHVNA Circulatory System Procedure (VNAA)</a:t>
            </a:r>
          </a:p>
        </p:txBody>
      </p:sp>
      <p:sp>
        <p:nvSpPr>
          <p:cNvPr id="4" name="Slide Number Placeholder 3"/>
          <p:cNvSpPr>
            <a:spLocks noGrp="1"/>
          </p:cNvSpPr>
          <p:nvPr>
            <p:ph type="sldNum" sz="quarter" idx="5"/>
          </p:nvPr>
        </p:nvSpPr>
        <p:spPr/>
        <p:txBody>
          <a:bodyPr/>
          <a:lstStyle/>
          <a:p>
            <a:fld id="{1B8C71CD-248A-412D-8A53-8ED630A5CDCB}" type="slidenum">
              <a:rPr lang="en-US" smtClean="0"/>
              <a:t>2</a:t>
            </a:fld>
            <a:endParaRPr lang="en-US"/>
          </a:p>
        </p:txBody>
      </p:sp>
    </p:spTree>
    <p:extLst>
      <p:ext uri="{BB962C8B-B14F-4D97-AF65-F5344CB8AC3E}">
        <p14:creationId xmlns:p14="http://schemas.microsoft.com/office/powerpoint/2010/main" val="274938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https://ourhearthub.ca/what-is-heart-failure/</a:t>
            </a:r>
          </a:p>
          <a:p>
            <a:r>
              <a:rPr lang="en-US" dirty="0"/>
              <a:t>Shortness of breath, dyspnea on exertion, paroxysmal nocturnal dyspnea</a:t>
            </a:r>
          </a:p>
        </p:txBody>
      </p:sp>
      <p:sp>
        <p:nvSpPr>
          <p:cNvPr id="4" name="Slide Number Placeholder 3"/>
          <p:cNvSpPr>
            <a:spLocks noGrp="1"/>
          </p:cNvSpPr>
          <p:nvPr>
            <p:ph type="sldNum" sz="quarter" idx="5"/>
          </p:nvPr>
        </p:nvSpPr>
        <p:spPr/>
        <p:txBody>
          <a:bodyPr/>
          <a:lstStyle/>
          <a:p>
            <a:fld id="{1B8C71CD-248A-412D-8A53-8ED630A5CDCB}" type="slidenum">
              <a:rPr lang="en-US" smtClean="0"/>
              <a:t>4</a:t>
            </a:fld>
            <a:endParaRPr lang="en-US"/>
          </a:p>
        </p:txBody>
      </p:sp>
    </p:spTree>
    <p:extLst>
      <p:ext uri="{BB962C8B-B14F-4D97-AF65-F5344CB8AC3E}">
        <p14:creationId xmlns:p14="http://schemas.microsoft.com/office/powerpoint/2010/main" val="291771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C2D4C-AB75-D766-FE93-07DF1B6F0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E8F1B-6C49-A490-4E0C-411B93A30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97837-CBE7-7EB8-6ABB-554941E53760}"/>
              </a:ext>
            </a:extLst>
          </p:cNvPr>
          <p:cNvSpPr>
            <a:spLocks noGrp="1"/>
          </p:cNvSpPr>
          <p:nvPr>
            <p:ph type="body" idx="1"/>
          </p:nvPr>
        </p:nvSpPr>
        <p:spPr/>
        <p:txBody>
          <a:bodyPr/>
          <a:lstStyle/>
          <a:p>
            <a:r>
              <a:rPr lang="en-US" dirty="0"/>
              <a:t>https://ourhearthub.ca/what-is-heart-failure/</a:t>
            </a:r>
          </a:p>
          <a:p>
            <a:r>
              <a:rPr lang="en-US" dirty="0"/>
              <a:t>Shortness of breath, dyspnea on exertion, paroxysmal nocturnal dyspnea</a:t>
            </a:r>
          </a:p>
        </p:txBody>
      </p:sp>
      <p:sp>
        <p:nvSpPr>
          <p:cNvPr id="4" name="Slide Number Placeholder 3">
            <a:extLst>
              <a:ext uri="{FF2B5EF4-FFF2-40B4-BE49-F238E27FC236}">
                <a16:creationId xmlns:a16="http://schemas.microsoft.com/office/drawing/2014/main" id="{EBFEB443-01D7-E78A-0BC5-0842752C8AD2}"/>
              </a:ext>
            </a:extLst>
          </p:cNvPr>
          <p:cNvSpPr>
            <a:spLocks noGrp="1"/>
          </p:cNvSpPr>
          <p:nvPr>
            <p:ph type="sldNum" sz="quarter" idx="5"/>
          </p:nvPr>
        </p:nvSpPr>
        <p:spPr/>
        <p:txBody>
          <a:bodyPr/>
          <a:lstStyle/>
          <a:p>
            <a:fld id="{1B8C71CD-248A-412D-8A53-8ED630A5CDCB}" type="slidenum">
              <a:rPr lang="en-US" smtClean="0"/>
              <a:t>5</a:t>
            </a:fld>
            <a:endParaRPr lang="en-US"/>
          </a:p>
        </p:txBody>
      </p:sp>
    </p:spTree>
    <p:extLst>
      <p:ext uri="{BB962C8B-B14F-4D97-AF65-F5344CB8AC3E}">
        <p14:creationId xmlns:p14="http://schemas.microsoft.com/office/powerpoint/2010/main" val="188547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7</a:t>
            </a:fld>
            <a:endParaRPr lang="en-US"/>
          </a:p>
        </p:txBody>
      </p:sp>
    </p:spTree>
    <p:extLst>
      <p:ext uri="{BB962C8B-B14F-4D97-AF65-F5344CB8AC3E}">
        <p14:creationId xmlns:p14="http://schemas.microsoft.com/office/powerpoint/2010/main" val="399870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https://jeanlamantia.com/lymphedema-vs-edema/</a:t>
            </a:r>
          </a:p>
        </p:txBody>
      </p:sp>
      <p:sp>
        <p:nvSpPr>
          <p:cNvPr id="4" name="Slide Number Placeholder 3"/>
          <p:cNvSpPr>
            <a:spLocks noGrp="1"/>
          </p:cNvSpPr>
          <p:nvPr>
            <p:ph type="sldNum" sz="quarter" idx="5"/>
          </p:nvPr>
        </p:nvSpPr>
        <p:spPr/>
        <p:txBody>
          <a:bodyPr/>
          <a:lstStyle/>
          <a:p>
            <a:fld id="{1B8C71CD-248A-412D-8A53-8ED630A5CDCB}" type="slidenum">
              <a:rPr lang="en-US" smtClean="0"/>
              <a:t>14</a:t>
            </a:fld>
            <a:endParaRPr lang="en-US"/>
          </a:p>
        </p:txBody>
      </p:sp>
    </p:spTree>
    <p:extLst>
      <p:ext uri="{BB962C8B-B14F-4D97-AF65-F5344CB8AC3E}">
        <p14:creationId xmlns:p14="http://schemas.microsoft.com/office/powerpoint/2010/main" val="427485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r>
              <a:rPr lang="en-US" dirty="0"/>
              <a:t>Chatterjee, K. (2012). Pathophysiology of systolic and diastolic heart failure. The Medical Clinics of North America, 96(5), 891-898. doi:10.1016/j.mcna.2012.07.001</a:t>
            </a:r>
          </a:p>
          <a:p>
            <a:endParaRPr lang="en-US" dirty="0"/>
          </a:p>
        </p:txBody>
      </p:sp>
      <p:sp>
        <p:nvSpPr>
          <p:cNvPr id="4" name="Slide Number Placeholder 3"/>
          <p:cNvSpPr>
            <a:spLocks noGrp="1"/>
          </p:cNvSpPr>
          <p:nvPr>
            <p:ph type="sldNum" sz="quarter" idx="5"/>
          </p:nvPr>
        </p:nvSpPr>
        <p:spPr/>
        <p:txBody>
          <a:bodyPr/>
          <a:lstStyle/>
          <a:p>
            <a:fld id="{1B8C71CD-248A-412D-8A53-8ED630A5CDCB}" type="slidenum">
              <a:rPr lang="en-US" smtClean="0"/>
              <a:t>17</a:t>
            </a:fld>
            <a:endParaRPr lang="en-US"/>
          </a:p>
        </p:txBody>
      </p:sp>
    </p:spTree>
    <p:extLst>
      <p:ext uri="{BB962C8B-B14F-4D97-AF65-F5344CB8AC3E}">
        <p14:creationId xmlns:p14="http://schemas.microsoft.com/office/powerpoint/2010/main" val="195202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525C-F3DA-CED4-0655-00850F8A59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E9E66F-3319-8F80-8923-6B7D93757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ED83AF-E0E1-008D-C502-632E4F78A4B0}"/>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2748DF72-022B-FCD6-FCB9-B86C66A15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55398-8937-6C77-C350-E75A3639C18C}"/>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361759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4080-51E0-DA40-AF44-99822A5DDD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D40D13-6B91-0535-80F6-0D03CBB86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00FE7-0FCC-20AE-28E6-23C8AE6A81B7}"/>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CE1DE4D6-F8D3-A551-2C80-9D1F9ABA1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2359B-1BAD-14B9-E37B-50FEB0FE633D}"/>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144676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EED84-72E8-91FB-E4A3-A122ABC73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3E3FA-1539-7F9C-DCF5-B7BF00560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0FA03-230F-0D4F-013B-9D87D23B3745}"/>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F7BD1F38-964B-8107-23A3-E0F9C3951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DC62E-7CBA-33B0-15E4-5B3FB50DBCB4}"/>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227421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7837-09CE-0B1B-CDEF-42A497927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96FAF-B375-0956-E654-95B18B7BA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A5436-E0DC-D44D-5648-7E2DA85F9B73}"/>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5388B89E-7AF0-8B5F-A961-545E712FF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994D5-C17E-510F-AA9E-E9C72B592162}"/>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207354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BFA2-DBF4-F5D8-D4FD-3E88245DB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AD2CD-13C5-0219-88B5-32C5416BC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98F02B-927B-1E97-3BC7-FC961DC50078}"/>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DBC30280-57BA-D7A7-1DE2-DC68BC3AA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C5392-BECF-0D2E-D397-34D3AAEC4069}"/>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59763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2281-D73A-DC81-0B78-28C6EDC16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64D4B-931E-FD20-482F-EB4C089A1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F83AB-2172-E8E4-AB9D-D82BA60EF7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B07A0-B5C1-FAE3-9EDC-1C2EEB882AB0}"/>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6" name="Footer Placeholder 5">
            <a:extLst>
              <a:ext uri="{FF2B5EF4-FFF2-40B4-BE49-F238E27FC236}">
                <a16:creationId xmlns:a16="http://schemas.microsoft.com/office/drawing/2014/main" id="{731073B4-E38D-25B8-4514-CAFDE6ED3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B9CF1-8FB0-2DC6-1E0F-1E8A7A0AA989}"/>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43349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A020-5656-CEB2-1B90-C299C0AF6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3ECD3-9686-BE94-C4B9-1CC68DD0B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CA53-1F8E-D59F-A3D3-061C426FBC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C068D-DAC3-57E7-0695-E80D2220B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C61C5-0976-72B0-9D97-C9C3F4E54C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41A0C-B09B-F0D7-8910-99627E19FF96}"/>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8" name="Footer Placeholder 7">
            <a:extLst>
              <a:ext uri="{FF2B5EF4-FFF2-40B4-BE49-F238E27FC236}">
                <a16:creationId xmlns:a16="http://schemas.microsoft.com/office/drawing/2014/main" id="{7A59F0AB-054F-66EE-C704-679BE061A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679CA1-FB20-1C80-CBD6-D433751C662D}"/>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282579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EFF9-BB07-AC45-DE65-32D4AA2FB9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4EA722-9E48-ABEB-FC51-CDDF9878BA48}"/>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4" name="Footer Placeholder 3">
            <a:extLst>
              <a:ext uri="{FF2B5EF4-FFF2-40B4-BE49-F238E27FC236}">
                <a16:creationId xmlns:a16="http://schemas.microsoft.com/office/drawing/2014/main" id="{DD2097E7-946A-8F66-077A-939FA17A86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A18B9E-C117-56AA-16C1-E215E4180CB7}"/>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160996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59474-D2D4-5A57-924E-6CA708B9F377}"/>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3" name="Footer Placeholder 2">
            <a:extLst>
              <a:ext uri="{FF2B5EF4-FFF2-40B4-BE49-F238E27FC236}">
                <a16:creationId xmlns:a16="http://schemas.microsoft.com/office/drawing/2014/main" id="{0E20DC48-34BA-5FF1-1811-B7E1970DC1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BAE74-50E6-DB8A-7529-D1E5AA3258BA}"/>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3319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74BE-A40A-3D53-8736-3A8EE0A69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B8DAA-F026-31DF-2386-C180D5C90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94E0F2-DD64-EA4D-47F1-6992576F8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B6B3B-EF62-1FEB-327A-6E5B13D2ABD6}"/>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6" name="Footer Placeholder 5">
            <a:extLst>
              <a:ext uri="{FF2B5EF4-FFF2-40B4-BE49-F238E27FC236}">
                <a16:creationId xmlns:a16="http://schemas.microsoft.com/office/drawing/2014/main" id="{BB875749-135B-C12F-C24B-0FC3E515E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8785F-32FF-4322-C88D-A329DE9DE9AC}"/>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91557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6C3F-7317-40C7-1204-679316C30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D7B4AE-7F13-838F-8FFE-18DB3091C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FBE1D3-B2DA-AFA2-6BC9-5A8802E0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69A16-CAA8-B52A-32DF-F6C11D9BECCC}"/>
              </a:ext>
            </a:extLst>
          </p:cNvPr>
          <p:cNvSpPr>
            <a:spLocks noGrp="1"/>
          </p:cNvSpPr>
          <p:nvPr>
            <p:ph type="dt" sz="half" idx="10"/>
          </p:nvPr>
        </p:nvSpPr>
        <p:spPr/>
        <p:txBody>
          <a:bodyPr/>
          <a:lstStyle/>
          <a:p>
            <a:fld id="{9969C010-92B2-47FD-81DD-E77612A4600E}" type="datetimeFigureOut">
              <a:rPr lang="en-US" smtClean="0"/>
              <a:t>12/29/2025</a:t>
            </a:fld>
            <a:endParaRPr lang="en-US"/>
          </a:p>
        </p:txBody>
      </p:sp>
      <p:sp>
        <p:nvSpPr>
          <p:cNvPr id="6" name="Footer Placeholder 5">
            <a:extLst>
              <a:ext uri="{FF2B5EF4-FFF2-40B4-BE49-F238E27FC236}">
                <a16:creationId xmlns:a16="http://schemas.microsoft.com/office/drawing/2014/main" id="{6855B6E6-DD54-AC20-19C4-D22494E5D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46CCF-859F-C014-31BC-22995CDA51F1}"/>
              </a:ext>
            </a:extLst>
          </p:cNvPr>
          <p:cNvSpPr>
            <a:spLocks noGrp="1"/>
          </p:cNvSpPr>
          <p:nvPr>
            <p:ph type="sldNum" sz="quarter" idx="12"/>
          </p:nvPr>
        </p:nvSpPr>
        <p:spPr/>
        <p:txBody>
          <a:bodyPr/>
          <a:lstStyle/>
          <a:p>
            <a:fld id="{D06C7D99-17F8-4EB5-9497-0B6945A9B29C}" type="slidenum">
              <a:rPr lang="en-US" smtClean="0"/>
              <a:t>‹#›</a:t>
            </a:fld>
            <a:endParaRPr lang="en-US"/>
          </a:p>
        </p:txBody>
      </p:sp>
    </p:spTree>
    <p:extLst>
      <p:ext uri="{BB962C8B-B14F-4D97-AF65-F5344CB8AC3E}">
        <p14:creationId xmlns:p14="http://schemas.microsoft.com/office/powerpoint/2010/main" val="411919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C75C5-2C1A-EDE8-53E1-F0B0FAB43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CE641-3D04-06BC-3B31-76659CA7F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AD773-B143-24D8-CAED-7490A6053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9C010-92B2-47FD-81DD-E77612A4600E}" type="datetimeFigureOut">
              <a:rPr lang="en-US" smtClean="0"/>
              <a:t>12/29/2025</a:t>
            </a:fld>
            <a:endParaRPr lang="en-US"/>
          </a:p>
        </p:txBody>
      </p:sp>
      <p:sp>
        <p:nvSpPr>
          <p:cNvPr id="5" name="Footer Placeholder 4">
            <a:extLst>
              <a:ext uri="{FF2B5EF4-FFF2-40B4-BE49-F238E27FC236}">
                <a16:creationId xmlns:a16="http://schemas.microsoft.com/office/drawing/2014/main" id="{FDF5D337-5514-5784-A692-DA32717620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E402CD-635F-C4FE-ECA5-1E8DD1915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C7D99-17F8-4EB5-9497-0B6945A9B29C}" type="slidenum">
              <a:rPr lang="en-US" smtClean="0"/>
              <a:t>‹#›</a:t>
            </a:fld>
            <a:endParaRPr lang="en-US"/>
          </a:p>
        </p:txBody>
      </p:sp>
    </p:spTree>
    <p:extLst>
      <p:ext uri="{BB962C8B-B14F-4D97-AF65-F5344CB8AC3E}">
        <p14:creationId xmlns:p14="http://schemas.microsoft.com/office/powerpoint/2010/main" val="350145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ung.org/lung-health-diseases/lung-disease-lookup/influenz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F_4CA6909B.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ctrTitle"/>
          </p:nvPr>
        </p:nvSpPr>
        <p:spPr>
          <a:xfrm>
            <a:off x="1524000" y="158801"/>
            <a:ext cx="9144000" cy="1441399"/>
          </a:xfrm>
        </p:spPr>
        <p:txBody>
          <a:bodyPr>
            <a:normAutofit/>
          </a:bodyPr>
          <a:lstStyle/>
          <a:p>
            <a:r>
              <a:rPr lang="en-US" sz="8800" b="1" dirty="0"/>
              <a:t>Pneumonia</a:t>
            </a:r>
          </a:p>
        </p:txBody>
      </p:sp>
      <p:sp>
        <p:nvSpPr>
          <p:cNvPr id="3" name="Subtitle 2">
            <a:extLst>
              <a:ext uri="{FF2B5EF4-FFF2-40B4-BE49-F238E27FC236}">
                <a16:creationId xmlns:a16="http://schemas.microsoft.com/office/drawing/2014/main" id="{94771296-E118-2B8E-1A95-DE41241F120E}"/>
              </a:ext>
            </a:extLst>
          </p:cNvPr>
          <p:cNvSpPr>
            <a:spLocks noGrp="1"/>
          </p:cNvSpPr>
          <p:nvPr>
            <p:ph type="subTitle" idx="1"/>
          </p:nvPr>
        </p:nvSpPr>
        <p:spPr>
          <a:xfrm>
            <a:off x="1524000" y="1759001"/>
            <a:ext cx="9144000" cy="748225"/>
          </a:xfrm>
        </p:spPr>
        <p:txBody>
          <a:bodyPr/>
          <a:lstStyle/>
          <a:p>
            <a:r>
              <a:rPr lang="en-US" dirty="0"/>
              <a:t>TMCAH Staff Development Department 2024</a:t>
            </a:r>
          </a:p>
        </p:txBody>
      </p:sp>
      <p:pic>
        <p:nvPicPr>
          <p:cNvPr id="8" name="Picture 7" descr="Flower lungs graphic">
            <a:extLst>
              <a:ext uri="{FF2B5EF4-FFF2-40B4-BE49-F238E27FC236}">
                <a16:creationId xmlns:a16="http://schemas.microsoft.com/office/drawing/2014/main" id="{2CE5FD89-39CE-6990-048B-C8854C2A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550" y="2666028"/>
            <a:ext cx="5142899" cy="3429972"/>
          </a:xfrm>
          <a:prstGeom prst="rect">
            <a:avLst/>
          </a:prstGeom>
        </p:spPr>
      </p:pic>
    </p:spTree>
    <p:extLst>
      <p:ext uri="{BB962C8B-B14F-4D97-AF65-F5344CB8AC3E}">
        <p14:creationId xmlns:p14="http://schemas.microsoft.com/office/powerpoint/2010/main" val="298183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61370CAF-E773-B195-26E7-7FEDA9F48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D7B496-5086-2F24-AB54-51A129A18969}"/>
              </a:ext>
            </a:extLst>
          </p:cNvPr>
          <p:cNvSpPr>
            <a:spLocks noGrp="1"/>
          </p:cNvSpPr>
          <p:nvPr>
            <p:ph type="title"/>
          </p:nvPr>
        </p:nvSpPr>
        <p:spPr>
          <a:xfrm>
            <a:off x="1095374" y="365125"/>
            <a:ext cx="10258425" cy="1325563"/>
          </a:xfrm>
        </p:spPr>
        <p:txBody>
          <a:bodyPr/>
          <a:lstStyle/>
          <a:p>
            <a:r>
              <a:rPr lang="en-US" b="1" dirty="0"/>
              <a:t>Medications</a:t>
            </a:r>
          </a:p>
        </p:txBody>
      </p:sp>
      <p:sp>
        <p:nvSpPr>
          <p:cNvPr id="3" name="Content Placeholder 2">
            <a:extLst>
              <a:ext uri="{FF2B5EF4-FFF2-40B4-BE49-F238E27FC236}">
                <a16:creationId xmlns:a16="http://schemas.microsoft.com/office/drawing/2014/main" id="{E48AB073-328B-11A3-C933-E4777DEEAFD6}"/>
              </a:ext>
            </a:extLst>
          </p:cNvPr>
          <p:cNvSpPr>
            <a:spLocks noGrp="1"/>
          </p:cNvSpPr>
          <p:nvPr>
            <p:ph idx="1"/>
          </p:nvPr>
        </p:nvSpPr>
        <p:spPr>
          <a:xfrm>
            <a:off x="1095374" y="1825625"/>
            <a:ext cx="10258426" cy="4351338"/>
          </a:xfrm>
        </p:spPr>
        <p:txBody>
          <a:bodyPr/>
          <a:lstStyle/>
          <a:p>
            <a:r>
              <a:rPr lang="en-US" dirty="0"/>
              <a:t>Antibiotics can help cure pneumonia caused by bacteria</a:t>
            </a:r>
          </a:p>
          <a:p>
            <a:r>
              <a:rPr lang="en-US" dirty="0"/>
              <a:t>Common antibiotics used to treat pneumonia include:</a:t>
            </a:r>
          </a:p>
          <a:p>
            <a:pPr lvl="1"/>
            <a:r>
              <a:rPr lang="en-US" dirty="0"/>
              <a:t>Clarithromycin</a:t>
            </a:r>
          </a:p>
          <a:p>
            <a:pPr lvl="1"/>
            <a:r>
              <a:rPr lang="en-US" dirty="0"/>
              <a:t>Azithromycin</a:t>
            </a:r>
          </a:p>
          <a:p>
            <a:pPr lvl="1"/>
            <a:r>
              <a:rPr lang="en-US" dirty="0" err="1"/>
              <a:t>Doxyclycline</a:t>
            </a:r>
            <a:endParaRPr lang="en-US" dirty="0"/>
          </a:p>
          <a:p>
            <a:pPr lvl="1"/>
            <a:r>
              <a:rPr lang="en-US" dirty="0"/>
              <a:t>Moxifloxacin</a:t>
            </a:r>
          </a:p>
          <a:p>
            <a:pPr lvl="1"/>
            <a:r>
              <a:rPr lang="en-US" dirty="0"/>
              <a:t>Levofloxacin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11605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8A636547-E6A6-0ABF-C154-5C40A9961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8440A6-72A3-4F7B-A609-5B11D9BE905A}"/>
              </a:ext>
            </a:extLst>
          </p:cNvPr>
          <p:cNvSpPr txBox="1"/>
          <p:nvPr/>
        </p:nvSpPr>
        <p:spPr>
          <a:xfrm>
            <a:off x="1178351" y="412765"/>
            <a:ext cx="5297863" cy="707886"/>
          </a:xfrm>
          <a:prstGeom prst="rect">
            <a:avLst/>
          </a:prstGeom>
          <a:noFill/>
        </p:spPr>
        <p:txBody>
          <a:bodyPr wrap="square" rtlCol="0">
            <a:spAutoFit/>
          </a:bodyPr>
          <a:lstStyle/>
          <a:p>
            <a:r>
              <a:rPr lang="en-US" sz="4000" b="1" dirty="0"/>
              <a:t>Antifungal medication</a:t>
            </a:r>
          </a:p>
        </p:txBody>
      </p:sp>
      <p:sp>
        <p:nvSpPr>
          <p:cNvPr id="3" name="TextBox 2">
            <a:extLst>
              <a:ext uri="{FF2B5EF4-FFF2-40B4-BE49-F238E27FC236}">
                <a16:creationId xmlns:a16="http://schemas.microsoft.com/office/drawing/2014/main" id="{C22CD7F4-D196-6788-7BF2-ED0F87E812BE}"/>
              </a:ext>
            </a:extLst>
          </p:cNvPr>
          <p:cNvSpPr txBox="1"/>
          <p:nvPr/>
        </p:nvSpPr>
        <p:spPr>
          <a:xfrm>
            <a:off x="1178351" y="1274589"/>
            <a:ext cx="10717727" cy="4431983"/>
          </a:xfrm>
          <a:prstGeom prst="rect">
            <a:avLst/>
          </a:prstGeom>
          <a:noFill/>
        </p:spPr>
        <p:txBody>
          <a:bodyPr wrap="square" rtlCol="0">
            <a:spAutoFit/>
          </a:bodyPr>
          <a:lstStyle/>
          <a:p>
            <a:r>
              <a:rPr lang="en-US" sz="2400" b="1" dirty="0"/>
              <a:t>Antifungal medication</a:t>
            </a:r>
          </a:p>
          <a:p>
            <a:pPr marL="342900" indent="-342900">
              <a:buFont typeface="Arial" panose="020B0604020202020204" pitchFamily="34" charset="0"/>
              <a:buChar char="•"/>
            </a:pPr>
            <a:r>
              <a:rPr lang="en-US" sz="2400" dirty="0"/>
              <a:t>If lab tests show that the pneumonia is caused by a fungus, an </a:t>
            </a:r>
            <a:r>
              <a:rPr lang="en-US" sz="2400" b="1" dirty="0"/>
              <a:t>antifungal medication </a:t>
            </a:r>
            <a:r>
              <a:rPr lang="en-US" sz="2400" dirty="0"/>
              <a:t>will be prescribed</a:t>
            </a:r>
          </a:p>
          <a:p>
            <a:pPr marL="342900" indent="-342900">
              <a:buFont typeface="Arial" panose="020B0604020202020204" pitchFamily="34" charset="0"/>
              <a:buChar char="•"/>
            </a:pPr>
            <a:r>
              <a:rPr lang="en-US" sz="2400" dirty="0"/>
              <a:t>For example, </a:t>
            </a:r>
            <a:r>
              <a:rPr lang="en-US" sz="2400" dirty="0" err="1"/>
              <a:t>pneumocyctis</a:t>
            </a:r>
            <a:r>
              <a:rPr lang="en-US" sz="2400" dirty="0"/>
              <a:t> pneumonia is often treated using a combination of </a:t>
            </a:r>
            <a:r>
              <a:rPr lang="en-US" sz="2400" b="1" dirty="0"/>
              <a:t>sulfamethoxazole</a:t>
            </a:r>
            <a:r>
              <a:rPr lang="en-US" sz="2400" dirty="0"/>
              <a:t> and </a:t>
            </a:r>
            <a:r>
              <a:rPr lang="en-US" sz="2400" b="1" dirty="0"/>
              <a:t>trimethoprim</a:t>
            </a:r>
            <a:endParaRPr lang="en-US" sz="2400" dirty="0"/>
          </a:p>
          <a:p>
            <a:endParaRPr lang="en-US" sz="2400" dirty="0"/>
          </a:p>
          <a:p>
            <a:r>
              <a:rPr lang="en-US" sz="2400" b="1" dirty="0"/>
              <a:t>Antiviral medication</a:t>
            </a:r>
          </a:p>
          <a:p>
            <a:pPr marL="342900" indent="-342900">
              <a:buFont typeface="Arial" panose="020B0604020202020204" pitchFamily="34" charset="0"/>
              <a:buChar char="•"/>
            </a:pPr>
            <a:r>
              <a:rPr lang="en-US" sz="2400" dirty="0"/>
              <a:t>Antiviral medication can not cure viral pneumonia. But it can speed up recovery</a:t>
            </a:r>
          </a:p>
          <a:p>
            <a:pPr marL="342900" indent="-342900">
              <a:buFont typeface="Arial" panose="020B0604020202020204" pitchFamily="34" charset="0"/>
              <a:buChar char="•"/>
            </a:pPr>
            <a:r>
              <a:rPr lang="en-US" sz="2400" dirty="0"/>
              <a:t>Oseltamivir or Zanamivir may be used for influenza</a:t>
            </a:r>
          </a:p>
          <a:p>
            <a:pPr marL="342900" indent="-342900">
              <a:buFont typeface="Arial" panose="020B0604020202020204" pitchFamily="34" charset="0"/>
              <a:buChar char="•"/>
            </a:pPr>
            <a:r>
              <a:rPr lang="en-US" sz="2400" dirty="0"/>
              <a:t>Acyclovir may be used for varicella</a:t>
            </a:r>
          </a:p>
          <a:p>
            <a:pPr marL="342900" indent="-342900">
              <a:buFont typeface="Arial" panose="020B0604020202020204" pitchFamily="34" charset="0"/>
              <a:buChar char="•"/>
            </a:pPr>
            <a:r>
              <a:rPr lang="en-US" sz="2400" dirty="0"/>
              <a:t>Many cases of viral pneumonia can be treated only with supportive care</a:t>
            </a:r>
            <a:endParaRPr lang="en-US" dirty="0"/>
          </a:p>
          <a:p>
            <a:endParaRPr lang="en-US" dirty="0"/>
          </a:p>
        </p:txBody>
      </p:sp>
    </p:spTree>
    <p:extLst>
      <p:ext uri="{BB962C8B-B14F-4D97-AF65-F5344CB8AC3E}">
        <p14:creationId xmlns:p14="http://schemas.microsoft.com/office/powerpoint/2010/main" val="403092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B814E5FD-D2B2-FAD2-EA51-882EA37FD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86F043B-967A-883B-B758-30B1FC3053E7}"/>
              </a:ext>
            </a:extLst>
          </p:cNvPr>
          <p:cNvSpPr txBox="1"/>
          <p:nvPr/>
        </p:nvSpPr>
        <p:spPr>
          <a:xfrm>
            <a:off x="1242513" y="270539"/>
            <a:ext cx="5473293" cy="769441"/>
          </a:xfrm>
          <a:prstGeom prst="rect">
            <a:avLst/>
          </a:prstGeom>
          <a:noFill/>
        </p:spPr>
        <p:txBody>
          <a:bodyPr wrap="none" rtlCol="0">
            <a:spAutoFit/>
          </a:bodyPr>
          <a:lstStyle/>
          <a:p>
            <a:r>
              <a:rPr lang="en-US" sz="4400" b="1" dirty="0"/>
              <a:t>Supportive treatments</a:t>
            </a:r>
          </a:p>
        </p:txBody>
      </p:sp>
      <p:sp>
        <p:nvSpPr>
          <p:cNvPr id="3" name="TextBox 2">
            <a:extLst>
              <a:ext uri="{FF2B5EF4-FFF2-40B4-BE49-F238E27FC236}">
                <a16:creationId xmlns:a16="http://schemas.microsoft.com/office/drawing/2014/main" id="{C872CEFA-1519-D124-6EAA-A905D7BAD9C4}"/>
              </a:ext>
            </a:extLst>
          </p:cNvPr>
          <p:cNvSpPr txBox="1"/>
          <p:nvPr/>
        </p:nvSpPr>
        <p:spPr>
          <a:xfrm>
            <a:off x="1242513" y="1310519"/>
            <a:ext cx="10625833"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t>Pain relievers- </a:t>
            </a:r>
            <a:r>
              <a:rPr lang="en-US" sz="2400" dirty="0"/>
              <a:t>help with headaches, muscle aches, chest pain and fevers</a:t>
            </a:r>
          </a:p>
          <a:p>
            <a:pPr marL="800100" lvl="1" indent="-342900">
              <a:buFont typeface="Arial" panose="020B0604020202020204" pitchFamily="34" charset="0"/>
              <a:buChar char="•"/>
            </a:pPr>
            <a:r>
              <a:rPr lang="en-US" sz="2400" dirty="0"/>
              <a:t>	acetaminophen</a:t>
            </a:r>
          </a:p>
          <a:p>
            <a:pPr marL="800100" lvl="1" indent="-342900">
              <a:buFont typeface="Arial" panose="020B0604020202020204" pitchFamily="34" charset="0"/>
              <a:buChar char="•"/>
            </a:pPr>
            <a:r>
              <a:rPr lang="en-US" sz="2400" dirty="0"/>
              <a:t>	nonsteroidal anti-inflammatory drug (NSAID): aspirin, ibuprofen, naproxen</a:t>
            </a:r>
          </a:p>
        </p:txBody>
      </p:sp>
      <p:sp>
        <p:nvSpPr>
          <p:cNvPr id="5" name="TextBox 4">
            <a:extLst>
              <a:ext uri="{FF2B5EF4-FFF2-40B4-BE49-F238E27FC236}">
                <a16:creationId xmlns:a16="http://schemas.microsoft.com/office/drawing/2014/main" id="{2346BCC8-F6A8-C5FD-3189-D422FDB07108}"/>
              </a:ext>
            </a:extLst>
          </p:cNvPr>
          <p:cNvSpPr txBox="1"/>
          <p:nvPr/>
        </p:nvSpPr>
        <p:spPr>
          <a:xfrm>
            <a:off x="1242513" y="2781387"/>
            <a:ext cx="10333602" cy="230832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Cough medicine</a:t>
            </a:r>
          </a:p>
          <a:p>
            <a:pPr marL="800100" lvl="1" indent="-342900">
              <a:buFont typeface="Arial" panose="020B0604020202020204" pitchFamily="34" charset="0"/>
              <a:buChar char="•"/>
            </a:pPr>
            <a:r>
              <a:rPr lang="en-US" sz="2400" dirty="0"/>
              <a:t>Guaifenesin</a:t>
            </a:r>
          </a:p>
          <a:p>
            <a:pPr marL="342900" indent="-342900">
              <a:buFont typeface="Arial" panose="020B0604020202020204" pitchFamily="34" charset="0"/>
              <a:buChar char="•"/>
            </a:pPr>
            <a:r>
              <a:rPr lang="en-US" sz="2400" b="1" dirty="0"/>
              <a:t>Fluids</a:t>
            </a:r>
            <a:r>
              <a:rPr lang="en-US" sz="2400" dirty="0"/>
              <a:t> (patients with Heart Failure may need to limit their fluid intake)</a:t>
            </a:r>
          </a:p>
          <a:p>
            <a:pPr marL="800100" lvl="1" indent="-342900">
              <a:buFont typeface="Arial" panose="020B0604020202020204" pitchFamily="34" charset="0"/>
              <a:buChar char="•"/>
            </a:pPr>
            <a:r>
              <a:rPr lang="en-US" sz="2400" dirty="0"/>
              <a:t>Water</a:t>
            </a:r>
          </a:p>
          <a:p>
            <a:pPr marL="800100" lvl="1" indent="-342900">
              <a:buFont typeface="Arial" panose="020B0604020202020204" pitchFamily="34" charset="0"/>
              <a:buChar char="•"/>
            </a:pPr>
            <a:r>
              <a:rPr lang="en-US" sz="2400" dirty="0"/>
              <a:t>Soup or broth</a:t>
            </a:r>
          </a:p>
          <a:p>
            <a:pPr marL="800100" lvl="1" indent="-342900">
              <a:buFont typeface="Arial" panose="020B0604020202020204" pitchFamily="34" charset="0"/>
              <a:buChar char="•"/>
            </a:pPr>
            <a:r>
              <a:rPr lang="en-US" sz="2400" dirty="0"/>
              <a:t>Decaffeinated tea</a:t>
            </a:r>
          </a:p>
        </p:txBody>
      </p:sp>
    </p:spTree>
    <p:extLst>
      <p:ext uri="{BB962C8B-B14F-4D97-AF65-F5344CB8AC3E}">
        <p14:creationId xmlns:p14="http://schemas.microsoft.com/office/powerpoint/2010/main" val="179205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A6DE7F3A-F45B-DC05-D6EF-C1FFCE109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A76F727-3EAD-18BC-7F8E-58412BC310CA}"/>
              </a:ext>
            </a:extLst>
          </p:cNvPr>
          <p:cNvSpPr txBox="1"/>
          <p:nvPr/>
        </p:nvSpPr>
        <p:spPr>
          <a:xfrm>
            <a:off x="1178350" y="511277"/>
            <a:ext cx="7475455" cy="769441"/>
          </a:xfrm>
          <a:prstGeom prst="rect">
            <a:avLst/>
          </a:prstGeom>
          <a:noFill/>
        </p:spPr>
        <p:txBody>
          <a:bodyPr wrap="square" rtlCol="0">
            <a:spAutoFit/>
          </a:bodyPr>
          <a:lstStyle/>
          <a:p>
            <a:r>
              <a:rPr lang="en-US" sz="4400" b="1" dirty="0"/>
              <a:t>Supportive treatments cont’d</a:t>
            </a:r>
          </a:p>
        </p:txBody>
      </p:sp>
      <p:sp>
        <p:nvSpPr>
          <p:cNvPr id="3" name="TextBox 2">
            <a:extLst>
              <a:ext uri="{FF2B5EF4-FFF2-40B4-BE49-F238E27FC236}">
                <a16:creationId xmlns:a16="http://schemas.microsoft.com/office/drawing/2014/main" id="{C0146676-248A-E018-B90D-AD1245585072}"/>
              </a:ext>
            </a:extLst>
          </p:cNvPr>
          <p:cNvSpPr txBox="1"/>
          <p:nvPr/>
        </p:nvSpPr>
        <p:spPr>
          <a:xfrm>
            <a:off x="1178350" y="1632155"/>
            <a:ext cx="10939929" cy="4893647"/>
          </a:xfrm>
          <a:prstGeom prst="rect">
            <a:avLst/>
          </a:prstGeom>
          <a:noFill/>
        </p:spPr>
        <p:txBody>
          <a:bodyPr wrap="square" rtlCol="0">
            <a:spAutoFit/>
          </a:bodyPr>
          <a:lstStyle/>
          <a:p>
            <a:r>
              <a:rPr lang="en-US" sz="2400" b="1" dirty="0"/>
              <a:t>Oxygen</a:t>
            </a:r>
          </a:p>
          <a:p>
            <a:pPr marL="342900" indent="-342900">
              <a:buFont typeface="Arial" panose="020B0604020202020204" pitchFamily="34" charset="0"/>
              <a:buChar char="•"/>
            </a:pPr>
            <a:r>
              <a:rPr lang="en-US" sz="2400" dirty="0"/>
              <a:t>If you have low oxygen levels in your blood oxygen may need to be given</a:t>
            </a:r>
          </a:p>
          <a:p>
            <a:pPr marL="342900" indent="-342900">
              <a:buFont typeface="Arial" panose="020B0604020202020204" pitchFamily="34" charset="0"/>
              <a:buChar char="•"/>
            </a:pPr>
            <a:r>
              <a:rPr lang="en-US" sz="2400" dirty="0"/>
              <a:t>Oxygen comes in a liquid container, tank or concentrator</a:t>
            </a:r>
          </a:p>
          <a:p>
            <a:pPr marL="342900" indent="-342900">
              <a:buFont typeface="Arial" panose="020B0604020202020204" pitchFamily="34" charset="0"/>
              <a:buChar char="•"/>
            </a:pPr>
            <a:r>
              <a:rPr lang="en-US" sz="2400" dirty="0"/>
              <a:t>Oxygen can be delivered through a mask that fits over the mouth and nose or a nasal cannula (tubing fits in nose)</a:t>
            </a:r>
          </a:p>
          <a:p>
            <a:endParaRPr lang="en-US" sz="2400" dirty="0"/>
          </a:p>
          <a:p>
            <a:r>
              <a:rPr lang="en-US" sz="2400" b="1" dirty="0"/>
              <a:t>Breathing treatments</a:t>
            </a:r>
          </a:p>
          <a:p>
            <a:pPr marL="342900" indent="-342900">
              <a:buFont typeface="Arial" panose="020B0604020202020204" pitchFamily="34" charset="0"/>
              <a:buChar char="•"/>
            </a:pPr>
            <a:r>
              <a:rPr lang="en-US" sz="2400" dirty="0"/>
              <a:t>Depending on symptoms and any other lung conditions a patient may have, the </a:t>
            </a:r>
          </a:p>
          <a:p>
            <a:r>
              <a:rPr lang="en-US" sz="2400" dirty="0"/>
              <a:t>      following may be recommended to use:</a:t>
            </a:r>
          </a:p>
          <a:p>
            <a:pPr marL="800100" lvl="1" indent="-342900">
              <a:buFont typeface="Arial" panose="020B0604020202020204" pitchFamily="34" charset="0"/>
              <a:buChar char="•"/>
            </a:pPr>
            <a:r>
              <a:rPr lang="en-US" sz="2400" dirty="0"/>
              <a:t>Inhaled medications to open the lungs and/or reduce airway swelling</a:t>
            </a:r>
          </a:p>
          <a:p>
            <a:pPr marL="800100" lvl="1" indent="-342900">
              <a:buFont typeface="Arial" panose="020B0604020202020204" pitchFamily="34" charset="0"/>
              <a:buChar char="•"/>
            </a:pPr>
            <a:r>
              <a:rPr lang="en-US" sz="2400" dirty="0"/>
              <a:t>A humidifier to help this out mucous in the lungs</a:t>
            </a:r>
          </a:p>
          <a:p>
            <a:pPr marL="342900" indent="-342900">
              <a:buFont typeface="Arial" panose="020B0604020202020204" pitchFamily="34" charset="0"/>
              <a:buChar char="•"/>
            </a:pPr>
            <a:r>
              <a:rPr lang="en-US" sz="2400" dirty="0"/>
              <a:t>Medication may be prescribed to be given by inhaler or nebulizer. Patient may      need to be taught how to use it </a:t>
            </a:r>
            <a:r>
              <a:rPr lang="en-US" dirty="0"/>
              <a:t>	</a:t>
            </a:r>
          </a:p>
        </p:txBody>
      </p:sp>
    </p:spTree>
    <p:extLst>
      <p:ext uri="{BB962C8B-B14F-4D97-AF65-F5344CB8AC3E}">
        <p14:creationId xmlns:p14="http://schemas.microsoft.com/office/powerpoint/2010/main" val="386672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background with black dots&#10;&#10;Description automatically generated">
            <a:extLst>
              <a:ext uri="{FF2B5EF4-FFF2-40B4-BE49-F238E27FC236}">
                <a16:creationId xmlns:a16="http://schemas.microsoft.com/office/drawing/2014/main" id="{FBA82907-DE96-23FE-A6EE-200A15A34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152949" y="374741"/>
            <a:ext cx="10123839" cy="699914"/>
          </a:xfrm>
        </p:spPr>
        <p:txBody>
          <a:bodyPr>
            <a:normAutofit/>
          </a:bodyPr>
          <a:lstStyle/>
          <a:p>
            <a:r>
              <a:rPr lang="en-US" b="1" dirty="0"/>
              <a:t>Patient Assessment at each visit</a:t>
            </a:r>
          </a:p>
        </p:txBody>
      </p:sp>
      <p:sp>
        <p:nvSpPr>
          <p:cNvPr id="3" name="Title 1">
            <a:extLst>
              <a:ext uri="{FF2B5EF4-FFF2-40B4-BE49-F238E27FC236}">
                <a16:creationId xmlns:a16="http://schemas.microsoft.com/office/drawing/2014/main" id="{18AA9D86-53DA-88AB-9842-186CB09AF211}"/>
              </a:ext>
            </a:extLst>
          </p:cNvPr>
          <p:cNvSpPr txBox="1">
            <a:spLocks/>
          </p:cNvSpPr>
          <p:nvPr/>
        </p:nvSpPr>
        <p:spPr>
          <a:xfrm>
            <a:off x="1152949" y="1074655"/>
            <a:ext cx="10123839" cy="4845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Clinical assessment including pulmonary assessment and assessment of co-morbidities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SDOH assessment including health literacy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Medication compliance</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Education needs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Nutrition assessment</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Activity assessment</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Adherence to lifestyle modifications as needed</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Diet, medication, activity</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Patient/caregiver participation in self-management of disease to facilitate recovery</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Include assessment of co-morbidities which may influence of on recovery from pneumonia: Diabetes, COPD, Cardiovascular disease, Depression, Obesity, Substance use disorders, Mental Health Disorders</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53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C274A09D-F152-A480-914B-30BEF217E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5352F3-990B-55E8-4967-10676D3ECC8C}"/>
              </a:ext>
            </a:extLst>
          </p:cNvPr>
          <p:cNvSpPr>
            <a:spLocks noGrp="1"/>
          </p:cNvSpPr>
          <p:nvPr>
            <p:ph type="title"/>
          </p:nvPr>
        </p:nvSpPr>
        <p:spPr>
          <a:xfrm>
            <a:off x="1225484" y="365125"/>
            <a:ext cx="10737130" cy="779463"/>
          </a:xfrm>
        </p:spPr>
        <p:txBody>
          <a:bodyPr>
            <a:normAutofit fontScale="90000"/>
          </a:bodyPr>
          <a:lstStyle/>
          <a:p>
            <a:r>
              <a:rPr lang="en-US" sz="3600" b="1" dirty="0"/>
              <a:t>How a patient can support recovery and stay out of the hospital</a:t>
            </a:r>
          </a:p>
        </p:txBody>
      </p:sp>
      <p:sp>
        <p:nvSpPr>
          <p:cNvPr id="3" name="Content Placeholder 2">
            <a:extLst>
              <a:ext uri="{FF2B5EF4-FFF2-40B4-BE49-F238E27FC236}">
                <a16:creationId xmlns:a16="http://schemas.microsoft.com/office/drawing/2014/main" id="{9EA3CFD6-3CBA-676E-965E-7AB8AAD1FA48}"/>
              </a:ext>
            </a:extLst>
          </p:cNvPr>
          <p:cNvSpPr>
            <a:spLocks noGrp="1"/>
          </p:cNvSpPr>
          <p:nvPr>
            <p:ph idx="1"/>
          </p:nvPr>
        </p:nvSpPr>
        <p:spPr>
          <a:xfrm>
            <a:off x="1225484" y="1509713"/>
            <a:ext cx="10128316" cy="4351338"/>
          </a:xfrm>
        </p:spPr>
        <p:txBody>
          <a:bodyPr>
            <a:normAutofit fontScale="92500" lnSpcReduction="20000"/>
          </a:bodyPr>
          <a:lstStyle/>
          <a:p>
            <a:r>
              <a:rPr lang="en-US" sz="2600" dirty="0"/>
              <a:t>Take medications as prescribed. Pneumonia medication often starts to relieve symptoms within a few days. But medication should be continued for as long as it has been prescribed.</a:t>
            </a:r>
          </a:p>
          <a:p>
            <a:r>
              <a:rPr lang="en-US" sz="2600" dirty="0"/>
              <a:t>Take care of overall health. Includes:</a:t>
            </a:r>
          </a:p>
          <a:p>
            <a:pPr lvl="1"/>
            <a:r>
              <a:rPr lang="en-US" sz="2600" dirty="0"/>
              <a:t>Healthy diet</a:t>
            </a:r>
          </a:p>
          <a:p>
            <a:pPr lvl="1"/>
            <a:r>
              <a:rPr lang="en-US" sz="2600" dirty="0"/>
              <a:t>Get plenty of rest</a:t>
            </a:r>
          </a:p>
          <a:p>
            <a:pPr lvl="1"/>
            <a:r>
              <a:rPr lang="en-US" sz="2600" dirty="0"/>
              <a:t>Avoid unhealthy behaviors</a:t>
            </a:r>
          </a:p>
          <a:p>
            <a:pPr lvl="1"/>
            <a:r>
              <a:rPr lang="en-US" sz="2600" dirty="0"/>
              <a:t>Return to normal activities slowly, as able</a:t>
            </a:r>
          </a:p>
          <a:p>
            <a:pPr lvl="1"/>
            <a:r>
              <a:rPr lang="en-US" sz="2600" dirty="0"/>
              <a:t>Avoid behaviors that could make you more sick</a:t>
            </a:r>
          </a:p>
          <a:p>
            <a:pPr lvl="2"/>
            <a:r>
              <a:rPr lang="en-US" sz="2600" dirty="0"/>
              <a:t>Smoking</a:t>
            </a:r>
          </a:p>
          <a:p>
            <a:pPr lvl="2"/>
            <a:r>
              <a:rPr lang="en-US" sz="2600" dirty="0"/>
              <a:t>Drinking alcohol</a:t>
            </a:r>
          </a:p>
          <a:p>
            <a:pPr lvl="2"/>
            <a:r>
              <a:rPr lang="en-US" sz="2600" dirty="0"/>
              <a:t>Being around others that are sick</a:t>
            </a:r>
          </a:p>
          <a:p>
            <a:pPr marL="0" indent="0">
              <a:buNone/>
            </a:pPr>
            <a:r>
              <a:rPr lang="en-US" sz="2400" dirty="0"/>
              <a:t> </a:t>
            </a:r>
          </a:p>
        </p:txBody>
      </p:sp>
    </p:spTree>
    <p:extLst>
      <p:ext uri="{BB962C8B-B14F-4D97-AF65-F5344CB8AC3E}">
        <p14:creationId xmlns:p14="http://schemas.microsoft.com/office/powerpoint/2010/main" val="120112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12EBD943-7421-3B53-E119-26A97BB70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4B4764-921B-34A3-084D-69AEC6AEDBA5}"/>
              </a:ext>
            </a:extLst>
          </p:cNvPr>
          <p:cNvSpPr>
            <a:spLocks noGrp="1"/>
          </p:cNvSpPr>
          <p:nvPr>
            <p:ph type="title"/>
          </p:nvPr>
        </p:nvSpPr>
        <p:spPr>
          <a:xfrm>
            <a:off x="1353924" y="121289"/>
            <a:ext cx="9999876" cy="747238"/>
          </a:xfrm>
        </p:spPr>
        <p:txBody>
          <a:bodyPr/>
          <a:lstStyle/>
          <a:p>
            <a:r>
              <a:rPr lang="en-US" b="1" dirty="0"/>
              <a:t>Borg’s Scale</a:t>
            </a:r>
          </a:p>
        </p:txBody>
      </p:sp>
      <p:pic>
        <p:nvPicPr>
          <p:cNvPr id="2050" name="Picture 2">
            <a:extLst>
              <a:ext uri="{FF2B5EF4-FFF2-40B4-BE49-F238E27FC236}">
                <a16:creationId xmlns:a16="http://schemas.microsoft.com/office/drawing/2014/main" id="{283312EB-C498-71E3-EB1E-CFDAC29701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3924" y="989816"/>
            <a:ext cx="10219441" cy="574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9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24E67767-BF0D-77CF-AC94-80FAF2E7C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7">
            <a:extLst>
              <a:ext uri="{FF2B5EF4-FFF2-40B4-BE49-F238E27FC236}">
                <a16:creationId xmlns:a16="http://schemas.microsoft.com/office/drawing/2014/main" id="{ECF260C1-204D-23ED-B6E8-E9D6A997A072}"/>
              </a:ext>
            </a:extLst>
          </p:cNvPr>
          <p:cNvSpPr txBox="1">
            <a:spLocks/>
          </p:cNvSpPr>
          <p:nvPr/>
        </p:nvSpPr>
        <p:spPr>
          <a:xfrm>
            <a:off x="1137025" y="263950"/>
            <a:ext cx="9917949" cy="7070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Visit frequency</a:t>
            </a:r>
            <a:endParaRPr lang="en-US" sz="1800" dirty="0"/>
          </a:p>
        </p:txBody>
      </p:sp>
      <p:sp>
        <p:nvSpPr>
          <p:cNvPr id="4" name="TextBox 3">
            <a:extLst>
              <a:ext uri="{FF2B5EF4-FFF2-40B4-BE49-F238E27FC236}">
                <a16:creationId xmlns:a16="http://schemas.microsoft.com/office/drawing/2014/main" id="{BDA0443E-01DE-0047-19C0-A352B2026E0D}"/>
              </a:ext>
            </a:extLst>
          </p:cNvPr>
          <p:cNvSpPr txBox="1"/>
          <p:nvPr/>
        </p:nvSpPr>
        <p:spPr>
          <a:xfrm>
            <a:off x="1207637" y="1128379"/>
            <a:ext cx="10515600" cy="5986254"/>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19 Total visits over one episode; two 30-day periods (3 prn for symptom management)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5 SN visits, 2 ZPT visits, 2 OT visits, 2 HHA visits during first 30 day episode</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4 SN visits, 2 PT visits, 2 OT visits,- visits during the second 30 days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Week 1 Frontloading-2 SN visits within the first 7 days of service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Goal: Patient understands red flags and emergency action plan</a:t>
            </a:r>
          </a:p>
          <a:p>
            <a:pPr marL="285750" indent="-285750">
              <a:buFont typeface="Arial" panose="020B0604020202020204" pitchFamily="34" charset="0"/>
              <a:buChar char="•"/>
            </a:pPr>
            <a:r>
              <a:rPr lang="en-US" sz="2000" dirty="0">
                <a:cs typeface="Calibri" panose="020F0502020204030204" pitchFamily="34" charset="0"/>
              </a:rPr>
              <a:t>Use inclusive/exclusive criteria for Telehealth and install</a:t>
            </a:r>
          </a:p>
          <a:p>
            <a:pPr marL="285750" indent="-285750">
              <a:buFont typeface="Arial" panose="020B0604020202020204" pitchFamily="34" charset="0"/>
              <a:buChar char="•"/>
            </a:pPr>
            <a:r>
              <a:rPr lang="en-US" sz="2000" dirty="0">
                <a:cs typeface="Calibri" panose="020F0502020204030204" pitchFamily="34" charset="0"/>
              </a:rPr>
              <a:t>Call MD and reconcile meds</a:t>
            </a:r>
          </a:p>
          <a:p>
            <a:pPr marL="285750" indent="-285750">
              <a:buFont typeface="Arial" panose="020B0604020202020204" pitchFamily="34" charset="0"/>
              <a:buChar char="•"/>
            </a:pPr>
            <a:r>
              <a:rPr lang="en-US" sz="2000" dirty="0">
                <a:cs typeface="Calibri" panose="020F0502020204030204" pitchFamily="34" charset="0"/>
              </a:rPr>
              <a:t>Call MD to obtain prn inhaler orders if not present on admission</a:t>
            </a:r>
          </a:p>
          <a:p>
            <a:pPr marL="285750" indent="-285750">
              <a:buFont typeface="Arial" panose="020B0604020202020204" pitchFamily="34" charset="0"/>
              <a:buChar char="•"/>
            </a:pPr>
            <a:r>
              <a:rPr lang="en-US" sz="2000" dirty="0">
                <a:cs typeface="Calibri" panose="020F0502020204030204" pitchFamily="34" charset="0"/>
              </a:rPr>
              <a:t>Call MD to identify long-term oxygen plan ( weaning, prn only, continuous)</a:t>
            </a:r>
          </a:p>
          <a:p>
            <a:pPr marL="285750" indent="-285750">
              <a:buFont typeface="Arial" panose="020B0604020202020204" pitchFamily="34" charset="0"/>
              <a:buChar char="•"/>
            </a:pPr>
            <a:r>
              <a:rPr lang="en-US" sz="2000" dirty="0">
                <a:cs typeface="Calibri" panose="020F0502020204030204" pitchFamily="34" charset="0"/>
              </a:rPr>
              <a:t>Explore patient/caregiver readiness, confidence, motivation prior knowledge level</a:t>
            </a:r>
          </a:p>
          <a:p>
            <a:pPr marL="285750" indent="-285750">
              <a:buFont typeface="Arial" panose="020B0604020202020204" pitchFamily="34" charset="0"/>
              <a:buChar char="•"/>
            </a:pPr>
            <a:r>
              <a:rPr lang="en-US" sz="2000" dirty="0">
                <a:cs typeface="Calibri" panose="020F0502020204030204" pitchFamily="34" charset="0"/>
              </a:rPr>
              <a:t>Establish goals with patient</a:t>
            </a:r>
          </a:p>
          <a:p>
            <a:pPr marL="285750" indent="-285750">
              <a:buFont typeface="Arial" panose="020B0604020202020204" pitchFamily="34" charset="0"/>
              <a:buChar char="•"/>
            </a:pPr>
            <a:r>
              <a:rPr lang="en-US" sz="2000" dirty="0">
                <a:cs typeface="Calibri" panose="020F0502020204030204" pitchFamily="34" charset="0"/>
              </a:rPr>
              <a:t>Teach Red zone specific to diagnosis, other red flags related to patient risk factors</a:t>
            </a:r>
          </a:p>
          <a:p>
            <a:pPr marL="285750" indent="-285750">
              <a:buFont typeface="Arial" panose="020B0604020202020204" pitchFamily="34" charset="0"/>
              <a:buChar char="•"/>
            </a:pPr>
            <a:r>
              <a:rPr lang="en-US" sz="2000" dirty="0"/>
              <a:t>Teach high risk medications using patient teaching tools (narcotics, hypoglycemics, anticoagulants)</a:t>
            </a:r>
          </a:p>
          <a:p>
            <a:pPr marL="285750" indent="-285750">
              <a:buFont typeface="Arial" panose="020B0604020202020204" pitchFamily="34" charset="0"/>
              <a:buChar char="•"/>
            </a:pPr>
            <a:r>
              <a:rPr lang="en-US" sz="2000" dirty="0"/>
              <a:t>Teach Oxygen safety</a:t>
            </a:r>
          </a:p>
          <a:p>
            <a:pPr marL="285750" indent="-285750">
              <a:buFont typeface="Arial" panose="020B0604020202020204" pitchFamily="34" charset="0"/>
              <a:buChar char="•"/>
            </a:pPr>
            <a:r>
              <a:rPr lang="en-US" sz="2000" dirty="0"/>
              <a:t>Observe nebulizer/ inhaler use</a:t>
            </a:r>
          </a:p>
          <a:p>
            <a:pPr marL="285750" indent="-285750">
              <a:buFont typeface="Arial" panose="020B0604020202020204" pitchFamily="34" charset="0"/>
              <a:buChar char="•"/>
            </a:pPr>
            <a:r>
              <a:rPr lang="en-US" sz="2000" dirty="0"/>
              <a:t>Teach/reinforce self monitoring</a:t>
            </a:r>
          </a:p>
          <a:p>
            <a:pPr marL="285750" indent="-285750">
              <a:buFont typeface="Arial" panose="020B0604020202020204" pitchFamily="34" charset="0"/>
              <a:buChar char="•"/>
            </a:pPr>
            <a:endParaRPr lang="en-US" sz="2300" dirty="0"/>
          </a:p>
        </p:txBody>
      </p:sp>
    </p:spTree>
    <p:extLst>
      <p:ext uri="{BB962C8B-B14F-4D97-AF65-F5344CB8AC3E}">
        <p14:creationId xmlns:p14="http://schemas.microsoft.com/office/powerpoint/2010/main" val="163300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AE47B553-73EB-06C5-03B2-703B757E1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EE2406-76D2-5923-7EBE-F3BDA3A92DB3}"/>
              </a:ext>
            </a:extLst>
          </p:cNvPr>
          <p:cNvSpPr>
            <a:spLocks noGrp="1"/>
          </p:cNvSpPr>
          <p:nvPr>
            <p:ph type="title"/>
          </p:nvPr>
        </p:nvSpPr>
        <p:spPr>
          <a:xfrm>
            <a:off x="1291472" y="365126"/>
            <a:ext cx="10062328" cy="661570"/>
          </a:xfrm>
        </p:spPr>
        <p:txBody>
          <a:bodyPr>
            <a:normAutofit fontScale="90000"/>
          </a:bodyPr>
          <a:lstStyle/>
          <a:p>
            <a:r>
              <a:rPr lang="en-US" b="1" dirty="0"/>
              <a:t>Visit Frequency, Weeks 2-4</a:t>
            </a:r>
          </a:p>
        </p:txBody>
      </p:sp>
      <p:sp>
        <p:nvSpPr>
          <p:cNvPr id="4" name="Content Placeholder 3">
            <a:extLst>
              <a:ext uri="{FF2B5EF4-FFF2-40B4-BE49-F238E27FC236}">
                <a16:creationId xmlns:a16="http://schemas.microsoft.com/office/drawing/2014/main" id="{207E3F25-4D14-8B99-9335-55166FB660F5}"/>
              </a:ext>
            </a:extLst>
          </p:cNvPr>
          <p:cNvSpPr>
            <a:spLocks noGrp="1"/>
          </p:cNvSpPr>
          <p:nvPr>
            <p:ph idx="1"/>
          </p:nvPr>
        </p:nvSpPr>
        <p:spPr>
          <a:xfrm>
            <a:off x="1291472" y="1391821"/>
            <a:ext cx="10501460" cy="4785141"/>
          </a:xfrm>
        </p:spPr>
        <p:txBody>
          <a:bodyPr>
            <a:normAutofit/>
          </a:bodyPr>
          <a:lstStyle/>
          <a:p>
            <a:pPr marL="0" indent="0">
              <a:buNone/>
            </a:pPr>
            <a:r>
              <a:rPr lang="en-US" sz="2400" b="1" dirty="0"/>
              <a:t>Weeks 2-4: 3 SN visits (add a telephone visit prn to teach/reinforce or assess)</a:t>
            </a:r>
          </a:p>
          <a:p>
            <a:pPr marL="0" indent="0">
              <a:buNone/>
            </a:pPr>
            <a:r>
              <a:rPr lang="en-US" sz="2400" b="1" dirty="0"/>
              <a:t>Goal: Patient has beginning understanding of self management and long-term support plan</a:t>
            </a:r>
          </a:p>
          <a:p>
            <a:r>
              <a:rPr lang="en-US" sz="2400" dirty="0"/>
              <a:t>Address non-adherence, ambivalence about self-management</a:t>
            </a:r>
          </a:p>
          <a:p>
            <a:r>
              <a:rPr lang="en-US" sz="2400" dirty="0"/>
              <a:t>Teach Yellow Zone management using teach-back</a:t>
            </a:r>
          </a:p>
          <a:p>
            <a:r>
              <a:rPr lang="en-US" sz="2400" dirty="0"/>
              <a:t>Teach medication management including prn inhaler use to patient/caregiver</a:t>
            </a:r>
          </a:p>
          <a:p>
            <a:r>
              <a:rPr lang="en-US" sz="2400" dirty="0"/>
              <a:t>Initiate discharge planning (MD f/u, long-term supportive care, referrals, MOLST)</a:t>
            </a:r>
          </a:p>
          <a:p>
            <a:r>
              <a:rPr lang="en-US" sz="2400" dirty="0"/>
              <a:t>IDT for care coordination by end of week 2</a:t>
            </a:r>
          </a:p>
          <a:p>
            <a:pPr marL="0" indent="0">
              <a:buNone/>
            </a:pPr>
            <a:endParaRPr lang="en-US" sz="2400" b="1" dirty="0"/>
          </a:p>
          <a:p>
            <a:pPr marL="0" indent="0">
              <a:buNone/>
            </a:pPr>
            <a:endParaRPr lang="en-US" sz="2400" b="1" dirty="0"/>
          </a:p>
          <a:p>
            <a:endParaRPr lang="en-US" sz="2400" dirty="0"/>
          </a:p>
        </p:txBody>
      </p:sp>
    </p:spTree>
    <p:extLst>
      <p:ext uri="{BB962C8B-B14F-4D97-AF65-F5344CB8AC3E}">
        <p14:creationId xmlns:p14="http://schemas.microsoft.com/office/powerpoint/2010/main" val="248596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C73935F0-5BBB-20E2-69C0-B786974A0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65283D-5B8F-ADA0-F747-3A434E624845}"/>
              </a:ext>
            </a:extLst>
          </p:cNvPr>
          <p:cNvSpPr>
            <a:spLocks noGrp="1"/>
          </p:cNvSpPr>
          <p:nvPr>
            <p:ph type="title"/>
          </p:nvPr>
        </p:nvSpPr>
        <p:spPr>
          <a:xfrm>
            <a:off x="1319752" y="365125"/>
            <a:ext cx="10034047" cy="1325563"/>
          </a:xfrm>
        </p:spPr>
        <p:txBody>
          <a:bodyPr/>
          <a:lstStyle/>
          <a:p>
            <a:r>
              <a:rPr lang="en-US" b="1" dirty="0"/>
              <a:t>Visit Frequency, Weeks 5-9</a:t>
            </a:r>
          </a:p>
        </p:txBody>
      </p:sp>
      <p:sp>
        <p:nvSpPr>
          <p:cNvPr id="3" name="Content Placeholder 2">
            <a:extLst>
              <a:ext uri="{FF2B5EF4-FFF2-40B4-BE49-F238E27FC236}">
                <a16:creationId xmlns:a16="http://schemas.microsoft.com/office/drawing/2014/main" id="{64DAECE7-3D8B-7A93-A87F-B9EBC15FE0BE}"/>
              </a:ext>
            </a:extLst>
          </p:cNvPr>
          <p:cNvSpPr>
            <a:spLocks noGrp="1"/>
          </p:cNvSpPr>
          <p:nvPr>
            <p:ph idx="1"/>
          </p:nvPr>
        </p:nvSpPr>
        <p:spPr>
          <a:xfrm>
            <a:off x="1319752" y="1550416"/>
            <a:ext cx="10656225" cy="5125591"/>
          </a:xfrm>
        </p:spPr>
        <p:txBody>
          <a:bodyPr>
            <a:normAutofit fontScale="92500" lnSpcReduction="10000"/>
          </a:bodyPr>
          <a:lstStyle/>
          <a:p>
            <a:pPr marL="0" indent="0">
              <a:buNone/>
            </a:pPr>
            <a:r>
              <a:rPr lang="en-US" b="1" dirty="0"/>
              <a:t>Weeks 5-9: 4 SN visits (consider every other weeks for patients rapidly stabilizing; supplement with telephone visits as needed)</a:t>
            </a:r>
          </a:p>
          <a:p>
            <a:pPr marL="0" indent="0">
              <a:buNone/>
            </a:pPr>
            <a:r>
              <a:rPr lang="en-US" b="1" dirty="0"/>
              <a:t>Goal: Patient able to teach back Zone tools, adheres to medication management and daily self management</a:t>
            </a:r>
            <a:r>
              <a:rPr lang="en-US" dirty="0"/>
              <a:t>.</a:t>
            </a:r>
          </a:p>
          <a:p>
            <a:r>
              <a:rPr lang="en-US" dirty="0"/>
              <a:t>Address non-adherence, ambivalence about patient self management meds, f/u appointments, self monitoring)</a:t>
            </a:r>
          </a:p>
          <a:p>
            <a:r>
              <a:rPr lang="en-US" dirty="0"/>
              <a:t>Complete pathway teaching ( Green Zone optimal self-management)</a:t>
            </a:r>
          </a:p>
          <a:p>
            <a:r>
              <a:rPr lang="en-US" dirty="0"/>
              <a:t>Referrals for ongoing fu and support ( Elder Services, specialist, clinics, DME)</a:t>
            </a:r>
          </a:p>
          <a:p>
            <a:r>
              <a:rPr lang="en-US" dirty="0"/>
              <a:t>Ensure patient has equipment nebulizer, Oxygen) in house for long-term self-management and knows how to reorder, maintain equipment</a:t>
            </a:r>
          </a:p>
          <a:p>
            <a:r>
              <a:rPr lang="en-US" dirty="0"/>
              <a:t>Discharge end of week 6 to family/self support, long-term services</a:t>
            </a:r>
          </a:p>
          <a:p>
            <a:r>
              <a:rPr lang="en-US" dirty="0"/>
              <a:t>Continue 1 visit per week through week 9 if patient has med changes or ongoing symptoms, or MD intervention or RN oversight</a:t>
            </a:r>
          </a:p>
          <a:p>
            <a:pPr marL="457200" lvl="1" indent="0">
              <a:buNone/>
            </a:pPr>
            <a:endParaRPr lang="en-US" dirty="0"/>
          </a:p>
        </p:txBody>
      </p:sp>
    </p:spTree>
    <p:extLst>
      <p:ext uri="{BB962C8B-B14F-4D97-AF65-F5344CB8AC3E}">
        <p14:creationId xmlns:p14="http://schemas.microsoft.com/office/powerpoint/2010/main" val="201695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5"/>
            <a:ext cx="10043474" cy="1325563"/>
          </a:xfrm>
        </p:spPr>
        <p:txBody>
          <a:bodyPr/>
          <a:lstStyle/>
          <a:p>
            <a:r>
              <a:rPr lang="en-US" b="1" dirty="0"/>
              <a:t>What Is Pneumonia?</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7" y="1514126"/>
            <a:ext cx="10327491" cy="2562225"/>
          </a:xfrm>
        </p:spPr>
        <p:txBody>
          <a:bodyPr>
            <a:noAutofit/>
          </a:bodyPr>
          <a:lstStyle/>
          <a:p>
            <a:r>
              <a:rPr lang="en-US" sz="2400" b="0" i="0" dirty="0">
                <a:solidFill>
                  <a:srgbClr val="000000"/>
                </a:solidFill>
                <a:effectLst/>
                <a:latin typeface="Aeonik"/>
              </a:rPr>
              <a:t>Pneumonia is a common lung infection caused by germs, such as bacteria, viruses, and fungi. It can be a complication of the </a:t>
            </a:r>
            <a:r>
              <a:rPr lang="en-US" sz="2400" b="0" i="0" u="sng" dirty="0">
                <a:solidFill>
                  <a:srgbClr val="0064FF"/>
                </a:solidFill>
                <a:effectLst/>
                <a:latin typeface="Aeonik"/>
                <a:hlinkClick r:id="rId4"/>
              </a:rPr>
              <a:t>flu</a:t>
            </a:r>
            <a:r>
              <a:rPr lang="en-US" sz="2400" b="0" i="0" dirty="0">
                <a:solidFill>
                  <a:srgbClr val="000000"/>
                </a:solidFill>
                <a:effectLst/>
                <a:latin typeface="Aeonik"/>
              </a:rPr>
              <a:t>, but other viruses, bacteria and even fungi can cause pneumonia. Pneumonia and its symptoms can vary from mild to severe. Treatment depends on the cause of your pneumonia, how severe your symptoms are, and your age and overall health. Most healthy people recover from pneumonia in one to three weeks, but it can be life-threatening. The good news is that pneumonia can be prevented—by getting an annual flu shot (as flu often leads to pneumonia), frequently washing your hands, and for people at high risk, getting a vaccine for pneumococcal pneumonia.</a:t>
            </a:r>
          </a:p>
          <a:p>
            <a:r>
              <a:rPr lang="en-US" sz="2400" b="0" i="0" dirty="0">
                <a:solidFill>
                  <a:srgbClr val="000000"/>
                </a:solidFill>
                <a:effectLst/>
                <a:latin typeface="Aeonik"/>
              </a:rPr>
              <a:t>More than 34 million Americans live with lung disease. When combined with lung cancer and respiratory diseases like COVID-19 and influenza, lung disease is among the top causes of death by disease in America</a:t>
            </a:r>
            <a:r>
              <a:rPr lang="en-US" sz="1600" b="0" i="0" dirty="0">
                <a:solidFill>
                  <a:srgbClr val="000000"/>
                </a:solidFill>
                <a:effectLst/>
                <a:latin typeface="Aeonik"/>
              </a:rPr>
              <a:t>.</a:t>
            </a:r>
            <a:endParaRPr lang="en-US" sz="2400" dirty="0"/>
          </a:p>
        </p:txBody>
      </p:sp>
    </p:spTree>
    <p:extLst>
      <p:ext uri="{BB962C8B-B14F-4D97-AF65-F5344CB8AC3E}">
        <p14:creationId xmlns:p14="http://schemas.microsoft.com/office/powerpoint/2010/main" val="296945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937C-F001-0AB7-5B1E-FA45BAF5E718}"/>
              </a:ext>
            </a:extLst>
          </p:cNvPr>
          <p:cNvSpPr>
            <a:spLocks noGrp="1"/>
          </p:cNvSpPr>
          <p:nvPr>
            <p:ph type="title"/>
          </p:nvPr>
        </p:nvSpPr>
        <p:spPr/>
        <p:txBody>
          <a:bodyPr/>
          <a:lstStyle/>
          <a:p>
            <a:r>
              <a:rPr lang="en-US" b="1" dirty="0"/>
              <a:t>Core components</a:t>
            </a:r>
          </a:p>
        </p:txBody>
      </p:sp>
      <p:sp>
        <p:nvSpPr>
          <p:cNvPr id="3" name="Content Placeholder 2">
            <a:extLst>
              <a:ext uri="{FF2B5EF4-FFF2-40B4-BE49-F238E27FC236}">
                <a16:creationId xmlns:a16="http://schemas.microsoft.com/office/drawing/2014/main" id="{0F56F8B0-A8B7-73EC-AE7A-B85B1AC870A1}"/>
              </a:ext>
            </a:extLst>
          </p:cNvPr>
          <p:cNvSpPr>
            <a:spLocks noGrp="1"/>
          </p:cNvSpPr>
          <p:nvPr>
            <p:ph idx="1"/>
          </p:nvPr>
        </p:nvSpPr>
        <p:spPr>
          <a:xfrm>
            <a:off x="838200" y="1299411"/>
            <a:ext cx="10515600" cy="4877552"/>
          </a:xfrm>
        </p:spPr>
        <p:txBody>
          <a:bodyPr/>
          <a:lstStyle/>
          <a:p>
            <a:r>
              <a:rPr lang="en-US" sz="2400" dirty="0"/>
              <a:t>Variance from visit frequence pathway and/or obstacles to goal attainment are discussed with Clinical Manager</a:t>
            </a:r>
            <a:r>
              <a:rPr lang="en-US" dirty="0"/>
              <a:t> </a:t>
            </a:r>
            <a:r>
              <a:rPr lang="en-US" b="1" dirty="0"/>
              <a:t>immediately</a:t>
            </a:r>
          </a:p>
          <a:p>
            <a:r>
              <a:rPr lang="en-US" sz="2400" dirty="0"/>
              <a:t>Changes in condition are promptly reported to MD using SBAR making appropriate recommendations</a:t>
            </a:r>
          </a:p>
          <a:p>
            <a:r>
              <a:rPr lang="en-US" sz="2400" dirty="0"/>
              <a:t>When therapy is indicated, alternate visits withy therapy so patient does not have multiple visits in one day</a:t>
            </a:r>
          </a:p>
          <a:p>
            <a:r>
              <a:rPr lang="en-US" sz="2400" dirty="0"/>
              <a:t>Multidisciplinary care-coordination- communicate need to monitor visits, reinforce teaching, use all available clinical resources</a:t>
            </a:r>
          </a:p>
          <a:p>
            <a:r>
              <a:rPr lang="en-US" sz="2400" dirty="0"/>
              <a:t>Maintain continuity, prioritize primary clinicians for frontloaded visits, introduction of new concepts</a:t>
            </a:r>
          </a:p>
          <a:p>
            <a:r>
              <a:rPr lang="en-US" sz="2400" dirty="0"/>
              <a:t>Incorporate patient education, plans for next visit in documentation/narrative note</a:t>
            </a:r>
          </a:p>
          <a:p>
            <a:endParaRPr lang="en-US" sz="2400" dirty="0"/>
          </a:p>
          <a:p>
            <a:endParaRPr lang="en-US" sz="2400" dirty="0"/>
          </a:p>
        </p:txBody>
      </p:sp>
    </p:spTree>
    <p:extLst>
      <p:ext uri="{BB962C8B-B14F-4D97-AF65-F5344CB8AC3E}">
        <p14:creationId xmlns:p14="http://schemas.microsoft.com/office/powerpoint/2010/main" val="109366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hands raised in classroom">
            <a:extLst>
              <a:ext uri="{FF2B5EF4-FFF2-40B4-BE49-F238E27FC236}">
                <a16:creationId xmlns:a16="http://schemas.microsoft.com/office/drawing/2014/main" id="{9893E214-B68A-E493-1001-7F3181C8E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46143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8748929B-104F-BD53-06EC-E75FC4014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A26A39-FD85-AA1B-F8B6-4C070F1599AF}"/>
              </a:ext>
            </a:extLst>
          </p:cNvPr>
          <p:cNvSpPr>
            <a:spLocks noGrp="1"/>
          </p:cNvSpPr>
          <p:nvPr>
            <p:ph type="title"/>
          </p:nvPr>
        </p:nvSpPr>
        <p:spPr>
          <a:xfrm>
            <a:off x="1162974" y="365125"/>
            <a:ext cx="10190825" cy="1325563"/>
          </a:xfrm>
        </p:spPr>
        <p:txBody>
          <a:bodyPr/>
          <a:lstStyle/>
          <a:p>
            <a:r>
              <a:rPr lang="en-US" b="1" dirty="0"/>
              <a:t>Statistics</a:t>
            </a:r>
          </a:p>
        </p:txBody>
      </p:sp>
      <p:sp>
        <p:nvSpPr>
          <p:cNvPr id="3" name="Content Placeholder 2">
            <a:extLst>
              <a:ext uri="{FF2B5EF4-FFF2-40B4-BE49-F238E27FC236}">
                <a16:creationId xmlns:a16="http://schemas.microsoft.com/office/drawing/2014/main" id="{48D0706D-6060-569A-7170-187BF01BA966}"/>
              </a:ext>
            </a:extLst>
          </p:cNvPr>
          <p:cNvSpPr>
            <a:spLocks noGrp="1"/>
          </p:cNvSpPr>
          <p:nvPr>
            <p:ph idx="1"/>
          </p:nvPr>
        </p:nvSpPr>
        <p:spPr>
          <a:xfrm>
            <a:off x="1162974" y="1825625"/>
            <a:ext cx="10190825" cy="4351338"/>
          </a:xfrm>
        </p:spPr>
        <p:txBody>
          <a:bodyPr/>
          <a:lstStyle/>
          <a:p>
            <a:r>
              <a:rPr lang="en-US" dirty="0"/>
              <a:t>More than 34 million Americans live with lung disease.</a:t>
            </a:r>
          </a:p>
          <a:p>
            <a:r>
              <a:rPr lang="en-US" dirty="0"/>
              <a:t>When combined with lung cancer and respiratory diseases like COVID-19 and influenza, lung disease is among the top causes of death by disease in America</a:t>
            </a:r>
          </a:p>
          <a:p>
            <a:r>
              <a:rPr lang="en-US" dirty="0"/>
              <a:t>Over 1 million people in the US are hospitalized with some form of pneumonia every year. About 50,000 people die from the illness</a:t>
            </a:r>
          </a:p>
          <a:p>
            <a:r>
              <a:rPr lang="en-US" dirty="0"/>
              <a:t>Early treatment is key</a:t>
            </a:r>
          </a:p>
        </p:txBody>
      </p:sp>
    </p:spTree>
    <p:extLst>
      <p:ext uri="{BB962C8B-B14F-4D97-AF65-F5344CB8AC3E}">
        <p14:creationId xmlns:p14="http://schemas.microsoft.com/office/powerpoint/2010/main" val="152654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64BB4D1D-8C24-5F5A-6069-C82A382A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61A94A-9CF5-73EC-2310-1ABDA00E6D56}"/>
              </a:ext>
            </a:extLst>
          </p:cNvPr>
          <p:cNvSpPr>
            <a:spLocks noGrp="1"/>
          </p:cNvSpPr>
          <p:nvPr>
            <p:ph type="title"/>
          </p:nvPr>
        </p:nvSpPr>
        <p:spPr>
          <a:xfrm>
            <a:off x="1310326" y="365125"/>
            <a:ext cx="10043474" cy="1325563"/>
          </a:xfrm>
        </p:spPr>
        <p:txBody>
          <a:bodyPr/>
          <a:lstStyle/>
          <a:p>
            <a:r>
              <a:rPr lang="en-US" b="1" dirty="0"/>
              <a:t>Causes of Pneumonia</a:t>
            </a:r>
          </a:p>
        </p:txBody>
      </p:sp>
      <p:sp>
        <p:nvSpPr>
          <p:cNvPr id="3" name="Subtitle 2">
            <a:extLst>
              <a:ext uri="{FF2B5EF4-FFF2-40B4-BE49-F238E27FC236}">
                <a16:creationId xmlns:a16="http://schemas.microsoft.com/office/drawing/2014/main" id="{94771296-E118-2B8E-1A95-DE41241F120E}"/>
              </a:ext>
            </a:extLst>
          </p:cNvPr>
          <p:cNvSpPr>
            <a:spLocks noGrp="1"/>
          </p:cNvSpPr>
          <p:nvPr>
            <p:ph idx="1"/>
          </p:nvPr>
        </p:nvSpPr>
        <p:spPr>
          <a:xfrm>
            <a:off x="1310325" y="1557495"/>
            <a:ext cx="8037862" cy="4619468"/>
          </a:xfrm>
        </p:spPr>
        <p:txBody>
          <a:bodyPr>
            <a:normAutofit fontScale="92500" lnSpcReduction="10000"/>
          </a:bodyPr>
          <a:lstStyle/>
          <a:p>
            <a:pPr marL="0" indent="0">
              <a:buNone/>
            </a:pPr>
            <a:r>
              <a:rPr lang="en-US" dirty="0"/>
              <a:t>COVID 19</a:t>
            </a:r>
          </a:p>
          <a:p>
            <a:pPr marL="0" indent="0">
              <a:buNone/>
            </a:pPr>
            <a:r>
              <a:rPr lang="en-US" dirty="0"/>
              <a:t>Influenza</a:t>
            </a:r>
          </a:p>
          <a:p>
            <a:pPr marL="0" indent="0">
              <a:buNone/>
            </a:pPr>
            <a:r>
              <a:rPr lang="en-US" dirty="0"/>
              <a:t>RSV</a:t>
            </a:r>
          </a:p>
          <a:p>
            <a:pPr marL="0" indent="0">
              <a:buNone/>
            </a:pPr>
            <a:r>
              <a:rPr lang="en-US" dirty="0"/>
              <a:t>ARDS</a:t>
            </a:r>
          </a:p>
          <a:p>
            <a:pPr marL="0" indent="0">
              <a:buNone/>
            </a:pPr>
            <a:endParaRPr lang="en-US" b="1" dirty="0"/>
          </a:p>
          <a:p>
            <a:pPr marL="0" indent="0">
              <a:buNone/>
            </a:pPr>
            <a:r>
              <a:rPr lang="en-US" b="1" dirty="0"/>
              <a:t>Other less frequent causes</a:t>
            </a:r>
          </a:p>
          <a:p>
            <a:pPr marL="0" indent="0">
              <a:buNone/>
            </a:pPr>
            <a:r>
              <a:rPr lang="en-US" dirty="0"/>
              <a:t>Measles</a:t>
            </a:r>
          </a:p>
          <a:p>
            <a:pPr marL="0" indent="0">
              <a:buNone/>
            </a:pPr>
            <a:r>
              <a:rPr lang="en-US" dirty="0"/>
              <a:t>Chemotherapy</a:t>
            </a:r>
          </a:p>
          <a:p>
            <a:pPr marL="0" indent="0">
              <a:buNone/>
            </a:pPr>
            <a:r>
              <a:rPr lang="en-US" dirty="0"/>
              <a:t>Cystic Fibrosis</a:t>
            </a:r>
          </a:p>
          <a:p>
            <a:pPr marL="0" indent="0">
              <a:buNone/>
            </a:pPr>
            <a:r>
              <a:rPr lang="en-US" dirty="0"/>
              <a:t>HIV/AIDS</a:t>
            </a:r>
          </a:p>
        </p:txBody>
      </p:sp>
      <p:pic>
        <p:nvPicPr>
          <p:cNvPr id="6" name="Picture 5">
            <a:extLst>
              <a:ext uri="{FF2B5EF4-FFF2-40B4-BE49-F238E27FC236}">
                <a16:creationId xmlns:a16="http://schemas.microsoft.com/office/drawing/2014/main" id="{A2C81859-F91A-B886-BCD9-30793F7507DD}"/>
              </a:ext>
            </a:extLst>
          </p:cNvPr>
          <p:cNvPicPr>
            <a:picLocks noChangeAspect="1"/>
          </p:cNvPicPr>
          <p:nvPr/>
        </p:nvPicPr>
        <p:blipFill>
          <a:blip r:embed="rId4"/>
          <a:stretch>
            <a:fillRect/>
          </a:stretch>
        </p:blipFill>
        <p:spPr>
          <a:xfrm>
            <a:off x="9216269" y="944563"/>
            <a:ext cx="2619375" cy="5143500"/>
          </a:xfrm>
          <a:prstGeom prst="rect">
            <a:avLst/>
          </a:prstGeom>
        </p:spPr>
      </p:pic>
    </p:spTree>
    <p:extLst>
      <p:ext uri="{BB962C8B-B14F-4D97-AF65-F5344CB8AC3E}">
        <p14:creationId xmlns:p14="http://schemas.microsoft.com/office/powerpoint/2010/main" val="388962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F85D-4B7E-2B88-0B5B-78A11F0B44B9}"/>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7AFA6240-91F0-6792-8953-71C7FAFF3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E2E7CC-807A-C70C-0579-7FF1AAA423BD}"/>
              </a:ext>
            </a:extLst>
          </p:cNvPr>
          <p:cNvSpPr>
            <a:spLocks noGrp="1"/>
          </p:cNvSpPr>
          <p:nvPr>
            <p:ph type="title"/>
          </p:nvPr>
        </p:nvSpPr>
        <p:spPr>
          <a:xfrm>
            <a:off x="1310326" y="365125"/>
            <a:ext cx="10043474" cy="1325563"/>
          </a:xfrm>
        </p:spPr>
        <p:txBody>
          <a:bodyPr/>
          <a:lstStyle/>
          <a:p>
            <a:r>
              <a:rPr lang="en-US" b="1" dirty="0"/>
              <a:t>Symptoms of Pneumonia</a:t>
            </a:r>
          </a:p>
        </p:txBody>
      </p:sp>
      <p:sp>
        <p:nvSpPr>
          <p:cNvPr id="3" name="Subtitle 2">
            <a:extLst>
              <a:ext uri="{FF2B5EF4-FFF2-40B4-BE49-F238E27FC236}">
                <a16:creationId xmlns:a16="http://schemas.microsoft.com/office/drawing/2014/main" id="{08220147-3ACA-9E80-FA6C-A224D901348F}"/>
              </a:ext>
            </a:extLst>
          </p:cNvPr>
          <p:cNvSpPr>
            <a:spLocks noGrp="1"/>
          </p:cNvSpPr>
          <p:nvPr>
            <p:ph idx="1"/>
          </p:nvPr>
        </p:nvSpPr>
        <p:spPr>
          <a:xfrm>
            <a:off x="1310324" y="1557495"/>
            <a:ext cx="10306711" cy="4935380"/>
          </a:xfrm>
        </p:spPr>
        <p:txBody>
          <a:bodyPr>
            <a:normAutofit lnSpcReduction="10000"/>
          </a:bodyPr>
          <a:lstStyle/>
          <a:p>
            <a:r>
              <a:rPr lang="en-US" dirty="0"/>
              <a:t>Cough</a:t>
            </a:r>
          </a:p>
          <a:p>
            <a:r>
              <a:rPr lang="en-US" dirty="0"/>
              <a:t>Fever, sweating and shakes</a:t>
            </a:r>
          </a:p>
          <a:p>
            <a:r>
              <a:rPr lang="en-US" dirty="0"/>
              <a:t>Shortness of Breath</a:t>
            </a:r>
          </a:p>
          <a:p>
            <a:r>
              <a:rPr lang="en-US" dirty="0"/>
              <a:t>Rapid, Shallow Breathing</a:t>
            </a:r>
          </a:p>
          <a:p>
            <a:r>
              <a:rPr lang="en-US" dirty="0"/>
              <a:t>Sharp or stabbing chest pain that worsens when you deep breathe deeply or cough</a:t>
            </a:r>
          </a:p>
          <a:p>
            <a:r>
              <a:rPr lang="en-US" dirty="0"/>
              <a:t>Rapid shallow breathing</a:t>
            </a:r>
          </a:p>
          <a:p>
            <a:r>
              <a:rPr lang="en-US" dirty="0"/>
              <a:t>Loss of appetite, fatigue</a:t>
            </a:r>
          </a:p>
          <a:p>
            <a:r>
              <a:rPr lang="en-US" dirty="0"/>
              <a:t>Nausea and vomiting in young children</a:t>
            </a:r>
          </a:p>
          <a:p>
            <a:r>
              <a:rPr lang="en-US" dirty="0"/>
              <a:t>Confusion in elders </a:t>
            </a:r>
          </a:p>
        </p:txBody>
      </p:sp>
    </p:spTree>
    <p:extLst>
      <p:ext uri="{BB962C8B-B14F-4D97-AF65-F5344CB8AC3E}">
        <p14:creationId xmlns:p14="http://schemas.microsoft.com/office/powerpoint/2010/main" val="249015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8B854007-416E-3408-ED5B-4CB0E0F1C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432872" y="365125"/>
            <a:ext cx="9920927" cy="762339"/>
          </a:xfrm>
        </p:spPr>
        <p:txBody>
          <a:bodyPr/>
          <a:lstStyle/>
          <a:p>
            <a:r>
              <a:rPr lang="en-US" b="1" dirty="0"/>
              <a:t>Types of Pneumonia</a:t>
            </a:r>
          </a:p>
        </p:txBody>
      </p:sp>
      <p:sp>
        <p:nvSpPr>
          <p:cNvPr id="13" name="TextBox 12">
            <a:extLst>
              <a:ext uri="{FF2B5EF4-FFF2-40B4-BE49-F238E27FC236}">
                <a16:creationId xmlns:a16="http://schemas.microsoft.com/office/drawing/2014/main" id="{2462A1A1-18D1-6B00-1555-6F0BB6CABBBD}"/>
              </a:ext>
            </a:extLst>
          </p:cNvPr>
          <p:cNvSpPr txBox="1"/>
          <p:nvPr/>
        </p:nvSpPr>
        <p:spPr>
          <a:xfrm>
            <a:off x="1432872" y="1194911"/>
            <a:ext cx="10246510" cy="5663089"/>
          </a:xfrm>
          <a:prstGeom prst="rect">
            <a:avLst/>
          </a:prstGeom>
          <a:noFill/>
        </p:spPr>
        <p:txBody>
          <a:bodyPr wrap="square" rtlCol="0">
            <a:spAutoFit/>
          </a:bodyPr>
          <a:lstStyle/>
          <a:p>
            <a:pPr>
              <a:spcAft>
                <a:spcPts val="600"/>
              </a:spcAft>
            </a:pPr>
            <a:r>
              <a:rPr lang="en-US" sz="2400" b="1" dirty="0"/>
              <a:t>Bacterial Pneumonia</a:t>
            </a:r>
          </a:p>
          <a:p>
            <a:pPr marL="342900" indent="-342900">
              <a:spcAft>
                <a:spcPts val="600"/>
              </a:spcAft>
              <a:buFont typeface="Arial" panose="020B0604020202020204" pitchFamily="34" charset="0"/>
              <a:buChar char="•"/>
            </a:pPr>
            <a:r>
              <a:rPr lang="en-US" sz="2400" dirty="0"/>
              <a:t>The most common form and tends to be the most serious</a:t>
            </a:r>
          </a:p>
          <a:p>
            <a:pPr marL="342900" indent="-342900">
              <a:spcAft>
                <a:spcPts val="600"/>
              </a:spcAft>
              <a:buFont typeface="Arial" panose="020B0604020202020204" pitchFamily="34" charset="0"/>
              <a:buChar char="•"/>
            </a:pPr>
            <a:r>
              <a:rPr lang="en-US" sz="2400" dirty="0"/>
              <a:t>Symptoms often require medical care</a:t>
            </a:r>
          </a:p>
          <a:p>
            <a:pPr marL="342900" indent="-342900">
              <a:spcAft>
                <a:spcPts val="600"/>
              </a:spcAft>
              <a:buFont typeface="Arial" panose="020B0604020202020204" pitchFamily="34" charset="0"/>
              <a:buChar char="•"/>
            </a:pPr>
            <a:r>
              <a:rPr lang="en-US" sz="2400" dirty="0"/>
              <a:t>Can develop suddenly or gradually</a:t>
            </a:r>
          </a:p>
          <a:p>
            <a:pPr marL="342900" indent="-342900">
              <a:spcAft>
                <a:spcPts val="600"/>
              </a:spcAft>
              <a:buFont typeface="Arial" panose="020B0604020202020204" pitchFamily="34" charset="0"/>
              <a:buChar char="•"/>
            </a:pPr>
            <a:r>
              <a:rPr lang="en-US" sz="2400" dirty="0"/>
              <a:t>Fever can rise as high as 105 degrees</a:t>
            </a:r>
          </a:p>
          <a:p>
            <a:pPr marL="342900" indent="-342900">
              <a:spcAft>
                <a:spcPts val="600"/>
              </a:spcAft>
              <a:buFont typeface="Arial" panose="020B0604020202020204" pitchFamily="34" charset="0"/>
              <a:buChar char="•"/>
            </a:pPr>
            <a:r>
              <a:rPr lang="en-US" sz="2400" dirty="0"/>
              <a:t>Nailbeds and lips may have a bluish color due to lack of oxygen</a:t>
            </a:r>
          </a:p>
          <a:p>
            <a:pPr>
              <a:spcAft>
                <a:spcPts val="600"/>
              </a:spcAft>
            </a:pPr>
            <a:r>
              <a:rPr lang="en-US" sz="2400" b="1" dirty="0"/>
              <a:t>Viral Pneumonia</a:t>
            </a:r>
          </a:p>
          <a:p>
            <a:pPr marL="342900" indent="-342900">
              <a:spcAft>
                <a:spcPts val="600"/>
              </a:spcAft>
              <a:buFont typeface="Arial" panose="020B0604020202020204" pitchFamily="34" charset="0"/>
              <a:buChar char="•"/>
            </a:pPr>
            <a:r>
              <a:rPr lang="en-US" sz="2400" dirty="0"/>
              <a:t>Symptoms develop over the course of a few days</a:t>
            </a:r>
          </a:p>
          <a:p>
            <a:pPr marL="342900" indent="-342900">
              <a:spcAft>
                <a:spcPts val="600"/>
              </a:spcAft>
              <a:buFont typeface="Arial" panose="020B0604020202020204" pitchFamily="34" charset="0"/>
              <a:buChar char="•"/>
            </a:pPr>
            <a:r>
              <a:rPr lang="en-US" sz="2400" dirty="0"/>
              <a:t>Early symptoms are similar to flu symptoms ( headache, muscle pain, weakness)</a:t>
            </a:r>
          </a:p>
          <a:p>
            <a:pPr marL="342900" indent="-342900">
              <a:spcAft>
                <a:spcPts val="600"/>
              </a:spcAft>
              <a:buFont typeface="Arial" panose="020B0604020202020204" pitchFamily="34" charset="0"/>
              <a:buChar char="•"/>
            </a:pPr>
            <a:r>
              <a:rPr lang="en-US" sz="2400" dirty="0"/>
              <a:t>Symptoms will get worse over a day or two and typically get worse with increase cough, shortness of breath and muscle pain</a:t>
            </a:r>
          </a:p>
          <a:p>
            <a:pPr marL="342900" indent="-342900">
              <a:spcAft>
                <a:spcPts val="600"/>
              </a:spcAft>
              <a:buFontTx/>
              <a:buChar char="-"/>
            </a:pPr>
            <a:endParaRPr lang="en-US" sz="2400" dirty="0"/>
          </a:p>
        </p:txBody>
      </p:sp>
    </p:spTree>
    <p:extLst>
      <p:ext uri="{BB962C8B-B14F-4D97-AF65-F5344CB8AC3E}">
        <p14:creationId xmlns:p14="http://schemas.microsoft.com/office/powerpoint/2010/main" val="76125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12849AA2-C701-3FA9-CE66-FDCBC4E9D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0810091-36AE-B96E-5D42-0B74533AD7A0}"/>
              </a:ext>
            </a:extLst>
          </p:cNvPr>
          <p:cNvSpPr txBox="1"/>
          <p:nvPr/>
        </p:nvSpPr>
        <p:spPr>
          <a:xfrm>
            <a:off x="993058" y="422787"/>
            <a:ext cx="10599174" cy="769441"/>
          </a:xfrm>
          <a:prstGeom prst="rect">
            <a:avLst/>
          </a:prstGeom>
          <a:noFill/>
        </p:spPr>
        <p:txBody>
          <a:bodyPr wrap="square" rtlCol="0">
            <a:spAutoFit/>
          </a:bodyPr>
          <a:lstStyle/>
          <a:p>
            <a:r>
              <a:rPr lang="en-US" sz="4400" b="1" dirty="0"/>
              <a:t>Types of Pneumonia ( Cont’d)</a:t>
            </a:r>
          </a:p>
        </p:txBody>
      </p:sp>
      <p:sp>
        <p:nvSpPr>
          <p:cNvPr id="3" name="TextBox 2">
            <a:extLst>
              <a:ext uri="{FF2B5EF4-FFF2-40B4-BE49-F238E27FC236}">
                <a16:creationId xmlns:a16="http://schemas.microsoft.com/office/drawing/2014/main" id="{0BC96E73-0D6C-ABC8-73C8-C5FC6916A70A}"/>
              </a:ext>
            </a:extLst>
          </p:cNvPr>
          <p:cNvSpPr txBox="1"/>
          <p:nvPr/>
        </p:nvSpPr>
        <p:spPr>
          <a:xfrm>
            <a:off x="1081549" y="1533833"/>
            <a:ext cx="6538452" cy="461665"/>
          </a:xfrm>
          <a:prstGeom prst="rect">
            <a:avLst/>
          </a:prstGeom>
          <a:noFill/>
        </p:spPr>
        <p:txBody>
          <a:bodyPr wrap="square" rtlCol="0">
            <a:spAutoFit/>
          </a:bodyPr>
          <a:lstStyle/>
          <a:p>
            <a:r>
              <a:rPr lang="en-US" sz="2400" b="1" dirty="0"/>
              <a:t>Fungal Pneumonia</a:t>
            </a:r>
          </a:p>
        </p:txBody>
      </p:sp>
      <p:sp>
        <p:nvSpPr>
          <p:cNvPr id="4" name="TextBox 3">
            <a:extLst>
              <a:ext uri="{FF2B5EF4-FFF2-40B4-BE49-F238E27FC236}">
                <a16:creationId xmlns:a16="http://schemas.microsoft.com/office/drawing/2014/main" id="{FCD992E6-B821-3D6F-546C-60EF9559974B}"/>
              </a:ext>
            </a:extLst>
          </p:cNvPr>
          <p:cNvSpPr txBox="1"/>
          <p:nvPr/>
        </p:nvSpPr>
        <p:spPr>
          <a:xfrm>
            <a:off x="1081549" y="2037224"/>
            <a:ext cx="10841162"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This rarely affects healthy people. But it can develop in people with weakened immune systems, for example:</a:t>
            </a:r>
          </a:p>
          <a:p>
            <a:pPr marL="800100" lvl="1" indent="-342900">
              <a:buFont typeface="Arial" panose="020B0604020202020204" pitchFamily="34" charset="0"/>
              <a:buChar char="•"/>
            </a:pPr>
            <a:r>
              <a:rPr lang="en-US" sz="2400" dirty="0"/>
              <a:t>Taking certain medications</a:t>
            </a:r>
          </a:p>
          <a:p>
            <a:pPr marL="800100" lvl="1" indent="-342900">
              <a:buFont typeface="Arial" panose="020B0604020202020204" pitchFamily="34" charset="0"/>
              <a:buChar char="•"/>
            </a:pPr>
            <a:r>
              <a:rPr lang="en-US" sz="2400" dirty="0"/>
              <a:t>Having HIV or AIDS</a:t>
            </a:r>
          </a:p>
          <a:p>
            <a:pPr marL="800100" lvl="1" indent="-342900">
              <a:buFont typeface="Arial" panose="020B0604020202020204" pitchFamily="34" charset="0"/>
              <a:buChar char="•"/>
            </a:pPr>
            <a:r>
              <a:rPr lang="en-US" sz="2400" dirty="0"/>
              <a:t>Receiving a bone marrow or organ transplant</a:t>
            </a:r>
          </a:p>
          <a:p>
            <a:pPr marL="800100" lvl="1" indent="-342900">
              <a:buFont typeface="Arial" panose="020B0604020202020204" pitchFamily="34" charset="0"/>
              <a:buChar char="•"/>
            </a:pPr>
            <a:r>
              <a:rPr lang="en-US" sz="2400" dirty="0"/>
              <a:t>Receiving chemotherapy or radiation</a:t>
            </a:r>
          </a:p>
          <a:p>
            <a:pPr marL="342900" indent="-342900">
              <a:buFont typeface="Arial" panose="020B0604020202020204" pitchFamily="34" charset="0"/>
              <a:buChar char="•"/>
            </a:pPr>
            <a:r>
              <a:rPr lang="en-US" sz="2400" dirty="0"/>
              <a:t>Some fungi that can cause fungal pneumonia, such as Aspergillus and Histoplasma, can be found in soil, compost and/or bird droppings. Pneumonia can be caused by breathing tiny spores of this fungi into your lungs.</a:t>
            </a:r>
          </a:p>
          <a:p>
            <a:pPr marL="342900" indent="-342900">
              <a:buFont typeface="Arial" panose="020B0604020202020204" pitchFamily="34" charset="0"/>
              <a:buChar char="•"/>
            </a:pPr>
            <a:r>
              <a:rPr lang="en-US" sz="2400" dirty="0"/>
              <a:t>Another fungus called Pneumocystis </a:t>
            </a:r>
            <a:r>
              <a:rPr lang="en-US" sz="2400" dirty="0" err="1"/>
              <a:t>jirovecii</a:t>
            </a:r>
            <a:r>
              <a:rPr lang="en-US" sz="2400" dirty="0"/>
              <a:t> is found in many people's lungs but rarely causes pneumonia unless the immune system becomes very weak. People with AIDS are at high risk</a:t>
            </a:r>
          </a:p>
        </p:txBody>
      </p:sp>
    </p:spTree>
    <p:extLst>
      <p:ext uri="{BB962C8B-B14F-4D97-AF65-F5344CB8AC3E}">
        <p14:creationId xmlns:p14="http://schemas.microsoft.com/office/powerpoint/2010/main" val="128598441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4EE0C784-7A29-2E1F-EE28-646B8524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8DFA04-601A-1511-CBC2-384EEA301225}"/>
              </a:ext>
            </a:extLst>
          </p:cNvPr>
          <p:cNvSpPr txBox="1"/>
          <p:nvPr/>
        </p:nvSpPr>
        <p:spPr>
          <a:xfrm>
            <a:off x="1304925" y="432619"/>
            <a:ext cx="6794818" cy="769441"/>
          </a:xfrm>
          <a:prstGeom prst="rect">
            <a:avLst/>
          </a:prstGeom>
          <a:noFill/>
        </p:spPr>
        <p:txBody>
          <a:bodyPr wrap="square" rtlCol="0">
            <a:spAutoFit/>
          </a:bodyPr>
          <a:lstStyle/>
          <a:p>
            <a:r>
              <a:rPr lang="en-US" sz="4400" b="1" dirty="0"/>
              <a:t>Other types of Pneumonia</a:t>
            </a:r>
          </a:p>
        </p:txBody>
      </p:sp>
      <p:sp>
        <p:nvSpPr>
          <p:cNvPr id="3" name="TextBox 2">
            <a:extLst>
              <a:ext uri="{FF2B5EF4-FFF2-40B4-BE49-F238E27FC236}">
                <a16:creationId xmlns:a16="http://schemas.microsoft.com/office/drawing/2014/main" id="{2C924898-7F01-0CF7-5FF7-748068C41C0C}"/>
              </a:ext>
            </a:extLst>
          </p:cNvPr>
          <p:cNvSpPr txBox="1"/>
          <p:nvPr/>
        </p:nvSpPr>
        <p:spPr>
          <a:xfrm>
            <a:off x="1120877" y="1622323"/>
            <a:ext cx="8824275" cy="2677656"/>
          </a:xfrm>
          <a:prstGeom prst="rect">
            <a:avLst/>
          </a:prstGeom>
          <a:noFill/>
        </p:spPr>
        <p:txBody>
          <a:bodyPr wrap="none" rtlCol="0">
            <a:spAutoFit/>
          </a:bodyPr>
          <a:lstStyle/>
          <a:p>
            <a:r>
              <a:rPr lang="en-US" sz="2400" dirty="0"/>
              <a:t>Some types of pneumonia have causes other than infection.</a:t>
            </a:r>
          </a:p>
          <a:p>
            <a:r>
              <a:rPr lang="en-US" sz="2400" dirty="0"/>
              <a:t>For example, </a:t>
            </a:r>
            <a:r>
              <a:rPr lang="en-US" sz="2400" b="1" dirty="0"/>
              <a:t>aspiration pneumonia </a:t>
            </a:r>
            <a:r>
              <a:rPr lang="en-US" sz="2400" dirty="0"/>
              <a:t>caused by inhaling the following:</a:t>
            </a:r>
          </a:p>
          <a:p>
            <a:endParaRPr lang="en-US" sz="2400" dirty="0"/>
          </a:p>
          <a:p>
            <a:pPr marL="342900" indent="-342900">
              <a:buFont typeface="Arial" panose="020B0604020202020204" pitchFamily="34" charset="0"/>
              <a:buChar char="•"/>
            </a:pPr>
            <a:r>
              <a:rPr lang="en-US" sz="2400" dirty="0"/>
              <a:t>Food</a:t>
            </a:r>
          </a:p>
          <a:p>
            <a:pPr marL="342900" indent="-342900">
              <a:buFont typeface="Arial" panose="020B0604020202020204" pitchFamily="34" charset="0"/>
              <a:buChar char="•"/>
            </a:pPr>
            <a:r>
              <a:rPr lang="en-US" sz="2400" dirty="0"/>
              <a:t>Drink</a:t>
            </a:r>
          </a:p>
          <a:p>
            <a:pPr marL="342900" indent="-342900">
              <a:buFont typeface="Arial" panose="020B0604020202020204" pitchFamily="34" charset="0"/>
              <a:buChar char="•"/>
            </a:pPr>
            <a:r>
              <a:rPr lang="en-US" sz="2400" dirty="0"/>
              <a:t>Saliva</a:t>
            </a:r>
          </a:p>
          <a:p>
            <a:pPr marL="342900" indent="-342900">
              <a:buFont typeface="Arial" panose="020B0604020202020204" pitchFamily="34" charset="0"/>
              <a:buChar char="•"/>
            </a:pPr>
            <a:r>
              <a:rPr lang="en-US" sz="2400" dirty="0"/>
              <a:t>Vomit</a:t>
            </a:r>
          </a:p>
        </p:txBody>
      </p:sp>
    </p:spTree>
    <p:extLst>
      <p:ext uri="{BB962C8B-B14F-4D97-AF65-F5344CB8AC3E}">
        <p14:creationId xmlns:p14="http://schemas.microsoft.com/office/powerpoint/2010/main" val="370705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263138FC-95BE-CF2B-4791-1FE4EE96A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E95712-3D90-1613-2E8F-6F7A2FCD287C}"/>
              </a:ext>
            </a:extLst>
          </p:cNvPr>
          <p:cNvSpPr>
            <a:spLocks noGrp="1"/>
          </p:cNvSpPr>
          <p:nvPr>
            <p:ph type="title"/>
          </p:nvPr>
        </p:nvSpPr>
        <p:spPr>
          <a:xfrm>
            <a:off x="1241084" y="365125"/>
            <a:ext cx="10112715" cy="1325563"/>
          </a:xfrm>
        </p:spPr>
        <p:txBody>
          <a:bodyPr>
            <a:normAutofit/>
          </a:bodyPr>
          <a:lstStyle/>
          <a:p>
            <a:r>
              <a:rPr lang="en-US" b="1" dirty="0"/>
              <a:t>Medical History</a:t>
            </a:r>
          </a:p>
        </p:txBody>
      </p:sp>
      <p:sp>
        <p:nvSpPr>
          <p:cNvPr id="13" name="TextBox 12">
            <a:extLst>
              <a:ext uri="{FF2B5EF4-FFF2-40B4-BE49-F238E27FC236}">
                <a16:creationId xmlns:a16="http://schemas.microsoft.com/office/drawing/2014/main" id="{2462A1A1-18D1-6B00-1555-6F0BB6CABBBD}"/>
              </a:ext>
            </a:extLst>
          </p:cNvPr>
          <p:cNvSpPr txBox="1"/>
          <p:nvPr/>
        </p:nvSpPr>
        <p:spPr>
          <a:xfrm>
            <a:off x="1241084" y="1276524"/>
            <a:ext cx="10295076" cy="5539978"/>
          </a:xfrm>
          <a:prstGeom prst="rect">
            <a:avLst/>
          </a:prstGeom>
          <a:noFill/>
        </p:spPr>
        <p:txBody>
          <a:bodyPr wrap="square" rtlCol="0">
            <a:spAutoFit/>
          </a:bodyPr>
          <a:lstStyle/>
          <a:p>
            <a:pPr marL="457200" indent="-457200">
              <a:spcAft>
                <a:spcPts val="600"/>
              </a:spcAft>
              <a:buAutoNum type="arabicPeriod"/>
            </a:pPr>
            <a:r>
              <a:rPr lang="en-US" sz="2400" dirty="0"/>
              <a:t>Any recent travel</a:t>
            </a:r>
          </a:p>
          <a:p>
            <a:pPr marL="457200" indent="-457200">
              <a:spcAft>
                <a:spcPts val="600"/>
              </a:spcAft>
              <a:buAutoNum type="arabicPeriod"/>
            </a:pPr>
            <a:r>
              <a:rPr lang="en-US" sz="2400" dirty="0"/>
              <a:t>Occupation</a:t>
            </a:r>
          </a:p>
          <a:p>
            <a:pPr marL="457200" indent="-457200">
              <a:spcAft>
                <a:spcPts val="600"/>
              </a:spcAft>
              <a:buAutoNum type="arabicPeriod"/>
            </a:pPr>
            <a:r>
              <a:rPr lang="en-US" sz="2400" dirty="0"/>
              <a:t>Contact with animals</a:t>
            </a:r>
          </a:p>
          <a:p>
            <a:pPr marL="457200" indent="-457200">
              <a:spcAft>
                <a:spcPts val="600"/>
              </a:spcAft>
              <a:buAutoNum type="arabicPeriod"/>
            </a:pPr>
            <a:r>
              <a:rPr lang="en-US" sz="2400" dirty="0"/>
              <a:t>Exposure to other sick people at home, work or school</a:t>
            </a:r>
          </a:p>
          <a:p>
            <a:pPr marL="457200" indent="-457200">
              <a:spcAft>
                <a:spcPts val="600"/>
              </a:spcAft>
              <a:buAutoNum type="arabicPeriod"/>
            </a:pPr>
            <a:r>
              <a:rPr lang="en-US" sz="2400" dirty="0"/>
              <a:t>Whether you have recently had another illness</a:t>
            </a:r>
          </a:p>
          <a:p>
            <a:pPr>
              <a:spcAft>
                <a:spcPts val="600"/>
              </a:spcAft>
            </a:pPr>
            <a:r>
              <a:rPr lang="en-US" sz="4000" b="1" dirty="0">
                <a:latin typeface="+mj-lt"/>
              </a:rPr>
              <a:t>Diagnosis</a:t>
            </a:r>
          </a:p>
          <a:p>
            <a:pPr>
              <a:spcAft>
                <a:spcPts val="600"/>
              </a:spcAft>
            </a:pPr>
            <a:r>
              <a:rPr lang="en-US" sz="2400" dirty="0"/>
              <a:t>Blood test</a:t>
            </a:r>
          </a:p>
          <a:p>
            <a:pPr>
              <a:spcAft>
                <a:spcPts val="600"/>
              </a:spcAft>
            </a:pPr>
            <a:r>
              <a:rPr lang="en-US" sz="2400" dirty="0"/>
              <a:t>Chest Xray</a:t>
            </a:r>
          </a:p>
          <a:p>
            <a:pPr>
              <a:spcAft>
                <a:spcPts val="600"/>
              </a:spcAft>
            </a:pPr>
            <a:r>
              <a:rPr lang="en-US" sz="2400" dirty="0"/>
              <a:t>Pulse oximetry</a:t>
            </a:r>
          </a:p>
          <a:p>
            <a:pPr>
              <a:spcAft>
                <a:spcPts val="600"/>
              </a:spcAft>
            </a:pPr>
            <a:r>
              <a:rPr lang="en-US" sz="2400" dirty="0"/>
              <a:t>Sputum culture and sensitivity</a:t>
            </a:r>
          </a:p>
          <a:p>
            <a:pPr>
              <a:spcAft>
                <a:spcPts val="600"/>
              </a:spcAft>
            </a:pPr>
            <a:r>
              <a:rPr lang="en-US" sz="2400" dirty="0"/>
              <a:t>Additional test may be ordered for high risk patients ( Bronchoscopy, Pleural fluid culture, ABG’s)</a:t>
            </a:r>
          </a:p>
        </p:txBody>
      </p:sp>
    </p:spTree>
    <p:extLst>
      <p:ext uri="{BB962C8B-B14F-4D97-AF65-F5344CB8AC3E}">
        <p14:creationId xmlns:p14="http://schemas.microsoft.com/office/powerpoint/2010/main" val="168925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EA16D7D86D8478B7464467BC4C83A" ma:contentTypeVersion="18" ma:contentTypeDescription="Create a new document." ma:contentTypeScope="" ma:versionID="992e42d63edb8a907a1f25859354b2b3">
  <xsd:schema xmlns:xsd="http://www.w3.org/2001/XMLSchema" xmlns:xs="http://www.w3.org/2001/XMLSchema" xmlns:p="http://schemas.microsoft.com/office/2006/metadata/properties" xmlns:ns2="9b1e038f-eb2f-4ebf-973c-7e59c301ca88" xmlns:ns3="bfc9d816-2839-4eaa-b9ee-23e15ef6439c" targetNamespace="http://schemas.microsoft.com/office/2006/metadata/properties" ma:root="true" ma:fieldsID="15377b446d4644b071e16e3d40299225" ns2:_="" ns3:_="">
    <xsd:import namespace="9b1e038f-eb2f-4ebf-973c-7e59c301ca88"/>
    <xsd:import namespace="bfc9d816-2839-4eaa-b9ee-23e15ef64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dateandtime"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e038f-eb2f-4ebf-973c-7e59c301c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dateandtime" ma:index="16" nillable="true" ma:displayName="date and time" ma:format="DateOnly" ma:internalName="dateandtime">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b01ed7-e4db-412d-8861-ad0959cfa817"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9d816-2839-4eaa-b9ee-23e15ef64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422a46-e4cc-49ad-a5c6-e3dd7304e627}" ma:internalName="TaxCatchAll" ma:showField="CatchAllData" ma:web="bfc9d816-2839-4eaa-b9ee-23e15ef64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andtime xmlns="9b1e038f-eb2f-4ebf-973c-7e59c301ca88" xsi:nil="true"/>
    <lcf76f155ced4ddcb4097134ff3c332f xmlns="9b1e038f-eb2f-4ebf-973c-7e59c301ca88">
      <Terms xmlns="http://schemas.microsoft.com/office/infopath/2007/PartnerControls"/>
    </lcf76f155ced4ddcb4097134ff3c332f>
    <TaxCatchAll xmlns="bfc9d816-2839-4eaa-b9ee-23e15ef643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FDE86-EF0D-4345-9F58-249B8277F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e038f-eb2f-4ebf-973c-7e59c301ca88"/>
    <ds:schemaRef ds:uri="bfc9d816-2839-4eaa-b9ee-23e15ef64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34E103-E604-4FB5-9F1A-DF6E80CAB3F1}">
  <ds:schemaRefs>
    <ds:schemaRef ds:uri="http://schemas.microsoft.com/office/2006/metadata/properties"/>
    <ds:schemaRef ds:uri="http://schemas.microsoft.com/office/infopath/2007/PartnerControls"/>
    <ds:schemaRef ds:uri="9b1e038f-eb2f-4ebf-973c-7e59c301ca88"/>
    <ds:schemaRef ds:uri="bfc9d816-2839-4eaa-b9ee-23e15ef6439c"/>
  </ds:schemaRefs>
</ds:datastoreItem>
</file>

<file path=customXml/itemProps3.xml><?xml version="1.0" encoding="utf-8"?>
<ds:datastoreItem xmlns:ds="http://schemas.openxmlformats.org/officeDocument/2006/customXml" ds:itemID="{A6DAE3A3-1DA3-4740-BB2B-2B430E155F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1178</TotalTime>
  <Words>1693</Words>
  <Application>Microsoft Office PowerPoint</Application>
  <PresentationFormat>Widescreen</PresentationFormat>
  <Paragraphs>194</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Aeonik</vt:lpstr>
      <vt:lpstr>Arial</vt:lpstr>
      <vt:lpstr>Calibri</vt:lpstr>
      <vt:lpstr>Calibri Light</vt:lpstr>
      <vt:lpstr>Office Theme</vt:lpstr>
      <vt:lpstr>Pneumonia</vt:lpstr>
      <vt:lpstr>What Is Pneumonia?</vt:lpstr>
      <vt:lpstr>Statistics</vt:lpstr>
      <vt:lpstr>Causes of Pneumonia</vt:lpstr>
      <vt:lpstr>Symptoms of Pneumonia</vt:lpstr>
      <vt:lpstr>Types of Pneumonia</vt:lpstr>
      <vt:lpstr>PowerPoint Presentation</vt:lpstr>
      <vt:lpstr>PowerPoint Presentation</vt:lpstr>
      <vt:lpstr>Medical History</vt:lpstr>
      <vt:lpstr>Medications</vt:lpstr>
      <vt:lpstr>PowerPoint Presentation</vt:lpstr>
      <vt:lpstr>PowerPoint Presentation</vt:lpstr>
      <vt:lpstr>PowerPoint Presentation</vt:lpstr>
      <vt:lpstr>Patient Assessment at each visit</vt:lpstr>
      <vt:lpstr>How a patient can support recovery and stay out of the hospital</vt:lpstr>
      <vt:lpstr>Borg’s Scale</vt:lpstr>
      <vt:lpstr>PowerPoint Presentation</vt:lpstr>
      <vt:lpstr>Visit Frequency, Weeks 2-4</vt:lpstr>
      <vt:lpstr>Visit Frequency, Weeks 5-9</vt:lpstr>
      <vt:lpstr>Core components</vt:lpstr>
      <vt:lpstr>PowerPoint Presentation</vt:lpstr>
    </vt:vector>
  </TitlesOfParts>
  <Company>Home Health VNA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dc:title>
  <dc:creator>Skinner, Robyn</dc:creator>
  <cp:lastModifiedBy>Ayers, Tim</cp:lastModifiedBy>
  <cp:revision>14</cp:revision>
  <cp:lastPrinted>2024-04-10T18:08:24Z</cp:lastPrinted>
  <dcterms:created xsi:type="dcterms:W3CDTF">2024-02-15T16:04:42Z</dcterms:created>
  <dcterms:modified xsi:type="dcterms:W3CDTF">2025-12-29T18:59:58Z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0x010100334EA16D7D86D8478B7464467BC4C83A</vt:lpwstr>
  </property>
</Properties>
</file>