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57" r:id="rId6"/>
    <p:sldId id="290" r:id="rId7"/>
    <p:sldId id="267" r:id="rId8"/>
    <p:sldId id="314" r:id="rId9"/>
    <p:sldId id="300" r:id="rId10"/>
    <p:sldId id="303" r:id="rId11"/>
    <p:sldId id="304" r:id="rId12"/>
    <p:sldId id="305" r:id="rId13"/>
    <p:sldId id="313" r:id="rId14"/>
    <p:sldId id="307" r:id="rId15"/>
    <p:sldId id="308" r:id="rId16"/>
    <p:sldId id="309" r:id="rId17"/>
    <p:sldId id="310" r:id="rId18"/>
    <p:sldId id="312" r:id="rId19"/>
    <p:sldId id="271" r:id="rId20"/>
    <p:sldId id="270" r:id="rId21"/>
    <p:sldId id="275" r:id="rId22"/>
    <p:sldId id="273" r:id="rId23"/>
    <p:sldId id="279" r:id="rId24"/>
    <p:sldId id="280" r:id="rId25"/>
    <p:sldId id="281" r:id="rId26"/>
    <p:sldId id="282" r:id="rId27"/>
    <p:sldId id="266" r:id="rId28"/>
    <p:sldId id="258" r:id="rId29"/>
    <p:sldId id="265" r:id="rId30"/>
    <p:sldId id="286" r:id="rId31"/>
    <p:sldId id="263" r:id="rId32"/>
    <p:sldId id="264" r:id="rId33"/>
    <p:sldId id="278" r:id="rId34"/>
    <p:sldId id="272" r:id="rId35"/>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88729" autoAdjust="0"/>
  </p:normalViewPr>
  <p:slideViewPr>
    <p:cSldViewPr snapToGrid="0">
      <p:cViewPr varScale="1">
        <p:scale>
          <a:sx n="98" d="100"/>
          <a:sy n="98" d="100"/>
        </p:scale>
        <p:origin x="93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6CEE2935-0314-4C1B-B3A4-937E2E98670C}" type="datetimeFigureOut">
              <a:rPr lang="en-US" smtClean="0"/>
              <a:t>12/29/2025</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1B8C71CD-248A-412D-8A53-8ED630A5CDCB}" type="slidenum">
              <a:rPr lang="en-US" smtClean="0"/>
              <a:t>‹#›</a:t>
            </a:fld>
            <a:endParaRPr lang="en-US"/>
          </a:p>
        </p:txBody>
      </p:sp>
    </p:spTree>
    <p:extLst>
      <p:ext uri="{BB962C8B-B14F-4D97-AF65-F5344CB8AC3E}">
        <p14:creationId xmlns:p14="http://schemas.microsoft.com/office/powerpoint/2010/main" val="121158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https://kidshealth.org/en/parents/heart.html</a:t>
            </a:r>
          </a:p>
        </p:txBody>
      </p:sp>
      <p:sp>
        <p:nvSpPr>
          <p:cNvPr id="4" name="Slide Number Placeholder 3"/>
          <p:cNvSpPr>
            <a:spLocks noGrp="1"/>
          </p:cNvSpPr>
          <p:nvPr>
            <p:ph type="sldNum" sz="quarter" idx="5"/>
          </p:nvPr>
        </p:nvSpPr>
        <p:spPr/>
        <p:txBody>
          <a:bodyPr/>
          <a:lstStyle/>
          <a:p>
            <a:fld id="{1B8C71CD-248A-412D-8A53-8ED630A5CDCB}" type="slidenum">
              <a:rPr lang="en-US" smtClean="0"/>
              <a:t>1</a:t>
            </a:fld>
            <a:endParaRPr lang="en-US"/>
          </a:p>
        </p:txBody>
      </p:sp>
    </p:spTree>
    <p:extLst>
      <p:ext uri="{BB962C8B-B14F-4D97-AF65-F5344CB8AC3E}">
        <p14:creationId xmlns:p14="http://schemas.microsoft.com/office/powerpoint/2010/main" val="164082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95959"/>
                </a:solidFill>
                <a:effectLst/>
                <a:latin typeface="Helvetica" panose="020B0604020202020204" pitchFamily="34" charset="0"/>
              </a:rPr>
              <a:t>https://www.ncbi.nlm.nih.gov/books/NBK482411/</a:t>
            </a:r>
          </a:p>
        </p:txBody>
      </p:sp>
      <p:sp>
        <p:nvSpPr>
          <p:cNvPr id="4" name="Slide Number Placeholder 3"/>
          <p:cNvSpPr>
            <a:spLocks noGrp="1"/>
          </p:cNvSpPr>
          <p:nvPr>
            <p:ph type="sldNum" sz="quarter" idx="5"/>
          </p:nvPr>
        </p:nvSpPr>
        <p:spPr/>
        <p:txBody>
          <a:bodyPr/>
          <a:lstStyle/>
          <a:p>
            <a:fld id="{1B8C71CD-248A-412D-8A53-8ED630A5CDCB}" type="slidenum">
              <a:rPr lang="en-US" smtClean="0"/>
              <a:t>11</a:t>
            </a:fld>
            <a:endParaRPr lang="en-US"/>
          </a:p>
        </p:txBody>
      </p:sp>
    </p:spTree>
    <p:extLst>
      <p:ext uri="{BB962C8B-B14F-4D97-AF65-F5344CB8AC3E}">
        <p14:creationId xmlns:p14="http://schemas.microsoft.com/office/powerpoint/2010/main" val="369856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Ginwalla</a:t>
            </a:r>
            <a:r>
              <a:rPr lang="en-US" sz="1200" dirty="0"/>
              <a:t> M, </a:t>
            </a:r>
            <a:r>
              <a:rPr lang="en-US" sz="1200" dirty="0" err="1"/>
              <a:t>Tofovic</a:t>
            </a:r>
            <a:r>
              <a:rPr lang="en-US" sz="1200" dirty="0"/>
              <a:t> DS. Current status of inotropes in heart failure.  Heart Failure </a:t>
            </a:r>
            <a:r>
              <a:rPr lang="en-US" sz="1200" dirty="0" err="1"/>
              <a:t>Clijn</a:t>
            </a:r>
            <a:r>
              <a:rPr lang="en-US" sz="1200" dirty="0"/>
              <a:t>. 2018; 14:601-616</a:t>
            </a:r>
          </a:p>
          <a:p>
            <a:r>
              <a:rPr lang="en-US" sz="1200" dirty="0"/>
              <a:t>Tariq S, </a:t>
            </a:r>
            <a:r>
              <a:rPr lang="en-US" sz="1200" dirty="0" err="1"/>
              <a:t>Aronow</a:t>
            </a:r>
            <a:r>
              <a:rPr lang="en-US" sz="1200" dirty="0"/>
              <a:t> WS. Use of inotropic agents in </a:t>
            </a:r>
            <a:r>
              <a:rPr lang="en-US" sz="1200" dirty="0" err="1"/>
              <a:t>treateement</a:t>
            </a:r>
            <a:r>
              <a:rPr lang="en-US" sz="1200" dirty="0"/>
              <a:t> of systolic heart failure. Int J Mol Sci. 2015 Dec4;16(12); 29060-8</a:t>
            </a:r>
          </a:p>
        </p:txBody>
      </p:sp>
      <p:sp>
        <p:nvSpPr>
          <p:cNvPr id="4" name="Slide Number Placeholder 3"/>
          <p:cNvSpPr>
            <a:spLocks noGrp="1"/>
          </p:cNvSpPr>
          <p:nvPr>
            <p:ph type="sldNum" sz="quarter" idx="5"/>
          </p:nvPr>
        </p:nvSpPr>
        <p:spPr/>
        <p:txBody>
          <a:bodyPr/>
          <a:lstStyle/>
          <a:p>
            <a:fld id="{1B8C71CD-248A-412D-8A53-8ED630A5CDCB}" type="slidenum">
              <a:rPr lang="en-US" smtClean="0"/>
              <a:t>12</a:t>
            </a:fld>
            <a:endParaRPr lang="en-US"/>
          </a:p>
        </p:txBody>
      </p:sp>
    </p:spTree>
    <p:extLst>
      <p:ext uri="{BB962C8B-B14F-4D97-AF65-F5344CB8AC3E}">
        <p14:creationId xmlns:p14="http://schemas.microsoft.com/office/powerpoint/2010/main" val="4166313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95959"/>
                </a:solidFill>
                <a:effectLst/>
                <a:latin typeface="Helvetica" panose="020B0604020202020204" pitchFamily="34" charset="0"/>
              </a:rPr>
              <a:t>https://stanfordhealthcare.org/medical-treatments/l/lvad.html</a:t>
            </a:r>
          </a:p>
        </p:txBody>
      </p:sp>
      <p:sp>
        <p:nvSpPr>
          <p:cNvPr id="4" name="Slide Number Placeholder 3"/>
          <p:cNvSpPr>
            <a:spLocks noGrp="1"/>
          </p:cNvSpPr>
          <p:nvPr>
            <p:ph type="sldNum" sz="quarter" idx="5"/>
          </p:nvPr>
        </p:nvSpPr>
        <p:spPr/>
        <p:txBody>
          <a:bodyPr/>
          <a:lstStyle/>
          <a:p>
            <a:fld id="{1B8C71CD-248A-412D-8A53-8ED630A5CDCB}" type="slidenum">
              <a:rPr lang="en-US" smtClean="0"/>
              <a:t>13</a:t>
            </a:fld>
            <a:endParaRPr lang="en-US"/>
          </a:p>
        </p:txBody>
      </p:sp>
    </p:spTree>
    <p:extLst>
      <p:ext uri="{BB962C8B-B14F-4D97-AF65-F5344CB8AC3E}">
        <p14:creationId xmlns:p14="http://schemas.microsoft.com/office/powerpoint/2010/main" val="2308101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95959"/>
                </a:solidFill>
                <a:effectLst/>
                <a:latin typeface="Helvetica" panose="020B0604020202020204" pitchFamily="34" charset="0"/>
              </a:rPr>
              <a:t>https://careguides-videos.med.umich.edu/media/t/1_gu4g5b2v/130689761</a:t>
            </a:r>
          </a:p>
          <a:p>
            <a:r>
              <a:rPr lang="en-US" b="0" i="0" dirty="0">
                <a:solidFill>
                  <a:srgbClr val="595959"/>
                </a:solidFill>
                <a:effectLst/>
                <a:latin typeface="Helvetica" panose="020B0604020202020204" pitchFamily="34" charset="0"/>
              </a:rPr>
              <a:t>10 min video, driveline dressing change</a:t>
            </a:r>
          </a:p>
        </p:txBody>
      </p:sp>
      <p:sp>
        <p:nvSpPr>
          <p:cNvPr id="4" name="Slide Number Placeholder 3"/>
          <p:cNvSpPr>
            <a:spLocks noGrp="1"/>
          </p:cNvSpPr>
          <p:nvPr>
            <p:ph type="sldNum" sz="quarter" idx="5"/>
          </p:nvPr>
        </p:nvSpPr>
        <p:spPr/>
        <p:txBody>
          <a:bodyPr/>
          <a:lstStyle/>
          <a:p>
            <a:fld id="{1B8C71CD-248A-412D-8A53-8ED630A5CDCB}" type="slidenum">
              <a:rPr lang="en-US" smtClean="0"/>
              <a:t>14</a:t>
            </a:fld>
            <a:endParaRPr lang="en-US"/>
          </a:p>
        </p:txBody>
      </p:sp>
    </p:spTree>
    <p:extLst>
      <p:ext uri="{BB962C8B-B14F-4D97-AF65-F5344CB8AC3E}">
        <p14:creationId xmlns:p14="http://schemas.microsoft.com/office/powerpoint/2010/main" val="1784587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95959"/>
                </a:solidFill>
                <a:effectLst/>
                <a:latin typeface="Helvetica" panose="020B0604020202020204" pitchFamily="34" charset="0"/>
              </a:rPr>
              <a:t>https://www.slideshare.net/allison2007/left-ventricular-assist-device</a:t>
            </a:r>
          </a:p>
        </p:txBody>
      </p:sp>
      <p:sp>
        <p:nvSpPr>
          <p:cNvPr id="4" name="Slide Number Placeholder 3"/>
          <p:cNvSpPr>
            <a:spLocks noGrp="1"/>
          </p:cNvSpPr>
          <p:nvPr>
            <p:ph type="sldNum" sz="quarter" idx="5"/>
          </p:nvPr>
        </p:nvSpPr>
        <p:spPr/>
        <p:txBody>
          <a:bodyPr/>
          <a:lstStyle/>
          <a:p>
            <a:fld id="{1B8C71CD-248A-412D-8A53-8ED630A5CDCB}" type="slidenum">
              <a:rPr lang="en-US" smtClean="0"/>
              <a:t>15</a:t>
            </a:fld>
            <a:endParaRPr lang="en-US"/>
          </a:p>
        </p:txBody>
      </p:sp>
    </p:spTree>
    <p:extLst>
      <p:ext uri="{BB962C8B-B14F-4D97-AF65-F5344CB8AC3E}">
        <p14:creationId xmlns:p14="http://schemas.microsoft.com/office/powerpoint/2010/main" val="259056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Educate about cardiac diet, fluid restriction</a:t>
            </a:r>
          </a:p>
          <a:p>
            <a:r>
              <a:rPr lang="en-US" dirty="0" err="1"/>
              <a:t>Mointor</a:t>
            </a:r>
            <a:r>
              <a:rPr lang="en-US" dirty="0"/>
              <a:t> drug efficacy</a:t>
            </a:r>
          </a:p>
          <a:p>
            <a:r>
              <a:rPr lang="en-US" dirty="0"/>
              <a:t>Labs</a:t>
            </a:r>
          </a:p>
          <a:p>
            <a:r>
              <a:rPr lang="en-US" dirty="0"/>
              <a:t>Fall prevention, safety, respiratory, pain/comfort</a:t>
            </a:r>
          </a:p>
          <a:p>
            <a:endParaRPr lang="en-US" dirty="0"/>
          </a:p>
        </p:txBody>
      </p:sp>
      <p:sp>
        <p:nvSpPr>
          <p:cNvPr id="4" name="Slide Number Placeholder 3"/>
          <p:cNvSpPr>
            <a:spLocks noGrp="1"/>
          </p:cNvSpPr>
          <p:nvPr>
            <p:ph type="sldNum" sz="quarter" idx="5"/>
          </p:nvPr>
        </p:nvSpPr>
        <p:spPr/>
        <p:txBody>
          <a:bodyPr/>
          <a:lstStyle/>
          <a:p>
            <a:fld id="{1B8C71CD-248A-412D-8A53-8ED630A5CDCB}" type="slidenum">
              <a:rPr lang="en-US" smtClean="0"/>
              <a:t>16</a:t>
            </a:fld>
            <a:endParaRPr lang="en-US"/>
          </a:p>
        </p:txBody>
      </p:sp>
    </p:spTree>
    <p:extLst>
      <p:ext uri="{BB962C8B-B14F-4D97-AF65-F5344CB8AC3E}">
        <p14:creationId xmlns:p14="http://schemas.microsoft.com/office/powerpoint/2010/main" val="312260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C2D4C-AB75-D766-FE93-07DF1B6F0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E8F1B-6C49-A490-4E0C-411B93A30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97837-CBE7-7EB8-6ABB-554941E53760}"/>
              </a:ext>
            </a:extLst>
          </p:cNvPr>
          <p:cNvSpPr>
            <a:spLocks noGrp="1"/>
          </p:cNvSpPr>
          <p:nvPr>
            <p:ph type="body" idx="1"/>
          </p:nvPr>
        </p:nvSpPr>
        <p:spPr/>
        <p:txBody>
          <a:bodyPr/>
          <a:lstStyle/>
          <a:p>
            <a:r>
              <a:rPr lang="en-US" dirty="0"/>
              <a:t>https://ourhearthub.ca/what-is-heart-failure/</a:t>
            </a:r>
          </a:p>
          <a:p>
            <a:r>
              <a:rPr lang="en-US" dirty="0"/>
              <a:t>Shortness of breath, dyspnea on exertion, paroxysmal nocturnal dyspnea</a:t>
            </a:r>
          </a:p>
        </p:txBody>
      </p:sp>
      <p:sp>
        <p:nvSpPr>
          <p:cNvPr id="4" name="Slide Number Placeholder 3">
            <a:extLst>
              <a:ext uri="{FF2B5EF4-FFF2-40B4-BE49-F238E27FC236}">
                <a16:creationId xmlns:a16="http://schemas.microsoft.com/office/drawing/2014/main" id="{EBFEB443-01D7-E78A-0BC5-0842752C8AD2}"/>
              </a:ext>
            </a:extLst>
          </p:cNvPr>
          <p:cNvSpPr>
            <a:spLocks noGrp="1"/>
          </p:cNvSpPr>
          <p:nvPr>
            <p:ph type="sldNum" sz="quarter" idx="5"/>
          </p:nvPr>
        </p:nvSpPr>
        <p:spPr/>
        <p:txBody>
          <a:bodyPr/>
          <a:lstStyle/>
          <a:p>
            <a:fld id="{1B8C71CD-248A-412D-8A53-8ED630A5CDCB}" type="slidenum">
              <a:rPr lang="en-US" smtClean="0"/>
              <a:t>17</a:t>
            </a:fld>
            <a:endParaRPr lang="en-US"/>
          </a:p>
        </p:txBody>
      </p:sp>
    </p:spTree>
    <p:extLst>
      <p:ext uri="{BB962C8B-B14F-4D97-AF65-F5344CB8AC3E}">
        <p14:creationId xmlns:p14="http://schemas.microsoft.com/office/powerpoint/2010/main" val="1885473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95959"/>
                </a:solidFill>
                <a:effectLst/>
                <a:latin typeface="Helvetica" panose="020B0604020202020204" pitchFamily="34" charset="0"/>
              </a:rPr>
              <a:t>Heidenreich PA, Bozkurt B, Aguilar D, et al. 2022 AHA/ACC/HFSA Guideline for the Management of Heart Failure: Executive Summary: A Report of the American College of Cardiology/American Heart Association Joint Committee on Clinical Practice Guidelines. </a:t>
            </a:r>
            <a:r>
              <a:rPr lang="en-US" b="0" i="1" dirty="0">
                <a:solidFill>
                  <a:srgbClr val="595959"/>
                </a:solidFill>
                <a:effectLst/>
                <a:latin typeface="Helvetica" panose="020B0604020202020204" pitchFamily="34" charset="0"/>
              </a:rPr>
              <a:t>Circulation</a:t>
            </a:r>
            <a:r>
              <a:rPr lang="en-US" b="0" i="0" dirty="0">
                <a:solidFill>
                  <a:srgbClr val="595959"/>
                </a:solidFill>
                <a:effectLst/>
                <a:latin typeface="Helvetica" panose="020B0604020202020204" pitchFamily="34" charset="0"/>
              </a:rPr>
              <a:t>. 2022;145(18):e876-e894. doi:10.1161/CIR.0000000000001062</a:t>
            </a:r>
          </a:p>
          <a:p>
            <a:endParaRPr lang="en-US" dirty="0"/>
          </a:p>
        </p:txBody>
      </p:sp>
      <p:sp>
        <p:nvSpPr>
          <p:cNvPr id="4" name="Slide Number Placeholder 3"/>
          <p:cNvSpPr>
            <a:spLocks noGrp="1"/>
          </p:cNvSpPr>
          <p:nvPr>
            <p:ph type="sldNum" sz="quarter" idx="5"/>
          </p:nvPr>
        </p:nvSpPr>
        <p:spPr/>
        <p:txBody>
          <a:bodyPr/>
          <a:lstStyle/>
          <a:p>
            <a:fld id="{1B8C71CD-248A-412D-8A53-8ED630A5CDCB}" type="slidenum">
              <a:rPr lang="en-US" smtClean="0"/>
              <a:t>18</a:t>
            </a:fld>
            <a:endParaRPr lang="en-US"/>
          </a:p>
        </p:txBody>
      </p:sp>
    </p:spTree>
    <p:extLst>
      <p:ext uri="{BB962C8B-B14F-4D97-AF65-F5344CB8AC3E}">
        <p14:creationId xmlns:p14="http://schemas.microsoft.com/office/powerpoint/2010/main" val="2761347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C71CD-248A-412D-8A53-8ED630A5CDCB}" type="slidenum">
              <a:rPr lang="en-US" smtClean="0"/>
              <a:t>19</a:t>
            </a:fld>
            <a:endParaRPr lang="en-US"/>
          </a:p>
        </p:txBody>
      </p:sp>
    </p:spTree>
    <p:extLst>
      <p:ext uri="{BB962C8B-B14F-4D97-AF65-F5344CB8AC3E}">
        <p14:creationId xmlns:p14="http://schemas.microsoft.com/office/powerpoint/2010/main" val="975899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C71CD-248A-412D-8A53-8ED630A5CDCB}" type="slidenum">
              <a:rPr lang="en-US" smtClean="0"/>
              <a:t>20</a:t>
            </a:fld>
            <a:endParaRPr lang="en-US"/>
          </a:p>
        </p:txBody>
      </p:sp>
    </p:spTree>
    <p:extLst>
      <p:ext uri="{BB962C8B-B14F-4D97-AF65-F5344CB8AC3E}">
        <p14:creationId xmlns:p14="http://schemas.microsoft.com/office/powerpoint/2010/main" val="142329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https://www.osmosis.org/learn/Congestive_heart_failure:_Clinical_sciences</a:t>
            </a:r>
          </a:p>
          <a:p>
            <a:r>
              <a:rPr lang="en-US" dirty="0"/>
              <a:t>HHVNA Circulatory System Procedure (VNAA)</a:t>
            </a:r>
          </a:p>
        </p:txBody>
      </p:sp>
      <p:sp>
        <p:nvSpPr>
          <p:cNvPr id="4" name="Slide Number Placeholder 3"/>
          <p:cNvSpPr>
            <a:spLocks noGrp="1"/>
          </p:cNvSpPr>
          <p:nvPr>
            <p:ph type="sldNum" sz="quarter" idx="5"/>
          </p:nvPr>
        </p:nvSpPr>
        <p:spPr/>
        <p:txBody>
          <a:bodyPr/>
          <a:lstStyle/>
          <a:p>
            <a:fld id="{1B8C71CD-248A-412D-8A53-8ED630A5CDCB}" type="slidenum">
              <a:rPr lang="en-US" smtClean="0"/>
              <a:t>2</a:t>
            </a:fld>
            <a:endParaRPr lang="en-US"/>
          </a:p>
        </p:txBody>
      </p:sp>
    </p:spTree>
    <p:extLst>
      <p:ext uri="{BB962C8B-B14F-4D97-AF65-F5344CB8AC3E}">
        <p14:creationId xmlns:p14="http://schemas.microsoft.com/office/powerpoint/2010/main" val="2749385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C71CD-248A-412D-8A53-8ED630A5CDCB}" type="slidenum">
              <a:rPr lang="en-US" smtClean="0"/>
              <a:t>21</a:t>
            </a:fld>
            <a:endParaRPr lang="en-US"/>
          </a:p>
        </p:txBody>
      </p:sp>
    </p:spTree>
    <p:extLst>
      <p:ext uri="{BB962C8B-B14F-4D97-AF65-F5344CB8AC3E}">
        <p14:creationId xmlns:p14="http://schemas.microsoft.com/office/powerpoint/2010/main" val="1505301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C71CD-248A-412D-8A53-8ED630A5CDCB}" type="slidenum">
              <a:rPr lang="en-US" smtClean="0"/>
              <a:t>22</a:t>
            </a:fld>
            <a:endParaRPr lang="en-US"/>
          </a:p>
        </p:txBody>
      </p:sp>
    </p:spTree>
    <p:extLst>
      <p:ext uri="{BB962C8B-B14F-4D97-AF65-F5344CB8AC3E}">
        <p14:creationId xmlns:p14="http://schemas.microsoft.com/office/powerpoint/2010/main" val="2254899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C71CD-248A-412D-8A53-8ED630A5CDCB}" type="slidenum">
              <a:rPr lang="en-US" smtClean="0"/>
              <a:t>23</a:t>
            </a:fld>
            <a:endParaRPr lang="en-US"/>
          </a:p>
        </p:txBody>
      </p:sp>
    </p:spTree>
    <p:extLst>
      <p:ext uri="{BB962C8B-B14F-4D97-AF65-F5344CB8AC3E}">
        <p14:creationId xmlns:p14="http://schemas.microsoft.com/office/powerpoint/2010/main" val="1187761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C71CD-248A-412D-8A53-8ED630A5CDCB}" type="slidenum">
              <a:rPr lang="en-US" smtClean="0"/>
              <a:t>27</a:t>
            </a:fld>
            <a:endParaRPr lang="en-US"/>
          </a:p>
        </p:txBody>
      </p:sp>
    </p:spTree>
    <p:extLst>
      <p:ext uri="{BB962C8B-B14F-4D97-AF65-F5344CB8AC3E}">
        <p14:creationId xmlns:p14="http://schemas.microsoft.com/office/powerpoint/2010/main" val="3152659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C71CD-248A-412D-8A53-8ED630A5CDCB}" type="slidenum">
              <a:rPr lang="en-US" smtClean="0"/>
              <a:t>30</a:t>
            </a:fld>
            <a:endParaRPr lang="en-US"/>
          </a:p>
        </p:txBody>
      </p:sp>
    </p:spTree>
    <p:extLst>
      <p:ext uri="{BB962C8B-B14F-4D97-AF65-F5344CB8AC3E}">
        <p14:creationId xmlns:p14="http://schemas.microsoft.com/office/powerpoint/2010/main" val="2761204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*******DIFFERENT HANDOUT IN FOLDER********</a:t>
            </a:r>
          </a:p>
        </p:txBody>
      </p:sp>
      <p:sp>
        <p:nvSpPr>
          <p:cNvPr id="4" name="Slide Number Placeholder 3"/>
          <p:cNvSpPr>
            <a:spLocks noGrp="1"/>
          </p:cNvSpPr>
          <p:nvPr>
            <p:ph type="sldNum" sz="quarter" idx="5"/>
          </p:nvPr>
        </p:nvSpPr>
        <p:spPr/>
        <p:txBody>
          <a:bodyPr/>
          <a:lstStyle/>
          <a:p>
            <a:fld id="{1B8C71CD-248A-412D-8A53-8ED630A5CDCB}" type="slidenum">
              <a:rPr lang="en-US" smtClean="0"/>
              <a:t>31</a:t>
            </a:fld>
            <a:endParaRPr lang="en-US"/>
          </a:p>
        </p:txBody>
      </p:sp>
    </p:spTree>
    <p:extLst>
      <p:ext uri="{BB962C8B-B14F-4D97-AF65-F5344CB8AC3E}">
        <p14:creationId xmlns:p14="http://schemas.microsoft.com/office/powerpoint/2010/main" val="422072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https://www.osmosis.org/learn/Congestive_heart_failure:_Clinical_sciences</a:t>
            </a:r>
          </a:p>
          <a:p>
            <a:r>
              <a:rPr lang="en-US" dirty="0"/>
              <a:t>HHVNA Circulatory System Procedure (VNAA)</a:t>
            </a:r>
          </a:p>
          <a:p>
            <a:endParaRPr lang="en-US" dirty="0"/>
          </a:p>
          <a:p>
            <a:r>
              <a:rPr lang="en-US" dirty="0"/>
              <a:t>Systole = contracting</a:t>
            </a:r>
          </a:p>
          <a:p>
            <a:r>
              <a:rPr lang="en-US" dirty="0"/>
              <a:t>Diastole = relaxing</a:t>
            </a:r>
          </a:p>
        </p:txBody>
      </p:sp>
      <p:sp>
        <p:nvSpPr>
          <p:cNvPr id="4" name="Slide Number Placeholder 3"/>
          <p:cNvSpPr>
            <a:spLocks noGrp="1"/>
          </p:cNvSpPr>
          <p:nvPr>
            <p:ph type="sldNum" sz="quarter" idx="5"/>
          </p:nvPr>
        </p:nvSpPr>
        <p:spPr/>
        <p:txBody>
          <a:bodyPr/>
          <a:lstStyle/>
          <a:p>
            <a:fld id="{1B8C71CD-248A-412D-8A53-8ED630A5CDCB}" type="slidenum">
              <a:rPr lang="en-US" smtClean="0"/>
              <a:t>3</a:t>
            </a:fld>
            <a:endParaRPr lang="en-US"/>
          </a:p>
        </p:txBody>
      </p:sp>
    </p:spTree>
    <p:extLst>
      <p:ext uri="{BB962C8B-B14F-4D97-AF65-F5344CB8AC3E}">
        <p14:creationId xmlns:p14="http://schemas.microsoft.com/office/powerpoint/2010/main" val="126824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https://ourhearthub.ca/what-is-heart-failure/</a:t>
            </a:r>
          </a:p>
          <a:p>
            <a:endParaRPr lang="en-US" dirty="0"/>
          </a:p>
          <a:p>
            <a:r>
              <a:rPr lang="en-US" dirty="0"/>
              <a:t>SOE, DOE, PND: Shortness of breath, dyspnea on exertion, paroxysmal nocturnal dyspnea (SOB that wakes you up), orthopnea (SOB laying down), tachypnea (fast HR)</a:t>
            </a:r>
          </a:p>
          <a:p>
            <a:endParaRPr lang="en-US" dirty="0"/>
          </a:p>
          <a:p>
            <a:r>
              <a:rPr lang="en-US" dirty="0"/>
              <a:t>Highlighted = most common</a:t>
            </a:r>
          </a:p>
        </p:txBody>
      </p:sp>
      <p:sp>
        <p:nvSpPr>
          <p:cNvPr id="4" name="Slide Number Placeholder 3"/>
          <p:cNvSpPr>
            <a:spLocks noGrp="1"/>
          </p:cNvSpPr>
          <p:nvPr>
            <p:ph type="sldNum" sz="quarter" idx="5"/>
          </p:nvPr>
        </p:nvSpPr>
        <p:spPr/>
        <p:txBody>
          <a:bodyPr/>
          <a:lstStyle/>
          <a:p>
            <a:fld id="{1B8C71CD-248A-412D-8A53-8ED630A5CDCB}" type="slidenum">
              <a:rPr lang="en-US" smtClean="0"/>
              <a:t>4</a:t>
            </a:fld>
            <a:endParaRPr lang="en-US"/>
          </a:p>
        </p:txBody>
      </p:sp>
    </p:spTree>
    <p:extLst>
      <p:ext uri="{BB962C8B-B14F-4D97-AF65-F5344CB8AC3E}">
        <p14:creationId xmlns:p14="http://schemas.microsoft.com/office/powerpoint/2010/main" val="291771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95959"/>
                </a:solidFill>
                <a:effectLst/>
                <a:latin typeface="Helvetica" panose="020B0604020202020204" pitchFamily="34" charset="0"/>
              </a:rPr>
              <a:t>https://journals.lww.com/nursing/citation/2006/03000/fast_facts_about_ace_inhibitors.52.aspx#:~:text=Nursing%20considerations,-Observe%20your%20patient&amp;text=Give%20potassium%20supplements%20and%20potassium,moexipril%201%20hour%20before%20meals.</a:t>
            </a:r>
          </a:p>
          <a:p>
            <a:endParaRPr lang="en-US" b="0" i="0" dirty="0">
              <a:solidFill>
                <a:srgbClr val="595959"/>
              </a:solidFill>
              <a:effectLst/>
              <a:latin typeface="Helvetica" panose="020B0604020202020204" pitchFamily="34" charset="0"/>
            </a:endParaRPr>
          </a:p>
          <a:p>
            <a:r>
              <a:rPr lang="en-US" b="0" i="0" dirty="0">
                <a:solidFill>
                  <a:srgbClr val="595959"/>
                </a:solidFill>
                <a:effectLst/>
                <a:latin typeface="Helvetica" panose="020B0604020202020204" pitchFamily="34" charset="0"/>
              </a:rPr>
              <a:t>Angioedema- swelling of deeper layers of skin, usually affects the eyes\</a:t>
            </a:r>
          </a:p>
          <a:p>
            <a:r>
              <a:rPr lang="en-US" b="0" i="0" dirty="0">
                <a:solidFill>
                  <a:srgbClr val="595959"/>
                </a:solidFill>
                <a:effectLst/>
                <a:latin typeface="Helvetica" panose="020B0604020202020204" pitchFamily="34" charset="0"/>
              </a:rPr>
              <a:t>Cough caused by breakdown of bradykinin- accumulation of bradykinin in pulmonary tree causes cough</a:t>
            </a:r>
          </a:p>
        </p:txBody>
      </p:sp>
      <p:sp>
        <p:nvSpPr>
          <p:cNvPr id="4" name="Slide Number Placeholder 3"/>
          <p:cNvSpPr>
            <a:spLocks noGrp="1"/>
          </p:cNvSpPr>
          <p:nvPr>
            <p:ph type="sldNum" sz="quarter" idx="5"/>
          </p:nvPr>
        </p:nvSpPr>
        <p:spPr/>
        <p:txBody>
          <a:bodyPr/>
          <a:lstStyle/>
          <a:p>
            <a:fld id="{1B8C71CD-248A-412D-8A53-8ED630A5CDCB}" type="slidenum">
              <a:rPr lang="en-US" smtClean="0"/>
              <a:t>6</a:t>
            </a:fld>
            <a:endParaRPr lang="en-US"/>
          </a:p>
        </p:txBody>
      </p:sp>
    </p:spTree>
    <p:extLst>
      <p:ext uri="{BB962C8B-B14F-4D97-AF65-F5344CB8AC3E}">
        <p14:creationId xmlns:p14="http://schemas.microsoft.com/office/powerpoint/2010/main" val="356905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595959"/>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fld id="{1B8C71CD-248A-412D-8A53-8ED630A5CDCB}" type="slidenum">
              <a:rPr lang="en-US" smtClean="0"/>
              <a:t>7</a:t>
            </a:fld>
            <a:endParaRPr lang="en-US"/>
          </a:p>
        </p:txBody>
      </p:sp>
    </p:spTree>
    <p:extLst>
      <p:ext uri="{BB962C8B-B14F-4D97-AF65-F5344CB8AC3E}">
        <p14:creationId xmlns:p14="http://schemas.microsoft.com/office/powerpoint/2010/main" val="623227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95959"/>
                </a:solidFill>
                <a:effectLst/>
                <a:latin typeface="Helvetica" panose="020B0604020202020204" pitchFamily="34" charset="0"/>
              </a:rPr>
              <a:t>https://nursingcecentral.com/beta-blockers/</a:t>
            </a:r>
          </a:p>
        </p:txBody>
      </p:sp>
      <p:sp>
        <p:nvSpPr>
          <p:cNvPr id="4" name="Slide Number Placeholder 3"/>
          <p:cNvSpPr>
            <a:spLocks noGrp="1"/>
          </p:cNvSpPr>
          <p:nvPr>
            <p:ph type="sldNum" sz="quarter" idx="5"/>
          </p:nvPr>
        </p:nvSpPr>
        <p:spPr/>
        <p:txBody>
          <a:bodyPr/>
          <a:lstStyle/>
          <a:p>
            <a:fld id="{1B8C71CD-248A-412D-8A53-8ED630A5CDCB}" type="slidenum">
              <a:rPr lang="en-US" smtClean="0"/>
              <a:t>8</a:t>
            </a:fld>
            <a:endParaRPr lang="en-US"/>
          </a:p>
        </p:txBody>
      </p:sp>
    </p:spTree>
    <p:extLst>
      <p:ext uri="{BB962C8B-B14F-4D97-AF65-F5344CB8AC3E}">
        <p14:creationId xmlns:p14="http://schemas.microsoft.com/office/powerpoint/2010/main" val="3233847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95959"/>
                </a:solidFill>
                <a:effectLst/>
                <a:latin typeface="Helvetica" panose="020B0604020202020204" pitchFamily="34" charset="0"/>
              </a:rPr>
              <a:t>https://www.nursingcenter.com/ncblog/october-2021/5-classes-of-diuretics</a:t>
            </a:r>
          </a:p>
          <a:p>
            <a:r>
              <a:rPr lang="en-US" b="0" i="0" dirty="0">
                <a:solidFill>
                  <a:srgbClr val="595959"/>
                </a:solidFill>
                <a:effectLst/>
                <a:latin typeface="Helvetica" panose="020B0604020202020204" pitchFamily="34" charset="0"/>
              </a:rPr>
              <a:t>Anuria- lack of urine production</a:t>
            </a:r>
          </a:p>
        </p:txBody>
      </p:sp>
      <p:sp>
        <p:nvSpPr>
          <p:cNvPr id="4" name="Slide Number Placeholder 3"/>
          <p:cNvSpPr>
            <a:spLocks noGrp="1"/>
          </p:cNvSpPr>
          <p:nvPr>
            <p:ph type="sldNum" sz="quarter" idx="5"/>
          </p:nvPr>
        </p:nvSpPr>
        <p:spPr/>
        <p:txBody>
          <a:bodyPr/>
          <a:lstStyle/>
          <a:p>
            <a:fld id="{1B8C71CD-248A-412D-8A53-8ED630A5CDCB}" type="slidenum">
              <a:rPr lang="en-US" smtClean="0"/>
              <a:t>9</a:t>
            </a:fld>
            <a:endParaRPr lang="en-US"/>
          </a:p>
        </p:txBody>
      </p:sp>
    </p:spTree>
    <p:extLst>
      <p:ext uri="{BB962C8B-B14F-4D97-AF65-F5344CB8AC3E}">
        <p14:creationId xmlns:p14="http://schemas.microsoft.com/office/powerpoint/2010/main" val="17860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95959"/>
                </a:solidFill>
                <a:effectLst/>
                <a:latin typeface="Helvetica" panose="020B0604020202020204" pitchFamily="34" charset="0"/>
              </a:rPr>
              <a:t>https://www.nursingcenter.com/ncblog/october-2021/5-classes-of-diuretics</a:t>
            </a:r>
          </a:p>
          <a:p>
            <a:endParaRPr lang="en-US" b="0" i="0" dirty="0">
              <a:solidFill>
                <a:srgbClr val="595959"/>
              </a:solidFill>
              <a:effectLst/>
              <a:latin typeface="Helvetica" panose="020B0604020202020204" pitchFamily="34" charset="0"/>
            </a:endParaRPr>
          </a:p>
          <a:p>
            <a:r>
              <a:rPr lang="en-US" b="0" i="0" dirty="0">
                <a:solidFill>
                  <a:srgbClr val="595959"/>
                </a:solidFill>
                <a:effectLst/>
                <a:latin typeface="Helvetica" panose="020B0604020202020204" pitchFamily="34" charset="0"/>
              </a:rPr>
              <a:t>Torsade de points (type of ventricular tachycardia)</a:t>
            </a:r>
          </a:p>
        </p:txBody>
      </p:sp>
      <p:sp>
        <p:nvSpPr>
          <p:cNvPr id="4" name="Slide Number Placeholder 3"/>
          <p:cNvSpPr>
            <a:spLocks noGrp="1"/>
          </p:cNvSpPr>
          <p:nvPr>
            <p:ph type="sldNum" sz="quarter" idx="5"/>
          </p:nvPr>
        </p:nvSpPr>
        <p:spPr/>
        <p:txBody>
          <a:bodyPr/>
          <a:lstStyle/>
          <a:p>
            <a:fld id="{1B8C71CD-248A-412D-8A53-8ED630A5CDCB}" type="slidenum">
              <a:rPr lang="en-US" smtClean="0"/>
              <a:t>10</a:t>
            </a:fld>
            <a:endParaRPr lang="en-US"/>
          </a:p>
        </p:txBody>
      </p:sp>
    </p:spTree>
    <p:extLst>
      <p:ext uri="{BB962C8B-B14F-4D97-AF65-F5344CB8AC3E}">
        <p14:creationId xmlns:p14="http://schemas.microsoft.com/office/powerpoint/2010/main" val="218090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525C-F3DA-CED4-0655-00850F8A59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E9E66F-3319-8F80-8923-6B7D937571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ED83AF-E0E1-008D-C502-632E4F78A4B0}"/>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5" name="Footer Placeholder 4">
            <a:extLst>
              <a:ext uri="{FF2B5EF4-FFF2-40B4-BE49-F238E27FC236}">
                <a16:creationId xmlns:a16="http://schemas.microsoft.com/office/drawing/2014/main" id="{2748DF72-022B-FCD6-FCB9-B86C66A15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55398-8937-6C77-C350-E75A3639C18C}"/>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361759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4080-51E0-DA40-AF44-99822A5DDD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D40D13-6B91-0535-80F6-0D03CBB865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00FE7-0FCC-20AE-28E6-23C8AE6A81B7}"/>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5" name="Footer Placeholder 4">
            <a:extLst>
              <a:ext uri="{FF2B5EF4-FFF2-40B4-BE49-F238E27FC236}">
                <a16:creationId xmlns:a16="http://schemas.microsoft.com/office/drawing/2014/main" id="{CE1DE4D6-F8D3-A551-2C80-9D1F9ABA1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2359B-1BAD-14B9-E37B-50FEB0FE633D}"/>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144676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7EED84-72E8-91FB-E4A3-A122ABC734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73E3FA-1539-7F9C-DCF5-B7BF005608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0FA03-230F-0D4F-013B-9D87D23B3745}"/>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5" name="Footer Placeholder 4">
            <a:extLst>
              <a:ext uri="{FF2B5EF4-FFF2-40B4-BE49-F238E27FC236}">
                <a16:creationId xmlns:a16="http://schemas.microsoft.com/office/drawing/2014/main" id="{F7BD1F38-964B-8107-23A3-E0F9C3951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DC62E-7CBA-33B0-15E4-5B3FB50DBCB4}"/>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2274214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7837-09CE-0B1B-CDEF-42A497927D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C96FAF-B375-0956-E654-95B18B7BA0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A5436-E0DC-D44D-5648-7E2DA85F9B73}"/>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5" name="Footer Placeholder 4">
            <a:extLst>
              <a:ext uri="{FF2B5EF4-FFF2-40B4-BE49-F238E27FC236}">
                <a16:creationId xmlns:a16="http://schemas.microsoft.com/office/drawing/2014/main" id="{5388B89E-7AF0-8B5F-A961-545E712FF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994D5-C17E-510F-AA9E-E9C72B592162}"/>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2073547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BFA2-DBF4-F5D8-D4FD-3E88245DB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8AD2CD-13C5-0219-88B5-32C5416BC8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98F02B-927B-1E97-3BC7-FC961DC50078}"/>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5" name="Footer Placeholder 4">
            <a:extLst>
              <a:ext uri="{FF2B5EF4-FFF2-40B4-BE49-F238E27FC236}">
                <a16:creationId xmlns:a16="http://schemas.microsoft.com/office/drawing/2014/main" id="{DBC30280-57BA-D7A7-1DE2-DC68BC3AA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C5392-BECF-0D2E-D397-34D3AAEC4069}"/>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59763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02281-D73A-DC81-0B78-28C6EDC16F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64D4B-931E-FD20-482F-EB4C089A1D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8F83AB-2172-E8E4-AB9D-D82BA60EF7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B07A0-B5C1-FAE3-9EDC-1C2EEB882AB0}"/>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6" name="Footer Placeholder 5">
            <a:extLst>
              <a:ext uri="{FF2B5EF4-FFF2-40B4-BE49-F238E27FC236}">
                <a16:creationId xmlns:a16="http://schemas.microsoft.com/office/drawing/2014/main" id="{731073B4-E38D-25B8-4514-CAFDE6ED3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AB9CF1-8FB0-2DC6-1E0F-1E8A7A0AA989}"/>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43349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A020-5656-CEB2-1B90-C299C0AF6F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23ECD3-9686-BE94-C4B9-1CC68DD0B3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D6CA53-1F8E-D59F-A3D3-061C426FBC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7C068D-DAC3-57E7-0695-E80D2220B6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C61C5-0976-72B0-9D97-C9C3F4E54C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C41A0C-B09B-F0D7-8910-99627E19FF96}"/>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8" name="Footer Placeholder 7">
            <a:extLst>
              <a:ext uri="{FF2B5EF4-FFF2-40B4-BE49-F238E27FC236}">
                <a16:creationId xmlns:a16="http://schemas.microsoft.com/office/drawing/2014/main" id="{7A59F0AB-054F-66EE-C704-679BE061A1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679CA1-FB20-1C80-CBD6-D433751C662D}"/>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282579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8EFF9-BB07-AC45-DE65-32D4AA2FB9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4EA722-9E48-ABEB-FC51-CDDF9878BA48}"/>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4" name="Footer Placeholder 3">
            <a:extLst>
              <a:ext uri="{FF2B5EF4-FFF2-40B4-BE49-F238E27FC236}">
                <a16:creationId xmlns:a16="http://schemas.microsoft.com/office/drawing/2014/main" id="{DD2097E7-946A-8F66-077A-939FA17A86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A18B9E-C117-56AA-16C1-E215E4180CB7}"/>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160996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59474-D2D4-5A57-924E-6CA708B9F377}"/>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3" name="Footer Placeholder 2">
            <a:extLst>
              <a:ext uri="{FF2B5EF4-FFF2-40B4-BE49-F238E27FC236}">
                <a16:creationId xmlns:a16="http://schemas.microsoft.com/office/drawing/2014/main" id="{0E20DC48-34BA-5FF1-1811-B7E1970DC1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4BAE74-50E6-DB8A-7529-D1E5AA3258BA}"/>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33194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74BE-A40A-3D53-8736-3A8EE0A69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4B8DAA-F026-31DF-2386-C180D5C907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94E0F2-DD64-EA4D-47F1-6992576F8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B6B3B-EF62-1FEB-327A-6E5B13D2ABD6}"/>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6" name="Footer Placeholder 5">
            <a:extLst>
              <a:ext uri="{FF2B5EF4-FFF2-40B4-BE49-F238E27FC236}">
                <a16:creationId xmlns:a16="http://schemas.microsoft.com/office/drawing/2014/main" id="{BB875749-135B-C12F-C24B-0FC3E515E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8785F-32FF-4322-C88D-A329DE9DE9AC}"/>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91557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96C3F-7317-40C7-1204-679316C309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D7B4AE-7F13-838F-8FFE-18DB3091C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FBE1D3-B2DA-AFA2-6BC9-5A8802E02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369A16-CAA8-B52A-32DF-F6C11D9BECCC}"/>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6" name="Footer Placeholder 5">
            <a:extLst>
              <a:ext uri="{FF2B5EF4-FFF2-40B4-BE49-F238E27FC236}">
                <a16:creationId xmlns:a16="http://schemas.microsoft.com/office/drawing/2014/main" id="{6855B6E6-DD54-AC20-19C4-D22494E5DF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346CCF-859F-C014-31BC-22995CDA51F1}"/>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411919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7C75C5-2C1A-EDE8-53E1-F0B0FAB43C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ACE641-3D04-06BC-3B31-76659CA7F4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AD773-B143-24D8-CAED-7490A60536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9C010-92B2-47FD-81DD-E77612A4600E}" type="datetimeFigureOut">
              <a:rPr lang="en-US" smtClean="0"/>
              <a:t>12/29/2025</a:t>
            </a:fld>
            <a:endParaRPr lang="en-US"/>
          </a:p>
        </p:txBody>
      </p:sp>
      <p:sp>
        <p:nvSpPr>
          <p:cNvPr id="5" name="Footer Placeholder 4">
            <a:extLst>
              <a:ext uri="{FF2B5EF4-FFF2-40B4-BE49-F238E27FC236}">
                <a16:creationId xmlns:a16="http://schemas.microsoft.com/office/drawing/2014/main" id="{FDF5D337-5514-5784-A692-DA32717620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E402CD-635F-C4FE-ECA5-1E8DD1915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C7D99-17F8-4EB5-9497-0B6945A9B29C}" type="slidenum">
              <a:rPr lang="en-US" smtClean="0"/>
              <a:t>‹#›</a:t>
            </a:fld>
            <a:endParaRPr lang="en-US"/>
          </a:p>
        </p:txBody>
      </p:sp>
    </p:spTree>
    <p:extLst>
      <p:ext uri="{BB962C8B-B14F-4D97-AF65-F5344CB8AC3E}">
        <p14:creationId xmlns:p14="http://schemas.microsoft.com/office/powerpoint/2010/main" val="3501455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watch?v=mOZIYoq32S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youtube.com/watch?v=CWFyxn0qDE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tinyurl.com/359exmyj"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ctrTitle"/>
          </p:nvPr>
        </p:nvSpPr>
        <p:spPr/>
        <p:txBody>
          <a:bodyPr>
            <a:normAutofit/>
          </a:bodyPr>
          <a:lstStyle/>
          <a:p>
            <a:r>
              <a:rPr lang="en-US" sz="8800" b="1" dirty="0"/>
              <a:t>Heart Failure</a:t>
            </a:r>
          </a:p>
        </p:txBody>
      </p:sp>
      <p:sp>
        <p:nvSpPr>
          <p:cNvPr id="3" name="Subtitle 2">
            <a:extLst>
              <a:ext uri="{FF2B5EF4-FFF2-40B4-BE49-F238E27FC236}">
                <a16:creationId xmlns:a16="http://schemas.microsoft.com/office/drawing/2014/main" id="{94771296-E118-2B8E-1A95-DE41241F120E}"/>
              </a:ext>
            </a:extLst>
          </p:cNvPr>
          <p:cNvSpPr>
            <a:spLocks noGrp="1"/>
          </p:cNvSpPr>
          <p:nvPr>
            <p:ph type="subTitle" idx="1"/>
          </p:nvPr>
        </p:nvSpPr>
        <p:spPr/>
        <p:txBody>
          <a:bodyPr/>
          <a:lstStyle/>
          <a:p>
            <a:r>
              <a:rPr lang="en-US" dirty="0"/>
              <a:t>TMCAH Staff Development Department 2024</a:t>
            </a:r>
          </a:p>
        </p:txBody>
      </p:sp>
      <p:pic>
        <p:nvPicPr>
          <p:cNvPr id="6" name="Picture 5">
            <a:extLst>
              <a:ext uri="{FF2B5EF4-FFF2-40B4-BE49-F238E27FC236}">
                <a16:creationId xmlns:a16="http://schemas.microsoft.com/office/drawing/2014/main" id="{FF4E3C11-1A71-B6ED-C6E6-B61E1F2A1D0E}"/>
              </a:ext>
            </a:extLst>
          </p:cNvPr>
          <p:cNvPicPr>
            <a:picLocks noChangeAspect="1"/>
          </p:cNvPicPr>
          <p:nvPr/>
        </p:nvPicPr>
        <p:blipFill>
          <a:blip r:embed="rId4">
            <a:alphaModFix amt="48000"/>
          </a:blip>
          <a:stretch>
            <a:fillRect/>
          </a:stretch>
        </p:blipFill>
        <p:spPr>
          <a:xfrm>
            <a:off x="1024932" y="3088"/>
            <a:ext cx="11167068" cy="7013749"/>
          </a:xfrm>
          <a:prstGeom prst="rect">
            <a:avLst/>
          </a:prstGeom>
        </p:spPr>
      </p:pic>
    </p:spTree>
    <p:extLst>
      <p:ext uri="{BB962C8B-B14F-4D97-AF65-F5344CB8AC3E}">
        <p14:creationId xmlns:p14="http://schemas.microsoft.com/office/powerpoint/2010/main" val="298183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title"/>
          </p:nvPr>
        </p:nvSpPr>
        <p:spPr>
          <a:xfrm>
            <a:off x="1310326" y="365126"/>
            <a:ext cx="10043474" cy="998454"/>
          </a:xfrm>
        </p:spPr>
        <p:txBody>
          <a:bodyPr/>
          <a:lstStyle/>
          <a:p>
            <a:r>
              <a:rPr lang="en-US" b="1" dirty="0"/>
              <a:t>Diuretics- Other</a:t>
            </a:r>
          </a:p>
        </p:txBody>
      </p:sp>
      <p:sp>
        <p:nvSpPr>
          <p:cNvPr id="3" name="Subtitle 2">
            <a:extLst>
              <a:ext uri="{FF2B5EF4-FFF2-40B4-BE49-F238E27FC236}">
                <a16:creationId xmlns:a16="http://schemas.microsoft.com/office/drawing/2014/main" id="{94771296-E118-2B8E-1A95-DE41241F120E}"/>
              </a:ext>
            </a:extLst>
          </p:cNvPr>
          <p:cNvSpPr>
            <a:spLocks noGrp="1"/>
          </p:cNvSpPr>
          <p:nvPr>
            <p:ph idx="1"/>
          </p:nvPr>
        </p:nvSpPr>
        <p:spPr>
          <a:xfrm>
            <a:off x="1310326" y="1363579"/>
            <a:ext cx="10608958" cy="5261810"/>
          </a:xfrm>
        </p:spPr>
        <p:txBody>
          <a:bodyPr>
            <a:normAutofit/>
          </a:bodyPr>
          <a:lstStyle/>
          <a:p>
            <a:pPr marL="0" indent="0">
              <a:buNone/>
            </a:pPr>
            <a:r>
              <a:rPr lang="en-US" sz="2000" i="1" dirty="0"/>
              <a:t>Carbonic Anhydrase Inhibitors</a:t>
            </a:r>
            <a:r>
              <a:rPr lang="en-US" sz="2000" dirty="0"/>
              <a:t>- e.g. acetazolamide</a:t>
            </a:r>
          </a:p>
          <a:p>
            <a:r>
              <a:rPr lang="en-US" sz="2000" dirty="0"/>
              <a:t>Decrease Na and Bicarb reabsorption in proximal tubule</a:t>
            </a:r>
          </a:p>
          <a:p>
            <a:r>
              <a:rPr lang="en-US" sz="2000" dirty="0"/>
              <a:t>Also used for other diseases- glaucoma, altitude sickness, epilepsy</a:t>
            </a:r>
          </a:p>
          <a:p>
            <a:r>
              <a:rPr lang="en-US" sz="2000" dirty="0"/>
              <a:t>Adjunctive therapy to treat edema in HF</a:t>
            </a:r>
          </a:p>
          <a:p>
            <a:pPr marL="0" indent="0">
              <a:buNone/>
            </a:pPr>
            <a:r>
              <a:rPr lang="en-US" sz="2000" i="1" dirty="0"/>
              <a:t>Potassium-Sparing Diuretics- </a:t>
            </a:r>
            <a:r>
              <a:rPr lang="en-US" sz="2000" dirty="0"/>
              <a:t>e.g. spironolactone, triamterene</a:t>
            </a:r>
          </a:p>
          <a:p>
            <a:r>
              <a:rPr lang="en-US" sz="2000" dirty="0"/>
              <a:t>Interrupt Na reabsorption in the collecting duct</a:t>
            </a:r>
          </a:p>
          <a:p>
            <a:r>
              <a:rPr lang="en-US" sz="2000" dirty="0"/>
              <a:t>Used with thiazide or loop diuretic to enhance its action; weak diuretic when used alone</a:t>
            </a:r>
          </a:p>
          <a:p>
            <a:r>
              <a:rPr lang="en-US" sz="2000" dirty="0"/>
              <a:t>Risk of </a:t>
            </a:r>
            <a:r>
              <a:rPr lang="en-US" sz="2000" i="1" dirty="0"/>
              <a:t>hyper</a:t>
            </a:r>
            <a:r>
              <a:rPr lang="en-US" sz="2000" dirty="0"/>
              <a:t>kalemia</a:t>
            </a:r>
          </a:p>
          <a:p>
            <a:pPr marL="0" indent="0">
              <a:buNone/>
            </a:pPr>
            <a:r>
              <a:rPr lang="en-US" sz="2000" dirty="0"/>
              <a:t>Osmotic Diuretics- e.g. mannitol</a:t>
            </a:r>
          </a:p>
          <a:p>
            <a:r>
              <a:rPr lang="en-US" sz="2000" dirty="0"/>
              <a:t>Increase urinary flow by osmotic retention of water throughout the nephron</a:t>
            </a:r>
          </a:p>
          <a:p>
            <a:r>
              <a:rPr lang="en-US" sz="2000" dirty="0"/>
              <a:t>Used to decrease intracranial pressure and cerebral edema</a:t>
            </a:r>
          </a:p>
          <a:p>
            <a:r>
              <a:rPr lang="en-US" sz="2000" dirty="0"/>
              <a:t>Given by IV injection</a:t>
            </a:r>
          </a:p>
        </p:txBody>
      </p:sp>
      <p:pic>
        <p:nvPicPr>
          <p:cNvPr id="6" name="Picture 5">
            <a:extLst>
              <a:ext uri="{FF2B5EF4-FFF2-40B4-BE49-F238E27FC236}">
                <a16:creationId xmlns:a16="http://schemas.microsoft.com/office/drawing/2014/main" id="{8648D112-F13A-D27A-E262-333ED4F6AEC7}"/>
              </a:ext>
            </a:extLst>
          </p:cNvPr>
          <p:cNvPicPr>
            <a:picLocks noChangeAspect="1"/>
          </p:cNvPicPr>
          <p:nvPr/>
        </p:nvPicPr>
        <p:blipFill>
          <a:blip r:embed="rId4"/>
          <a:stretch>
            <a:fillRect/>
          </a:stretch>
        </p:blipFill>
        <p:spPr>
          <a:xfrm>
            <a:off x="10259366" y="232611"/>
            <a:ext cx="1513533" cy="2888949"/>
          </a:xfrm>
          <a:prstGeom prst="rect">
            <a:avLst/>
          </a:prstGeom>
        </p:spPr>
      </p:pic>
    </p:spTree>
    <p:extLst>
      <p:ext uri="{BB962C8B-B14F-4D97-AF65-F5344CB8AC3E}">
        <p14:creationId xmlns:p14="http://schemas.microsoft.com/office/powerpoint/2010/main" val="2039286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title"/>
          </p:nvPr>
        </p:nvSpPr>
        <p:spPr>
          <a:xfrm>
            <a:off x="1310326" y="365126"/>
            <a:ext cx="10043474" cy="998454"/>
          </a:xfrm>
        </p:spPr>
        <p:txBody>
          <a:bodyPr/>
          <a:lstStyle/>
          <a:p>
            <a:r>
              <a:rPr lang="en-US" b="1" dirty="0"/>
              <a:t>Vasopressors</a:t>
            </a:r>
          </a:p>
        </p:txBody>
      </p:sp>
      <p:sp>
        <p:nvSpPr>
          <p:cNvPr id="3" name="Subtitle 2">
            <a:extLst>
              <a:ext uri="{FF2B5EF4-FFF2-40B4-BE49-F238E27FC236}">
                <a16:creationId xmlns:a16="http://schemas.microsoft.com/office/drawing/2014/main" id="{94771296-E118-2B8E-1A95-DE41241F120E}"/>
              </a:ext>
            </a:extLst>
          </p:cNvPr>
          <p:cNvSpPr>
            <a:spLocks noGrp="1"/>
          </p:cNvSpPr>
          <p:nvPr>
            <p:ph idx="1"/>
          </p:nvPr>
        </p:nvSpPr>
        <p:spPr>
          <a:xfrm>
            <a:off x="1310326" y="1363579"/>
            <a:ext cx="10608958" cy="5261810"/>
          </a:xfrm>
        </p:spPr>
        <p:txBody>
          <a:bodyPr>
            <a:normAutofit/>
          </a:bodyPr>
          <a:lstStyle/>
          <a:p>
            <a:pPr marL="0" indent="0">
              <a:buNone/>
            </a:pPr>
            <a:r>
              <a:rPr lang="en-US" sz="2000" i="1" dirty="0"/>
              <a:t>Common medications</a:t>
            </a:r>
            <a:r>
              <a:rPr lang="en-US" sz="2000" dirty="0"/>
              <a:t>: </a:t>
            </a:r>
          </a:p>
          <a:p>
            <a:r>
              <a:rPr lang="en-US" sz="2000" dirty="0"/>
              <a:t>Vasopressin, phenylephrine, epinephrine, norepinephrine</a:t>
            </a:r>
          </a:p>
          <a:p>
            <a:r>
              <a:rPr lang="en-US" sz="2000" dirty="0"/>
              <a:t>Epi-pen contains epinephrine, nasal decongestants contain ephedrine/</a:t>
            </a:r>
            <a:br>
              <a:rPr lang="en-US" sz="2000" dirty="0"/>
            </a:br>
            <a:r>
              <a:rPr lang="en-US" sz="2000" dirty="0"/>
              <a:t>pseudoephedrine, many cold meds (e.g. Sudafed) contain phenylephrine</a:t>
            </a:r>
          </a:p>
          <a:p>
            <a:pPr marL="0" indent="0">
              <a:buNone/>
            </a:pPr>
            <a:r>
              <a:rPr lang="en-US" sz="2000" i="1" dirty="0"/>
              <a:t>Action</a:t>
            </a:r>
            <a:r>
              <a:rPr lang="en-US" sz="2000" dirty="0"/>
              <a:t>:  Create vasoconstriction or increase cardiac contractility, resulting in </a:t>
            </a:r>
            <a:br>
              <a:rPr lang="en-US" sz="2000" dirty="0"/>
            </a:br>
            <a:r>
              <a:rPr lang="en-US" sz="2000" dirty="0"/>
              <a:t>increased perfusion to organs (raise blood pressure)</a:t>
            </a:r>
          </a:p>
          <a:p>
            <a:pPr marL="0" indent="0">
              <a:buNone/>
            </a:pPr>
            <a:r>
              <a:rPr lang="en-US" sz="2000" i="1" dirty="0"/>
              <a:t>Prescribed for</a:t>
            </a:r>
            <a:r>
              <a:rPr lang="en-US" sz="2000" dirty="0"/>
              <a:t>: systolic HF, pulmonary HTN, septic shock, low blood pressure, heart attack</a:t>
            </a:r>
          </a:p>
          <a:p>
            <a:pPr marL="0" indent="0">
              <a:buNone/>
            </a:pPr>
            <a:r>
              <a:rPr lang="en-US" sz="2000" i="1" dirty="0"/>
              <a:t>Adverse Effects</a:t>
            </a:r>
            <a:r>
              <a:rPr lang="en-US" sz="2000" dirty="0"/>
              <a:t>:  arrhythmias, severe hypertension, blood clot</a:t>
            </a:r>
          </a:p>
          <a:p>
            <a:pPr marL="0" indent="0">
              <a:buNone/>
            </a:pPr>
            <a:r>
              <a:rPr lang="en-US" sz="2000" i="1" dirty="0"/>
              <a:t>Contraindications</a:t>
            </a:r>
            <a:r>
              <a:rPr lang="en-US" sz="2000" dirty="0"/>
              <a:t>: Not typically any</a:t>
            </a:r>
          </a:p>
          <a:p>
            <a:pPr marL="0" indent="0">
              <a:buNone/>
            </a:pPr>
            <a:r>
              <a:rPr lang="en-US" sz="2000" i="1" dirty="0"/>
              <a:t>Nursing Considerations:  </a:t>
            </a:r>
            <a:r>
              <a:rPr lang="en-US" sz="2000" dirty="0"/>
              <a:t>Typically administered IV, </a:t>
            </a:r>
            <a:br>
              <a:rPr lang="en-US" sz="2000" dirty="0"/>
            </a:br>
            <a:r>
              <a:rPr lang="en-US" sz="2000" dirty="0"/>
              <a:t>preferably by central line</a:t>
            </a:r>
          </a:p>
        </p:txBody>
      </p:sp>
      <p:pic>
        <p:nvPicPr>
          <p:cNvPr id="10" name="Picture 9">
            <a:extLst>
              <a:ext uri="{FF2B5EF4-FFF2-40B4-BE49-F238E27FC236}">
                <a16:creationId xmlns:a16="http://schemas.microsoft.com/office/drawing/2014/main" id="{CCE9EAA6-651E-2D9A-803F-2D7573E4B012}"/>
              </a:ext>
            </a:extLst>
          </p:cNvPr>
          <p:cNvPicPr>
            <a:picLocks noChangeAspect="1"/>
          </p:cNvPicPr>
          <p:nvPr/>
        </p:nvPicPr>
        <p:blipFill>
          <a:blip r:embed="rId4"/>
          <a:stretch>
            <a:fillRect/>
          </a:stretch>
        </p:blipFill>
        <p:spPr>
          <a:xfrm>
            <a:off x="8086725" y="4562475"/>
            <a:ext cx="4105275" cy="2295525"/>
          </a:xfrm>
          <a:prstGeom prst="rect">
            <a:avLst/>
          </a:prstGeom>
          <a:effectLst>
            <a:softEdge rad="76200"/>
          </a:effectLst>
        </p:spPr>
      </p:pic>
      <p:pic>
        <p:nvPicPr>
          <p:cNvPr id="12" name="Picture 11">
            <a:extLst>
              <a:ext uri="{FF2B5EF4-FFF2-40B4-BE49-F238E27FC236}">
                <a16:creationId xmlns:a16="http://schemas.microsoft.com/office/drawing/2014/main" id="{6E423973-90C0-0E1B-2177-0F7A342F2C92}"/>
              </a:ext>
            </a:extLst>
          </p:cNvPr>
          <p:cNvPicPr>
            <a:picLocks noChangeAspect="1"/>
          </p:cNvPicPr>
          <p:nvPr/>
        </p:nvPicPr>
        <p:blipFill>
          <a:blip r:embed="rId5"/>
          <a:stretch>
            <a:fillRect/>
          </a:stretch>
        </p:blipFill>
        <p:spPr>
          <a:xfrm>
            <a:off x="10415249" y="154245"/>
            <a:ext cx="1640393" cy="3274755"/>
          </a:xfrm>
          <a:prstGeom prst="rect">
            <a:avLst/>
          </a:prstGeom>
        </p:spPr>
      </p:pic>
    </p:spTree>
    <p:extLst>
      <p:ext uri="{BB962C8B-B14F-4D97-AF65-F5344CB8AC3E}">
        <p14:creationId xmlns:p14="http://schemas.microsoft.com/office/powerpoint/2010/main" val="336680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title"/>
          </p:nvPr>
        </p:nvSpPr>
        <p:spPr>
          <a:xfrm>
            <a:off x="1310326" y="365126"/>
            <a:ext cx="10043474" cy="579419"/>
          </a:xfrm>
        </p:spPr>
        <p:txBody>
          <a:bodyPr>
            <a:normAutofit fontScale="90000"/>
          </a:bodyPr>
          <a:lstStyle/>
          <a:p>
            <a:r>
              <a:rPr lang="en-US" b="1" dirty="0"/>
              <a:t>Inotropes</a:t>
            </a:r>
          </a:p>
        </p:txBody>
      </p:sp>
      <p:sp>
        <p:nvSpPr>
          <p:cNvPr id="3" name="Subtitle 2">
            <a:extLst>
              <a:ext uri="{FF2B5EF4-FFF2-40B4-BE49-F238E27FC236}">
                <a16:creationId xmlns:a16="http://schemas.microsoft.com/office/drawing/2014/main" id="{94771296-E118-2B8E-1A95-DE41241F120E}"/>
              </a:ext>
            </a:extLst>
          </p:cNvPr>
          <p:cNvSpPr>
            <a:spLocks noGrp="1"/>
          </p:cNvSpPr>
          <p:nvPr>
            <p:ph idx="1"/>
          </p:nvPr>
        </p:nvSpPr>
        <p:spPr>
          <a:xfrm>
            <a:off x="1310326" y="1075174"/>
            <a:ext cx="10608958" cy="5550215"/>
          </a:xfrm>
        </p:spPr>
        <p:txBody>
          <a:bodyPr>
            <a:normAutofit fontScale="92500" lnSpcReduction="10000"/>
          </a:bodyPr>
          <a:lstStyle/>
          <a:p>
            <a:pPr marL="0" indent="0">
              <a:buNone/>
            </a:pPr>
            <a:r>
              <a:rPr lang="en-US" sz="1800" i="1" dirty="0"/>
              <a:t>Common medications</a:t>
            </a:r>
            <a:r>
              <a:rPr lang="en-US" sz="1800" dirty="0"/>
              <a:t>: dobutamine, milrinone</a:t>
            </a:r>
          </a:p>
          <a:p>
            <a:pPr marL="0" indent="0">
              <a:buNone/>
            </a:pPr>
            <a:r>
              <a:rPr lang="en-US" sz="1800" i="1" dirty="0"/>
              <a:t>Action</a:t>
            </a:r>
            <a:r>
              <a:rPr lang="en-US" sz="1800" dirty="0"/>
              <a:t>:  </a:t>
            </a:r>
          </a:p>
          <a:p>
            <a:r>
              <a:rPr lang="en-US" sz="1800" b="1" dirty="0"/>
              <a:t>Dobutamine</a:t>
            </a:r>
            <a:r>
              <a:rPr lang="en-US" sz="1800" dirty="0"/>
              <a:t>: stimulates B1-adrenergic receptors, resulting in increased heart rate and </a:t>
            </a:r>
            <a:br>
              <a:rPr lang="en-US" sz="1800" dirty="0"/>
            </a:br>
            <a:r>
              <a:rPr lang="en-US" sz="1800" dirty="0"/>
              <a:t>contractility, increasing cardiac output</a:t>
            </a:r>
          </a:p>
          <a:p>
            <a:r>
              <a:rPr lang="en-US" sz="1800" b="1" dirty="0"/>
              <a:t>Milrinone</a:t>
            </a:r>
            <a:r>
              <a:rPr lang="en-US" sz="1800" dirty="0"/>
              <a:t>: inhibits cAMP phosphodiesterase-3 enzyme, which prevents breakdown of cAMP </a:t>
            </a:r>
            <a:br>
              <a:rPr lang="en-US" sz="1800" dirty="0"/>
            </a:br>
            <a:r>
              <a:rPr lang="en-US" sz="1800" dirty="0"/>
              <a:t>in cardiac and peripheral smooth muscle, resulting in vasodilation and increased cardiac </a:t>
            </a:r>
            <a:br>
              <a:rPr lang="en-US" sz="1800" dirty="0"/>
            </a:br>
            <a:r>
              <a:rPr lang="en-US" sz="1800" dirty="0"/>
              <a:t>contractility</a:t>
            </a:r>
            <a:endParaRPr lang="en-US" sz="2200" dirty="0"/>
          </a:p>
          <a:p>
            <a:pPr marL="461963" lvl="1" indent="-230188"/>
            <a:r>
              <a:rPr lang="en-US" sz="1700" dirty="0"/>
              <a:t>Independent of b1-adrenergic receptor stimulation so preferred in patients taking beta blocker; better for Right HF</a:t>
            </a:r>
          </a:p>
          <a:p>
            <a:pPr marL="0" indent="0">
              <a:buNone/>
            </a:pPr>
            <a:r>
              <a:rPr lang="en-US" sz="1800" i="1" dirty="0"/>
              <a:t>Prescribed for</a:t>
            </a:r>
            <a:r>
              <a:rPr lang="en-US" sz="1800" dirty="0"/>
              <a:t>: </a:t>
            </a:r>
          </a:p>
          <a:p>
            <a:r>
              <a:rPr lang="en-US" sz="1800" dirty="0"/>
              <a:t>End stage HF patients with continued symptoms at rest despite use of conventional HF medications to improve quality of life and reduce episodes of decompensation/hospitalization</a:t>
            </a:r>
          </a:p>
          <a:p>
            <a:r>
              <a:rPr lang="en-US" sz="1800" dirty="0"/>
              <a:t>Patients awaiting LVAD, heart transplant, long term if not candidate for surgery</a:t>
            </a:r>
          </a:p>
          <a:p>
            <a:pPr marL="0" indent="0">
              <a:buNone/>
            </a:pPr>
            <a:r>
              <a:rPr lang="en-US" sz="1800" i="1" dirty="0"/>
              <a:t>Adverse Effects</a:t>
            </a:r>
            <a:r>
              <a:rPr lang="en-US" sz="1800" dirty="0"/>
              <a:t>:  cardiac arrythmia, hypotension</a:t>
            </a:r>
          </a:p>
          <a:p>
            <a:pPr marL="0" indent="0">
              <a:buNone/>
            </a:pPr>
            <a:r>
              <a:rPr lang="en-US" sz="1800" i="1" dirty="0"/>
              <a:t>Contraindications</a:t>
            </a:r>
            <a:r>
              <a:rPr lang="en-US" sz="1800" dirty="0"/>
              <a:t>:  renal disease (milrinone)</a:t>
            </a:r>
          </a:p>
          <a:p>
            <a:pPr marL="0" indent="0">
              <a:buNone/>
            </a:pPr>
            <a:r>
              <a:rPr lang="en-US" sz="1800" i="1" dirty="0"/>
              <a:t>Nursing Considerations:  </a:t>
            </a:r>
          </a:p>
          <a:p>
            <a:r>
              <a:rPr lang="en-US" sz="1800" dirty="0"/>
              <a:t>Intermittent or continuous infusion- Median survival on continuous IV inotropes is 9 to 18 months</a:t>
            </a:r>
          </a:p>
          <a:p>
            <a:r>
              <a:rPr lang="en-US" sz="1800" dirty="0"/>
              <a:t>Hospice:  may be used as palliative therapy and allow patient to return home from hospital for end-of-life care.  Plan to taper or dc infusion when </a:t>
            </a:r>
            <a:r>
              <a:rPr lang="en-US" sz="1800" dirty="0" err="1"/>
              <a:t>sxs</a:t>
            </a:r>
            <a:r>
              <a:rPr lang="en-US" sz="1800" dirty="0"/>
              <a:t> worsen rather than increase while using more traditional symptom management medications (morphine, lorazepam)</a:t>
            </a:r>
          </a:p>
        </p:txBody>
      </p:sp>
      <p:pic>
        <p:nvPicPr>
          <p:cNvPr id="6" name="Picture 5">
            <a:extLst>
              <a:ext uri="{FF2B5EF4-FFF2-40B4-BE49-F238E27FC236}">
                <a16:creationId xmlns:a16="http://schemas.microsoft.com/office/drawing/2014/main" id="{0AC6AF13-F649-FC41-0EBB-4B6EB01DD882}"/>
              </a:ext>
            </a:extLst>
          </p:cNvPr>
          <p:cNvPicPr>
            <a:picLocks noChangeAspect="1"/>
          </p:cNvPicPr>
          <p:nvPr/>
        </p:nvPicPr>
        <p:blipFill>
          <a:blip r:embed="rId4"/>
          <a:stretch>
            <a:fillRect/>
          </a:stretch>
        </p:blipFill>
        <p:spPr>
          <a:xfrm>
            <a:off x="9777046" y="0"/>
            <a:ext cx="2414954" cy="2815361"/>
          </a:xfrm>
          <a:prstGeom prst="rect">
            <a:avLst/>
          </a:prstGeom>
        </p:spPr>
      </p:pic>
    </p:spTree>
    <p:extLst>
      <p:ext uri="{BB962C8B-B14F-4D97-AF65-F5344CB8AC3E}">
        <p14:creationId xmlns:p14="http://schemas.microsoft.com/office/powerpoint/2010/main" val="27006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title"/>
          </p:nvPr>
        </p:nvSpPr>
        <p:spPr>
          <a:xfrm>
            <a:off x="1310326" y="365125"/>
            <a:ext cx="10043474" cy="1325563"/>
          </a:xfrm>
        </p:spPr>
        <p:txBody>
          <a:bodyPr/>
          <a:lstStyle/>
          <a:p>
            <a:r>
              <a:rPr lang="en-US" b="1" dirty="0"/>
              <a:t>Left Ventricular Assist Device (LVAD)</a:t>
            </a:r>
          </a:p>
        </p:txBody>
      </p:sp>
      <p:sp>
        <p:nvSpPr>
          <p:cNvPr id="3" name="Subtitle 2">
            <a:extLst>
              <a:ext uri="{FF2B5EF4-FFF2-40B4-BE49-F238E27FC236}">
                <a16:creationId xmlns:a16="http://schemas.microsoft.com/office/drawing/2014/main" id="{94771296-E118-2B8E-1A95-DE41241F120E}"/>
              </a:ext>
            </a:extLst>
          </p:cNvPr>
          <p:cNvSpPr>
            <a:spLocks noGrp="1"/>
          </p:cNvSpPr>
          <p:nvPr>
            <p:ph idx="1"/>
          </p:nvPr>
        </p:nvSpPr>
        <p:spPr>
          <a:xfrm>
            <a:off x="1310326" y="1363579"/>
            <a:ext cx="10184988" cy="5261810"/>
          </a:xfrm>
        </p:spPr>
        <p:txBody>
          <a:bodyPr>
            <a:normAutofit/>
          </a:bodyPr>
          <a:lstStyle/>
          <a:p>
            <a:r>
              <a:rPr lang="en-US" dirty="0"/>
              <a:t>Pump used for patients who have reached end-stage heart failure</a:t>
            </a:r>
          </a:p>
          <a:p>
            <a:r>
              <a:rPr lang="en-US" dirty="0"/>
              <a:t>Surgically implanted, battery operated, mechanical pump which helps the left ventricle pump blood to the rest of the body</a:t>
            </a:r>
          </a:p>
          <a:p>
            <a:r>
              <a:rPr lang="en-US" dirty="0"/>
              <a:t>Can be used as:</a:t>
            </a:r>
          </a:p>
          <a:p>
            <a:pPr lvl="1"/>
            <a:r>
              <a:rPr lang="en-US" dirty="0"/>
              <a:t>Bridge to transplant therapy- patient can use until heart becomes available.  In some cases LVAD is able to restore the failing heart, eliminating need for transplant</a:t>
            </a:r>
          </a:p>
          <a:p>
            <a:pPr lvl="1"/>
            <a:r>
              <a:rPr lang="en-US" dirty="0"/>
              <a:t>Destination therapy- If patient is not a candidate for heart transplant, LVAD can be long term treatment to prolong and improve patient’s life</a:t>
            </a:r>
          </a:p>
          <a:p>
            <a:r>
              <a:rPr lang="en-US" dirty="0"/>
              <a:t>LVAD (2:38) </a:t>
            </a:r>
            <a:r>
              <a:rPr lang="en-US" dirty="0">
                <a:hlinkClick r:id="rId4"/>
              </a:rPr>
              <a:t>https://www.youtube.com/watch?v=mOZIYoq32SQ</a:t>
            </a:r>
            <a:endParaRPr lang="en-US" dirty="0"/>
          </a:p>
          <a:p>
            <a:pPr lvl="1"/>
            <a:endParaRPr lang="en-US" dirty="0"/>
          </a:p>
        </p:txBody>
      </p:sp>
    </p:spTree>
    <p:extLst>
      <p:ext uri="{BB962C8B-B14F-4D97-AF65-F5344CB8AC3E}">
        <p14:creationId xmlns:p14="http://schemas.microsoft.com/office/powerpoint/2010/main" val="426057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title"/>
          </p:nvPr>
        </p:nvSpPr>
        <p:spPr>
          <a:xfrm>
            <a:off x="1189746" y="119817"/>
            <a:ext cx="10043474" cy="710049"/>
          </a:xfrm>
        </p:spPr>
        <p:txBody>
          <a:bodyPr/>
          <a:lstStyle/>
          <a:p>
            <a:r>
              <a:rPr lang="en-US" b="1" dirty="0"/>
              <a:t>Left Ventricular Assist Device (LVAD)</a:t>
            </a:r>
          </a:p>
        </p:txBody>
      </p:sp>
      <p:pic>
        <p:nvPicPr>
          <p:cNvPr id="6" name="Picture 5">
            <a:extLst>
              <a:ext uri="{FF2B5EF4-FFF2-40B4-BE49-F238E27FC236}">
                <a16:creationId xmlns:a16="http://schemas.microsoft.com/office/drawing/2014/main" id="{44C6476A-48B6-8A36-29B9-03849F928162}"/>
              </a:ext>
            </a:extLst>
          </p:cNvPr>
          <p:cNvPicPr>
            <a:picLocks noChangeAspect="1"/>
          </p:cNvPicPr>
          <p:nvPr/>
        </p:nvPicPr>
        <p:blipFill>
          <a:blip r:embed="rId4"/>
          <a:stretch>
            <a:fillRect/>
          </a:stretch>
        </p:blipFill>
        <p:spPr>
          <a:xfrm>
            <a:off x="1189746" y="949683"/>
            <a:ext cx="5835924" cy="5581746"/>
          </a:xfrm>
          <a:prstGeom prst="rect">
            <a:avLst/>
          </a:prstGeom>
        </p:spPr>
      </p:pic>
      <p:pic>
        <p:nvPicPr>
          <p:cNvPr id="8" name="Picture 7">
            <a:extLst>
              <a:ext uri="{FF2B5EF4-FFF2-40B4-BE49-F238E27FC236}">
                <a16:creationId xmlns:a16="http://schemas.microsoft.com/office/drawing/2014/main" id="{678C1AC2-34F4-94B9-74D0-B59281BED34B}"/>
              </a:ext>
            </a:extLst>
          </p:cNvPr>
          <p:cNvPicPr>
            <a:picLocks noChangeAspect="1"/>
          </p:cNvPicPr>
          <p:nvPr/>
        </p:nvPicPr>
        <p:blipFill>
          <a:blip r:embed="rId5"/>
          <a:stretch>
            <a:fillRect/>
          </a:stretch>
        </p:blipFill>
        <p:spPr>
          <a:xfrm>
            <a:off x="7932964" y="949683"/>
            <a:ext cx="2857500" cy="2305050"/>
          </a:xfrm>
          <a:prstGeom prst="rect">
            <a:avLst/>
          </a:prstGeom>
        </p:spPr>
      </p:pic>
      <p:sp>
        <p:nvSpPr>
          <p:cNvPr id="9" name="Title 1">
            <a:extLst>
              <a:ext uri="{FF2B5EF4-FFF2-40B4-BE49-F238E27FC236}">
                <a16:creationId xmlns:a16="http://schemas.microsoft.com/office/drawing/2014/main" id="{262F12E7-44F7-4BE0-8A3D-CD610E23285E}"/>
              </a:ext>
            </a:extLst>
          </p:cNvPr>
          <p:cNvSpPr txBox="1">
            <a:spLocks/>
          </p:cNvSpPr>
          <p:nvPr/>
        </p:nvSpPr>
        <p:spPr>
          <a:xfrm>
            <a:off x="7656844" y="3506875"/>
            <a:ext cx="3758083" cy="240144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b="1" dirty="0"/>
              <a:t>Dressing change under sterile technique, similar to changing central line dressing</a:t>
            </a:r>
          </a:p>
          <a:p>
            <a:pPr marL="342900" indent="-342900">
              <a:buFont typeface="Arial" panose="020B0604020202020204" pitchFamily="34" charset="0"/>
              <a:buChar char="•"/>
            </a:pPr>
            <a:r>
              <a:rPr lang="en-US" sz="2400" b="1" dirty="0"/>
              <a:t>New LVAD patient should have detailed instructions and family member trained on dressing change</a:t>
            </a:r>
          </a:p>
        </p:txBody>
      </p:sp>
    </p:spTree>
    <p:extLst>
      <p:ext uri="{BB962C8B-B14F-4D97-AF65-F5344CB8AC3E}">
        <p14:creationId xmlns:p14="http://schemas.microsoft.com/office/powerpoint/2010/main" val="304240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title"/>
          </p:nvPr>
        </p:nvSpPr>
        <p:spPr>
          <a:xfrm>
            <a:off x="1310326" y="365125"/>
            <a:ext cx="10043474" cy="1325563"/>
          </a:xfrm>
        </p:spPr>
        <p:txBody>
          <a:bodyPr/>
          <a:lstStyle/>
          <a:p>
            <a:r>
              <a:rPr lang="en-US" b="1" dirty="0"/>
              <a:t>Assessment of Patient with LVAD</a:t>
            </a:r>
          </a:p>
        </p:txBody>
      </p:sp>
      <p:sp>
        <p:nvSpPr>
          <p:cNvPr id="3" name="Subtitle 2">
            <a:extLst>
              <a:ext uri="{FF2B5EF4-FFF2-40B4-BE49-F238E27FC236}">
                <a16:creationId xmlns:a16="http://schemas.microsoft.com/office/drawing/2014/main" id="{94771296-E118-2B8E-1A95-DE41241F120E}"/>
              </a:ext>
            </a:extLst>
          </p:cNvPr>
          <p:cNvSpPr>
            <a:spLocks noGrp="1"/>
          </p:cNvSpPr>
          <p:nvPr>
            <p:ph idx="1"/>
          </p:nvPr>
        </p:nvSpPr>
        <p:spPr>
          <a:xfrm>
            <a:off x="1310326" y="1363579"/>
            <a:ext cx="10184988" cy="5261810"/>
          </a:xfrm>
        </p:spPr>
        <p:txBody>
          <a:bodyPr>
            <a:normAutofit fontScale="92500" lnSpcReduction="10000"/>
          </a:bodyPr>
          <a:lstStyle/>
          <a:p>
            <a:r>
              <a:rPr lang="en-US" dirty="0"/>
              <a:t>Auscultate heart sounds:  should hear “humming” sound</a:t>
            </a:r>
          </a:p>
          <a:p>
            <a:r>
              <a:rPr lang="en-US" dirty="0"/>
              <a:t>May or may not be able to detect a blood pressure and pulse- obtain doppler BP if possible</a:t>
            </a:r>
          </a:p>
          <a:p>
            <a:r>
              <a:rPr lang="en-US" dirty="0"/>
              <a:t>Assess level of consciousness, skin color</a:t>
            </a:r>
          </a:p>
          <a:p>
            <a:r>
              <a:rPr lang="en-US" dirty="0"/>
              <a:t>If patient is unconscious, unresponsive, pulseless, listen to the patient’s chest.  If you hear the humming sound, DO NOT PERFORM CPR.  If you cannot hear the LVAD device, CPR can be performed</a:t>
            </a:r>
          </a:p>
          <a:p>
            <a:r>
              <a:rPr lang="en-US" dirty="0"/>
              <a:t>Defibrillation is okay with LVAD patients</a:t>
            </a:r>
          </a:p>
          <a:p>
            <a:r>
              <a:rPr lang="en-US" dirty="0"/>
              <a:t>LVAD patients and caregivers should be well educated on VAD and care necessary.  </a:t>
            </a:r>
          </a:p>
          <a:p>
            <a:r>
              <a:rPr lang="en-US" dirty="0"/>
              <a:t>Medications- patient will likely be on HF medications and blood thinner to prevents clots</a:t>
            </a:r>
          </a:p>
          <a:p>
            <a:r>
              <a:rPr lang="en-US" dirty="0"/>
              <a:t>Notify Fire Department of patient with new LVAD</a:t>
            </a:r>
          </a:p>
        </p:txBody>
      </p:sp>
    </p:spTree>
    <p:extLst>
      <p:ext uri="{BB962C8B-B14F-4D97-AF65-F5344CB8AC3E}">
        <p14:creationId xmlns:p14="http://schemas.microsoft.com/office/powerpoint/2010/main" val="350121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white background with black dots&#10;&#10;Description automatically generated">
            <a:extLst>
              <a:ext uri="{FF2B5EF4-FFF2-40B4-BE49-F238E27FC236}">
                <a16:creationId xmlns:a16="http://schemas.microsoft.com/office/drawing/2014/main" id="{FBA82907-DE96-23FE-A6EE-200A15A34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1202922" y="365125"/>
            <a:ext cx="10150877" cy="1325563"/>
          </a:xfrm>
        </p:spPr>
        <p:txBody>
          <a:bodyPr>
            <a:normAutofit/>
          </a:bodyPr>
          <a:lstStyle/>
          <a:p>
            <a:r>
              <a:rPr lang="en-US" sz="4800" b="1" dirty="0"/>
              <a:t>Care Plan for Heart Failure</a:t>
            </a:r>
          </a:p>
        </p:txBody>
      </p:sp>
      <p:pic>
        <p:nvPicPr>
          <p:cNvPr id="8" name="Picture 7">
            <a:extLst>
              <a:ext uri="{FF2B5EF4-FFF2-40B4-BE49-F238E27FC236}">
                <a16:creationId xmlns:a16="http://schemas.microsoft.com/office/drawing/2014/main" id="{2E34C7A6-A661-612B-3BA6-67D5F73655CF}"/>
              </a:ext>
            </a:extLst>
          </p:cNvPr>
          <p:cNvPicPr>
            <a:picLocks noChangeAspect="1"/>
          </p:cNvPicPr>
          <p:nvPr/>
        </p:nvPicPr>
        <p:blipFill>
          <a:blip r:embed="rId4"/>
          <a:stretch>
            <a:fillRect/>
          </a:stretch>
        </p:blipFill>
        <p:spPr>
          <a:xfrm>
            <a:off x="1905962" y="1690688"/>
            <a:ext cx="8744795" cy="4630337"/>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C214220E-5C12-7C20-5CA1-3A8822B31507}"/>
              </a:ext>
            </a:extLst>
          </p:cNvPr>
          <p:cNvSpPr txBox="1"/>
          <p:nvPr/>
        </p:nvSpPr>
        <p:spPr>
          <a:xfrm rot="20767291">
            <a:off x="8824727" y="4134360"/>
            <a:ext cx="2428200" cy="646331"/>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lgn="ctr"/>
            <a:r>
              <a:rPr lang="en-US" sz="3600" dirty="0"/>
              <a:t>What Else? </a:t>
            </a:r>
          </a:p>
        </p:txBody>
      </p:sp>
    </p:spTree>
    <p:extLst>
      <p:ext uri="{BB962C8B-B14F-4D97-AF65-F5344CB8AC3E}">
        <p14:creationId xmlns:p14="http://schemas.microsoft.com/office/powerpoint/2010/main" val="34757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164F85D-4B7E-2B88-0B5B-78A11F0B4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2E7CC-807A-C70C-0579-7FF1AAA423BD}"/>
              </a:ext>
            </a:extLst>
          </p:cNvPr>
          <p:cNvSpPr>
            <a:spLocks noGrp="1"/>
          </p:cNvSpPr>
          <p:nvPr>
            <p:ph type="title"/>
          </p:nvPr>
        </p:nvSpPr>
        <p:spPr>
          <a:xfrm>
            <a:off x="320842" y="60325"/>
            <a:ext cx="10043474" cy="789907"/>
          </a:xfrm>
        </p:spPr>
        <p:txBody>
          <a:bodyPr/>
          <a:lstStyle/>
          <a:p>
            <a:r>
              <a:rPr lang="en-US" b="1" dirty="0"/>
              <a:t>Heart Failure- Interventions</a:t>
            </a:r>
          </a:p>
        </p:txBody>
      </p:sp>
      <p:sp>
        <p:nvSpPr>
          <p:cNvPr id="3" name="Subtitle 2">
            <a:extLst>
              <a:ext uri="{FF2B5EF4-FFF2-40B4-BE49-F238E27FC236}">
                <a16:creationId xmlns:a16="http://schemas.microsoft.com/office/drawing/2014/main" id="{08220147-3ACA-9E80-FA6C-A224D901348F}"/>
              </a:ext>
            </a:extLst>
          </p:cNvPr>
          <p:cNvSpPr>
            <a:spLocks noGrp="1"/>
          </p:cNvSpPr>
          <p:nvPr>
            <p:ph idx="1"/>
          </p:nvPr>
        </p:nvSpPr>
        <p:spPr>
          <a:xfrm>
            <a:off x="320842" y="850232"/>
            <a:ext cx="11871158" cy="5642643"/>
          </a:xfrm>
        </p:spPr>
        <p:txBody>
          <a:bodyPr>
            <a:normAutofit fontScale="92500" lnSpcReduction="10000"/>
          </a:bodyPr>
          <a:lstStyle/>
          <a:p>
            <a:pPr marL="0" indent="0">
              <a:buNone/>
            </a:pPr>
            <a:r>
              <a:rPr lang="en-US" sz="2400" u="sng" dirty="0"/>
              <a:t>Procedure: </a:t>
            </a:r>
            <a:r>
              <a:rPr lang="en-US" sz="2400" i="1" u="sng" dirty="0"/>
              <a:t>HHVNA Circulatory System- ASSESSMENT – HEART FAILURE PATIENT</a:t>
            </a:r>
          </a:p>
          <a:p>
            <a:r>
              <a:rPr lang="en-US" dirty="0"/>
              <a:t>Teach self management:</a:t>
            </a:r>
          </a:p>
          <a:p>
            <a:pPr lvl="1"/>
            <a:r>
              <a:rPr lang="en-US" dirty="0"/>
              <a:t>Low sodium diet</a:t>
            </a:r>
          </a:p>
          <a:p>
            <a:pPr lvl="1"/>
            <a:r>
              <a:rPr lang="en-US" dirty="0"/>
              <a:t>Medications</a:t>
            </a:r>
          </a:p>
          <a:p>
            <a:pPr lvl="1"/>
            <a:r>
              <a:rPr lang="en-US" dirty="0"/>
              <a:t>Exercise</a:t>
            </a:r>
          </a:p>
          <a:p>
            <a:pPr lvl="1"/>
            <a:r>
              <a:rPr lang="en-US" dirty="0"/>
              <a:t>Stop smoking, reduce alcohol intake</a:t>
            </a:r>
          </a:p>
          <a:p>
            <a:r>
              <a:rPr lang="en-US" dirty="0"/>
              <a:t>Obtain </a:t>
            </a:r>
            <a:r>
              <a:rPr lang="en-US" b="1" dirty="0"/>
              <a:t>orthostatic BP </a:t>
            </a:r>
            <a:r>
              <a:rPr lang="en-US" dirty="0"/>
              <a:t>at SOC</a:t>
            </a:r>
          </a:p>
          <a:p>
            <a:pPr lvl="1"/>
            <a:r>
              <a:rPr lang="en-US" dirty="0"/>
              <a:t>Repeat at each visit if patient has dizziness, change in medication, or other reason to suspect orthostatic hypotension</a:t>
            </a:r>
          </a:p>
          <a:p>
            <a:r>
              <a:rPr lang="en-US" dirty="0"/>
              <a:t>Teach/monitor daily weight- establish parameters with physician for reporting (e.g. &gt;2lb/day, &gt;5lb/week)</a:t>
            </a:r>
          </a:p>
          <a:p>
            <a:r>
              <a:rPr lang="en-US" dirty="0"/>
              <a:t>Cardiac auscultation- listen for apical pulse, gallop</a:t>
            </a:r>
          </a:p>
          <a:p>
            <a:r>
              <a:rPr lang="en-US" dirty="0"/>
              <a:t>Pulmonary auscultation- listen for crackles that do not clear with cough</a:t>
            </a:r>
          </a:p>
          <a:p>
            <a:r>
              <a:rPr lang="en-US" dirty="0"/>
              <a:t>Assess for </a:t>
            </a:r>
            <a:r>
              <a:rPr lang="en-US" b="1" dirty="0"/>
              <a:t>peripheral edema</a:t>
            </a:r>
          </a:p>
        </p:txBody>
      </p:sp>
    </p:spTree>
    <p:extLst>
      <p:ext uri="{BB962C8B-B14F-4D97-AF65-F5344CB8AC3E}">
        <p14:creationId xmlns:p14="http://schemas.microsoft.com/office/powerpoint/2010/main" val="2490150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white background with black dots&#10;&#10;Description automatically generated">
            <a:extLst>
              <a:ext uri="{FF2B5EF4-FFF2-40B4-BE49-F238E27FC236}">
                <a16:creationId xmlns:a16="http://schemas.microsoft.com/office/drawing/2014/main" id="{FBA82907-DE96-23FE-A6EE-200A15A34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EB0CF177-9ABE-E5BF-53EE-38AB2A794571}"/>
              </a:ext>
            </a:extLst>
          </p:cNvPr>
          <p:cNvSpPr txBox="1"/>
          <p:nvPr/>
        </p:nvSpPr>
        <p:spPr>
          <a:xfrm>
            <a:off x="1202922" y="1315275"/>
            <a:ext cx="4816040" cy="4555093"/>
          </a:xfrm>
          <a:prstGeom prst="rect">
            <a:avLst/>
          </a:prstGeom>
          <a:noFill/>
        </p:spPr>
        <p:txBody>
          <a:bodyPr wrap="square" rtlCol="0">
            <a:spAutoFit/>
          </a:bodyPr>
          <a:lstStyle/>
          <a:p>
            <a:pPr>
              <a:spcAft>
                <a:spcPts val="600"/>
              </a:spcAft>
            </a:pPr>
            <a:r>
              <a:rPr lang="en-US" sz="2000" b="1" dirty="0"/>
              <a:t>Goals of Treatment</a:t>
            </a:r>
          </a:p>
          <a:p>
            <a:pPr marL="285750" indent="-285750">
              <a:spcAft>
                <a:spcPts val="600"/>
              </a:spcAft>
              <a:buFont typeface="Arial" panose="020B0604020202020204" pitchFamily="34" charset="0"/>
              <a:buChar char="•"/>
            </a:pPr>
            <a:r>
              <a:rPr lang="en-US" sz="2000" dirty="0"/>
              <a:t>Treat underlying cause: CAD, HTN, DM</a:t>
            </a:r>
          </a:p>
          <a:p>
            <a:pPr marL="285750" indent="-285750">
              <a:spcAft>
                <a:spcPts val="600"/>
              </a:spcAft>
              <a:buFont typeface="Arial" panose="020B0604020202020204" pitchFamily="34" charset="0"/>
              <a:buChar char="•"/>
            </a:pPr>
            <a:r>
              <a:rPr lang="en-US" sz="2000" dirty="0"/>
              <a:t>Slow HF progression and prevent further cardiac damage</a:t>
            </a:r>
          </a:p>
          <a:p>
            <a:pPr marL="285750" indent="-285750">
              <a:spcAft>
                <a:spcPts val="600"/>
              </a:spcAft>
              <a:buFont typeface="Arial" panose="020B0604020202020204" pitchFamily="34" charset="0"/>
              <a:buChar char="•"/>
            </a:pPr>
            <a:r>
              <a:rPr lang="en-US" sz="2000" dirty="0"/>
              <a:t>Reduce symptoms</a:t>
            </a:r>
          </a:p>
          <a:p>
            <a:pPr marL="285750" indent="-285750">
              <a:spcAft>
                <a:spcPts val="600"/>
              </a:spcAft>
              <a:buFont typeface="Arial" panose="020B0604020202020204" pitchFamily="34" charset="0"/>
              <a:buChar char="•"/>
            </a:pPr>
            <a:r>
              <a:rPr lang="en-US" sz="2000" dirty="0"/>
              <a:t>Improve quality of life</a:t>
            </a:r>
          </a:p>
          <a:p>
            <a:pPr marL="285750" indent="-285750">
              <a:spcAft>
                <a:spcPts val="600"/>
              </a:spcAft>
              <a:buFont typeface="Arial" panose="020B0604020202020204" pitchFamily="34" charset="0"/>
              <a:buChar char="•"/>
            </a:pPr>
            <a:r>
              <a:rPr lang="en-US" sz="2000" dirty="0"/>
              <a:t>Prevent hospitalization</a:t>
            </a:r>
          </a:p>
          <a:p>
            <a:pPr marL="285750" indent="-285750">
              <a:spcAft>
                <a:spcPts val="600"/>
              </a:spcAft>
              <a:buFont typeface="Arial" panose="020B0604020202020204" pitchFamily="34" charset="0"/>
              <a:buChar char="•"/>
            </a:pPr>
            <a:endParaRPr lang="en-US" sz="2000" dirty="0"/>
          </a:p>
          <a:p>
            <a:pPr>
              <a:spcAft>
                <a:spcPts val="600"/>
              </a:spcAft>
            </a:pPr>
            <a:r>
              <a:rPr lang="en-US" sz="2000" b="1" dirty="0"/>
              <a:t>When to refer in other disciplines</a:t>
            </a:r>
          </a:p>
          <a:p>
            <a:pPr marL="285750" indent="-285750">
              <a:spcAft>
                <a:spcPts val="600"/>
              </a:spcAft>
              <a:buFont typeface="Arial" panose="020B0604020202020204" pitchFamily="34" charset="0"/>
              <a:buChar char="•"/>
            </a:pPr>
            <a:r>
              <a:rPr lang="en-US" sz="2000" dirty="0"/>
              <a:t>Decreased activity endurance</a:t>
            </a:r>
          </a:p>
          <a:p>
            <a:pPr marL="285750" indent="-285750">
              <a:spcAft>
                <a:spcPts val="600"/>
              </a:spcAft>
              <a:buFont typeface="Arial" panose="020B0604020202020204" pitchFamily="34" charset="0"/>
              <a:buChar char="•"/>
            </a:pPr>
            <a:r>
              <a:rPr lang="en-US" sz="2000" dirty="0"/>
              <a:t>Unsafe with ADLS due to fatigue/SOB</a:t>
            </a:r>
          </a:p>
          <a:p>
            <a:pPr marL="285750" indent="-285750">
              <a:spcAft>
                <a:spcPts val="600"/>
              </a:spcAft>
              <a:buFont typeface="Arial" panose="020B0604020202020204" pitchFamily="34" charset="0"/>
              <a:buChar char="•"/>
            </a:pPr>
            <a:r>
              <a:rPr lang="en-US" sz="2000" dirty="0"/>
              <a:t>MSW if difficulty paying for medications</a:t>
            </a:r>
          </a:p>
        </p:txBody>
      </p:sp>
      <p:sp>
        <p:nvSpPr>
          <p:cNvPr id="2" name="TextBox 1">
            <a:extLst>
              <a:ext uri="{FF2B5EF4-FFF2-40B4-BE49-F238E27FC236}">
                <a16:creationId xmlns:a16="http://schemas.microsoft.com/office/drawing/2014/main" id="{78A3B84B-1766-23B4-B2D2-B7C9E2751095}"/>
              </a:ext>
            </a:extLst>
          </p:cNvPr>
          <p:cNvSpPr txBox="1"/>
          <p:nvPr/>
        </p:nvSpPr>
        <p:spPr>
          <a:xfrm>
            <a:off x="6173040" y="1318377"/>
            <a:ext cx="5171550" cy="3016210"/>
          </a:xfrm>
          <a:prstGeom prst="rect">
            <a:avLst/>
          </a:prstGeom>
          <a:noFill/>
        </p:spPr>
        <p:txBody>
          <a:bodyPr wrap="square" rtlCol="0">
            <a:spAutoFit/>
          </a:bodyPr>
          <a:lstStyle/>
          <a:p>
            <a:pPr>
              <a:spcAft>
                <a:spcPts val="600"/>
              </a:spcAft>
            </a:pPr>
            <a:r>
              <a:rPr lang="en-US" sz="2000" b="1" dirty="0"/>
              <a:t>Goals of Self Management</a:t>
            </a:r>
          </a:p>
          <a:p>
            <a:pPr marL="285750" indent="-285750">
              <a:spcAft>
                <a:spcPts val="600"/>
              </a:spcAft>
              <a:buFont typeface="Arial" panose="020B0604020202020204" pitchFamily="34" charset="0"/>
              <a:buChar char="•"/>
            </a:pPr>
            <a:r>
              <a:rPr lang="en-US" sz="2000" dirty="0"/>
              <a:t>Monitor symptoms</a:t>
            </a:r>
          </a:p>
          <a:p>
            <a:pPr marL="285750" indent="-285750">
              <a:spcAft>
                <a:spcPts val="600"/>
              </a:spcAft>
              <a:buFont typeface="Arial" panose="020B0604020202020204" pitchFamily="34" charset="0"/>
              <a:buChar char="•"/>
            </a:pPr>
            <a:r>
              <a:rPr lang="en-US" sz="2000" dirty="0"/>
              <a:t>Maintain daily dry weight log</a:t>
            </a:r>
          </a:p>
          <a:p>
            <a:pPr marL="285750" indent="-285750">
              <a:spcAft>
                <a:spcPts val="600"/>
              </a:spcAft>
              <a:buFont typeface="Arial" panose="020B0604020202020204" pitchFamily="34" charset="0"/>
              <a:buChar char="•"/>
            </a:pPr>
            <a:r>
              <a:rPr lang="en-US" sz="2000" dirty="0"/>
              <a:t>Restrict sodium and possibly fluid intake</a:t>
            </a:r>
          </a:p>
          <a:p>
            <a:pPr marL="285750" indent="-285750">
              <a:spcAft>
                <a:spcPts val="600"/>
              </a:spcAft>
              <a:buFont typeface="Arial" panose="020B0604020202020204" pitchFamily="34" charset="0"/>
              <a:buChar char="•"/>
            </a:pPr>
            <a:r>
              <a:rPr lang="en-US" sz="2000" dirty="0"/>
              <a:t>Take medications as directed-  pill box, reminders, smartphone apps, etc. </a:t>
            </a:r>
          </a:p>
          <a:p>
            <a:pPr marL="285750" indent="-285750">
              <a:spcAft>
                <a:spcPts val="600"/>
              </a:spcAft>
              <a:buFont typeface="Arial" panose="020B0604020202020204" pitchFamily="34" charset="0"/>
              <a:buChar char="•"/>
            </a:pPr>
            <a:r>
              <a:rPr lang="en-US" sz="2000" dirty="0"/>
              <a:t>Exercise </a:t>
            </a:r>
          </a:p>
          <a:p>
            <a:pPr marL="285750" indent="-285750">
              <a:spcAft>
                <a:spcPts val="600"/>
              </a:spcAft>
              <a:buFont typeface="Arial" panose="020B0604020202020204" pitchFamily="34" charset="0"/>
              <a:buChar char="•"/>
            </a:pPr>
            <a:r>
              <a:rPr lang="en-US" sz="2000" dirty="0"/>
              <a:t>Keep follow-up appointments</a:t>
            </a:r>
          </a:p>
        </p:txBody>
      </p:sp>
      <p:sp>
        <p:nvSpPr>
          <p:cNvPr id="3" name="Title 1">
            <a:extLst>
              <a:ext uri="{FF2B5EF4-FFF2-40B4-BE49-F238E27FC236}">
                <a16:creationId xmlns:a16="http://schemas.microsoft.com/office/drawing/2014/main" id="{024C4E91-55D2-D815-1647-A2E2C9E0B495}"/>
              </a:ext>
            </a:extLst>
          </p:cNvPr>
          <p:cNvSpPr>
            <a:spLocks noGrp="1"/>
          </p:cNvSpPr>
          <p:nvPr>
            <p:ph type="title"/>
          </p:nvPr>
        </p:nvSpPr>
        <p:spPr>
          <a:xfrm>
            <a:off x="1301116" y="261133"/>
            <a:ext cx="10043474" cy="789907"/>
          </a:xfrm>
        </p:spPr>
        <p:txBody>
          <a:bodyPr/>
          <a:lstStyle/>
          <a:p>
            <a:r>
              <a:rPr lang="en-US" b="1" dirty="0"/>
              <a:t>Heart Failure- Goals</a:t>
            </a:r>
          </a:p>
        </p:txBody>
      </p:sp>
    </p:spTree>
    <p:extLst>
      <p:ext uri="{BB962C8B-B14F-4D97-AF65-F5344CB8AC3E}">
        <p14:creationId xmlns:p14="http://schemas.microsoft.com/office/powerpoint/2010/main" val="812889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934496" y="678567"/>
            <a:ext cx="9887578" cy="941161"/>
          </a:xfrm>
        </p:spPr>
        <p:txBody>
          <a:bodyPr>
            <a:normAutofit fontScale="90000"/>
          </a:bodyPr>
          <a:lstStyle/>
          <a:p>
            <a:r>
              <a:rPr lang="en-US" sz="3600" b="1" dirty="0"/>
              <a:t>Clinician Toolkit: </a:t>
            </a:r>
            <a:br>
              <a:rPr lang="en-US" sz="3600" b="1" dirty="0"/>
            </a:br>
            <a:r>
              <a:rPr lang="en-US" sz="3600" b="1" dirty="0"/>
              <a:t>Heart Failure Visit Frequency Recommendation</a:t>
            </a:r>
          </a:p>
        </p:txBody>
      </p:sp>
      <p:sp>
        <p:nvSpPr>
          <p:cNvPr id="3" name="TextBox 2">
            <a:extLst>
              <a:ext uri="{FF2B5EF4-FFF2-40B4-BE49-F238E27FC236}">
                <a16:creationId xmlns:a16="http://schemas.microsoft.com/office/drawing/2014/main" id="{499B3EF8-8E55-8ABF-B416-34A3AE889F8E}"/>
              </a:ext>
            </a:extLst>
          </p:cNvPr>
          <p:cNvSpPr txBox="1"/>
          <p:nvPr/>
        </p:nvSpPr>
        <p:spPr>
          <a:xfrm>
            <a:off x="820153" y="2101516"/>
            <a:ext cx="10551694" cy="3136756"/>
          </a:xfrm>
          <a:prstGeom prst="rect">
            <a:avLst/>
          </a:prstGeom>
          <a:noFill/>
        </p:spPr>
        <p:txBody>
          <a:bodyPr wrap="square" rtlCol="0">
            <a:spAutoFit/>
          </a:bodyPr>
          <a:lstStyle/>
          <a:p>
            <a:pPr marL="342900" marR="537845" lvl="0" indent="-342900">
              <a:spcBef>
                <a:spcPts val="415"/>
              </a:spcBef>
              <a:spcAft>
                <a:spcPts val="0"/>
              </a:spcAft>
              <a:buFont typeface="Arial" panose="020B0604020202020204" pitchFamily="34" charset="0"/>
              <a:buChar char="•"/>
              <a:tabLst>
                <a:tab pos="549275" algn="l"/>
                <a:tab pos="551180" algn="l"/>
              </a:tabLst>
            </a:pPr>
            <a:r>
              <a:rPr lang="en-US" sz="3200" spc="0" dirty="0">
                <a:solidFill>
                  <a:srgbClr val="363B38"/>
                </a:solidFill>
                <a:effectLst/>
                <a:latin typeface="Arial" panose="020B0604020202020204" pitchFamily="34" charset="0"/>
                <a:ea typeface="Arial" panose="020B0604020202020204" pitchFamily="34" charset="0"/>
              </a:rPr>
              <a:t>17</a:t>
            </a:r>
            <a:r>
              <a:rPr lang="en-US" sz="3200" spc="-20" dirty="0">
                <a:solidFill>
                  <a:srgbClr val="363B38"/>
                </a:solidFill>
                <a:effectLst/>
                <a:latin typeface="Arial" panose="020B0604020202020204" pitchFamily="34" charset="0"/>
                <a:ea typeface="Arial" panose="020B0604020202020204" pitchFamily="34" charset="0"/>
              </a:rPr>
              <a:t> </a:t>
            </a:r>
            <a:r>
              <a:rPr lang="en-US" sz="3200" spc="0" dirty="0">
                <a:solidFill>
                  <a:srgbClr val="363B38"/>
                </a:solidFill>
                <a:effectLst/>
                <a:latin typeface="Arial" panose="020B0604020202020204" pitchFamily="34" charset="0"/>
                <a:ea typeface="Arial" panose="020B0604020202020204" pitchFamily="34" charset="0"/>
              </a:rPr>
              <a:t>total</a:t>
            </a:r>
            <a:r>
              <a:rPr lang="en-US" sz="3200" spc="-5" dirty="0">
                <a:solidFill>
                  <a:srgbClr val="363B38"/>
                </a:solidFill>
                <a:effectLst/>
                <a:latin typeface="Arial" panose="020B0604020202020204" pitchFamily="34" charset="0"/>
                <a:ea typeface="Arial" panose="020B0604020202020204" pitchFamily="34" charset="0"/>
              </a:rPr>
              <a:t> </a:t>
            </a:r>
            <a:r>
              <a:rPr lang="en-US" sz="3200" spc="0" dirty="0">
                <a:solidFill>
                  <a:srgbClr val="363B38"/>
                </a:solidFill>
                <a:effectLst/>
                <a:latin typeface="Arial" panose="020B0604020202020204" pitchFamily="34" charset="0"/>
                <a:ea typeface="Arial" panose="020B0604020202020204" pitchFamily="34" charset="0"/>
              </a:rPr>
              <a:t>visits over</a:t>
            </a:r>
            <a:r>
              <a:rPr lang="en-US" sz="3200" spc="-55" dirty="0">
                <a:solidFill>
                  <a:srgbClr val="363B38"/>
                </a:solidFill>
                <a:effectLst/>
                <a:latin typeface="Arial" panose="020B0604020202020204" pitchFamily="34" charset="0"/>
                <a:ea typeface="Arial" panose="020B0604020202020204" pitchFamily="34" charset="0"/>
              </a:rPr>
              <a:t> </a:t>
            </a:r>
            <a:r>
              <a:rPr lang="en-US" sz="3200" spc="0" dirty="0">
                <a:solidFill>
                  <a:srgbClr val="363B38"/>
                </a:solidFill>
                <a:effectLst/>
                <a:latin typeface="Arial" panose="020B0604020202020204" pitchFamily="34" charset="0"/>
                <a:ea typeface="Arial" panose="020B0604020202020204" pitchFamily="34" charset="0"/>
              </a:rPr>
              <a:t>one episode; two 30-day periods </a:t>
            </a:r>
            <a:br>
              <a:rPr lang="en-US" sz="3200" spc="0" dirty="0">
                <a:solidFill>
                  <a:srgbClr val="363B38"/>
                </a:solidFill>
                <a:effectLst/>
                <a:latin typeface="Arial" panose="020B0604020202020204" pitchFamily="34" charset="0"/>
                <a:ea typeface="Arial" panose="020B0604020202020204" pitchFamily="34" charset="0"/>
              </a:rPr>
            </a:br>
            <a:r>
              <a:rPr lang="en-US" sz="3200" spc="0" dirty="0">
                <a:solidFill>
                  <a:srgbClr val="363B38"/>
                </a:solidFill>
                <a:effectLst/>
                <a:latin typeface="Arial" panose="020B0604020202020204" pitchFamily="34" charset="0"/>
                <a:ea typeface="Arial" panose="020B0604020202020204" pitchFamily="34" charset="0"/>
              </a:rPr>
              <a:t>(+ 3 PRN visits</a:t>
            </a:r>
            <a:r>
              <a:rPr lang="en-US" sz="3200" spc="-5" dirty="0">
                <a:solidFill>
                  <a:srgbClr val="363B38"/>
                </a:solidFill>
                <a:effectLst/>
                <a:latin typeface="Arial" panose="020B0604020202020204" pitchFamily="34" charset="0"/>
                <a:ea typeface="Arial" panose="020B0604020202020204" pitchFamily="34" charset="0"/>
              </a:rPr>
              <a:t> </a:t>
            </a:r>
            <a:r>
              <a:rPr lang="en-US" sz="3200" spc="0" dirty="0">
                <a:solidFill>
                  <a:srgbClr val="363B38"/>
                </a:solidFill>
                <a:effectLst/>
                <a:latin typeface="Arial" panose="020B0604020202020204" pitchFamily="34" charset="0"/>
                <a:ea typeface="Arial" panose="020B0604020202020204" pitchFamily="34" charset="0"/>
              </a:rPr>
              <a:t>for symptom </a:t>
            </a:r>
            <a:r>
              <a:rPr lang="en-US" sz="3200" spc="-10" dirty="0">
                <a:solidFill>
                  <a:srgbClr val="363B38"/>
                </a:solidFill>
                <a:effectLst/>
                <a:latin typeface="Arial" panose="020B0604020202020204" pitchFamily="34" charset="0"/>
                <a:ea typeface="Arial" panose="020B0604020202020204" pitchFamily="34" charset="0"/>
              </a:rPr>
              <a:t>management)</a:t>
            </a:r>
          </a:p>
          <a:p>
            <a:pPr marR="537845" lvl="0">
              <a:spcBef>
                <a:spcPts val="415"/>
              </a:spcBef>
              <a:spcAft>
                <a:spcPts val="0"/>
              </a:spcAft>
              <a:tabLst>
                <a:tab pos="549275" algn="l"/>
                <a:tab pos="551180" algn="l"/>
              </a:tabLst>
            </a:pPr>
            <a:endParaRPr lang="en-US" sz="3200" spc="0" dirty="0">
              <a:effectLst/>
              <a:latin typeface="Arial" panose="020B0604020202020204" pitchFamily="34" charset="0"/>
              <a:ea typeface="Arial" panose="020B0604020202020204" pitchFamily="34" charset="0"/>
            </a:endParaRPr>
          </a:p>
          <a:p>
            <a:pPr marL="342900" marR="0" lvl="0" indent="-342900">
              <a:spcBef>
                <a:spcPts val="50"/>
              </a:spcBef>
              <a:spcAft>
                <a:spcPts val="0"/>
              </a:spcAft>
              <a:buFont typeface="Arial" panose="020B0604020202020204" pitchFamily="34" charset="0"/>
              <a:buChar char="•"/>
              <a:tabLst>
                <a:tab pos="553720" algn="l"/>
              </a:tabLst>
            </a:pPr>
            <a:r>
              <a:rPr lang="en-US" sz="3200" b="1" spc="-10" dirty="0">
                <a:solidFill>
                  <a:srgbClr val="363B38"/>
                </a:solidFill>
                <a:effectLst/>
                <a:latin typeface="Arial" panose="020B0604020202020204" pitchFamily="34" charset="0"/>
                <a:ea typeface="Arial" panose="020B0604020202020204" pitchFamily="34" charset="0"/>
              </a:rPr>
              <a:t>First 30 Days:</a:t>
            </a:r>
            <a:r>
              <a:rPr lang="en-US" sz="3200" spc="-10" dirty="0">
                <a:solidFill>
                  <a:srgbClr val="363B38"/>
                </a:solidFill>
                <a:effectLst/>
                <a:latin typeface="Arial" panose="020B0604020202020204" pitchFamily="34" charset="0"/>
                <a:ea typeface="Arial" panose="020B0604020202020204" pitchFamily="34" charset="0"/>
              </a:rPr>
              <a:t>  7</a:t>
            </a:r>
            <a:r>
              <a:rPr lang="en-US" sz="3200" spc="-40" dirty="0">
                <a:solidFill>
                  <a:srgbClr val="363B38"/>
                </a:solidFill>
                <a:effectLst/>
                <a:latin typeface="Arial" panose="020B0604020202020204" pitchFamily="34" charset="0"/>
                <a:ea typeface="Arial" panose="020B0604020202020204" pitchFamily="34" charset="0"/>
              </a:rPr>
              <a:t> </a:t>
            </a:r>
            <a:r>
              <a:rPr lang="en-US" sz="3200" spc="-10" dirty="0">
                <a:solidFill>
                  <a:srgbClr val="363B38"/>
                </a:solidFill>
                <a:effectLst/>
                <a:latin typeface="Arial" panose="020B0604020202020204" pitchFamily="34" charset="0"/>
                <a:ea typeface="Arial" panose="020B0604020202020204" pitchFamily="34" charset="0"/>
              </a:rPr>
              <a:t>SN,</a:t>
            </a:r>
            <a:r>
              <a:rPr lang="en-US" sz="3200" spc="-40" dirty="0">
                <a:solidFill>
                  <a:srgbClr val="363B38"/>
                </a:solidFill>
                <a:effectLst/>
                <a:latin typeface="Arial" panose="020B0604020202020204" pitchFamily="34" charset="0"/>
                <a:ea typeface="Arial" panose="020B0604020202020204" pitchFamily="34" charset="0"/>
              </a:rPr>
              <a:t> </a:t>
            </a:r>
            <a:r>
              <a:rPr lang="en-US" sz="3200" spc="-10" dirty="0">
                <a:solidFill>
                  <a:srgbClr val="363B38"/>
                </a:solidFill>
                <a:effectLst/>
                <a:latin typeface="Arial" panose="020B0604020202020204" pitchFamily="34" charset="0"/>
                <a:ea typeface="Arial" panose="020B0604020202020204" pitchFamily="34" charset="0"/>
              </a:rPr>
              <a:t>2</a:t>
            </a:r>
            <a:r>
              <a:rPr lang="en-US" sz="3200" spc="-85" dirty="0">
                <a:solidFill>
                  <a:srgbClr val="363B38"/>
                </a:solidFill>
                <a:effectLst/>
                <a:latin typeface="Arial" panose="020B0604020202020204" pitchFamily="34" charset="0"/>
                <a:ea typeface="Arial" panose="020B0604020202020204" pitchFamily="34" charset="0"/>
              </a:rPr>
              <a:t> </a:t>
            </a:r>
            <a:r>
              <a:rPr lang="en-US" sz="3200" spc="-10" dirty="0">
                <a:solidFill>
                  <a:srgbClr val="363B38"/>
                </a:solidFill>
                <a:effectLst/>
                <a:latin typeface="Arial" panose="020B0604020202020204" pitchFamily="34" charset="0"/>
                <a:ea typeface="Arial" panose="020B0604020202020204" pitchFamily="34" charset="0"/>
              </a:rPr>
              <a:t>PT,</a:t>
            </a:r>
            <a:r>
              <a:rPr lang="en-US" sz="3200" spc="-40" dirty="0">
                <a:solidFill>
                  <a:srgbClr val="363B38"/>
                </a:solidFill>
                <a:effectLst/>
                <a:latin typeface="Arial" panose="020B0604020202020204" pitchFamily="34" charset="0"/>
                <a:ea typeface="Arial" panose="020B0604020202020204" pitchFamily="34" charset="0"/>
              </a:rPr>
              <a:t> </a:t>
            </a:r>
            <a:r>
              <a:rPr lang="en-US" sz="3200" spc="-10" dirty="0">
                <a:solidFill>
                  <a:srgbClr val="363B38"/>
                </a:solidFill>
                <a:effectLst/>
                <a:latin typeface="Arial" panose="020B0604020202020204" pitchFamily="34" charset="0"/>
                <a:ea typeface="Arial" panose="020B0604020202020204" pitchFamily="34" charset="0"/>
              </a:rPr>
              <a:t>1</a:t>
            </a:r>
            <a:r>
              <a:rPr lang="en-US" sz="3200" spc="-15" dirty="0">
                <a:solidFill>
                  <a:srgbClr val="363B38"/>
                </a:solidFill>
                <a:effectLst/>
                <a:latin typeface="Arial" panose="020B0604020202020204" pitchFamily="34" charset="0"/>
                <a:ea typeface="Arial" panose="020B0604020202020204" pitchFamily="34" charset="0"/>
              </a:rPr>
              <a:t> </a:t>
            </a:r>
            <a:r>
              <a:rPr lang="en-US" sz="3200" spc="-10" dirty="0">
                <a:solidFill>
                  <a:srgbClr val="363B38"/>
                </a:solidFill>
                <a:effectLst/>
                <a:latin typeface="Arial" panose="020B0604020202020204" pitchFamily="34" charset="0"/>
                <a:ea typeface="Arial" panose="020B0604020202020204" pitchFamily="34" charset="0"/>
              </a:rPr>
              <a:t>OT,</a:t>
            </a:r>
            <a:r>
              <a:rPr lang="en-US" sz="3200" spc="-20" dirty="0">
                <a:solidFill>
                  <a:srgbClr val="363B38"/>
                </a:solidFill>
                <a:effectLst/>
                <a:latin typeface="Arial" panose="020B0604020202020204" pitchFamily="34" charset="0"/>
                <a:ea typeface="Arial" panose="020B0604020202020204" pitchFamily="34" charset="0"/>
              </a:rPr>
              <a:t> </a:t>
            </a:r>
            <a:r>
              <a:rPr lang="en-US" sz="3200" spc="-10" dirty="0">
                <a:solidFill>
                  <a:srgbClr val="363B38"/>
                </a:solidFill>
                <a:effectLst/>
                <a:latin typeface="Arial" panose="020B0604020202020204" pitchFamily="34" charset="0"/>
                <a:ea typeface="Arial" panose="020B0604020202020204" pitchFamily="34" charset="0"/>
              </a:rPr>
              <a:t>1</a:t>
            </a:r>
            <a:r>
              <a:rPr lang="en-US" sz="3200" spc="-140" dirty="0">
                <a:solidFill>
                  <a:srgbClr val="363B38"/>
                </a:solidFill>
                <a:effectLst/>
                <a:latin typeface="Arial" panose="020B0604020202020204" pitchFamily="34" charset="0"/>
                <a:ea typeface="Arial" panose="020B0604020202020204" pitchFamily="34" charset="0"/>
              </a:rPr>
              <a:t> </a:t>
            </a:r>
            <a:r>
              <a:rPr lang="en-US" sz="3200" spc="-10" dirty="0">
                <a:solidFill>
                  <a:srgbClr val="363B38"/>
                </a:solidFill>
                <a:effectLst/>
                <a:latin typeface="Arial" panose="020B0604020202020204" pitchFamily="34" charset="0"/>
                <a:ea typeface="Arial" panose="020B0604020202020204" pitchFamily="34" charset="0"/>
              </a:rPr>
              <a:t>MSW visit</a:t>
            </a:r>
          </a:p>
          <a:p>
            <a:pPr marL="342900" marR="0" lvl="0" indent="-342900">
              <a:spcBef>
                <a:spcPts val="50"/>
              </a:spcBef>
              <a:spcAft>
                <a:spcPts val="0"/>
              </a:spcAft>
              <a:buFont typeface="Arial" panose="020B0604020202020204" pitchFamily="34" charset="0"/>
              <a:buChar char="•"/>
              <a:tabLst>
                <a:tab pos="553720" algn="l"/>
              </a:tabLst>
            </a:pPr>
            <a:endParaRPr lang="en-US" sz="3200" spc="-10" dirty="0">
              <a:solidFill>
                <a:srgbClr val="363B38"/>
              </a:solidFill>
              <a:effectLst/>
              <a:latin typeface="Arial" panose="020B0604020202020204" pitchFamily="34" charset="0"/>
              <a:ea typeface="Arial" panose="020B0604020202020204" pitchFamily="34" charset="0"/>
            </a:endParaRPr>
          </a:p>
          <a:p>
            <a:pPr marL="342900" marR="0" lvl="0" indent="-342900">
              <a:spcBef>
                <a:spcPts val="50"/>
              </a:spcBef>
              <a:spcAft>
                <a:spcPts val="0"/>
              </a:spcAft>
              <a:buFont typeface="Arial" panose="020B0604020202020204" pitchFamily="34" charset="0"/>
              <a:buChar char="•"/>
              <a:tabLst>
                <a:tab pos="553720" algn="l"/>
              </a:tabLst>
            </a:pPr>
            <a:r>
              <a:rPr lang="en-US" sz="3200" b="1" spc="-10" dirty="0">
                <a:solidFill>
                  <a:srgbClr val="363B38"/>
                </a:solidFill>
                <a:latin typeface="Arial" panose="020B0604020202020204" pitchFamily="34" charset="0"/>
                <a:ea typeface="Arial" panose="020B0604020202020204" pitchFamily="34" charset="0"/>
              </a:rPr>
              <a:t>Second 30 Days:  </a:t>
            </a:r>
            <a:r>
              <a:rPr lang="en-US" sz="3200" spc="-10" dirty="0">
                <a:solidFill>
                  <a:srgbClr val="363B38"/>
                </a:solidFill>
                <a:latin typeface="Arial" panose="020B0604020202020204" pitchFamily="34" charset="0"/>
                <a:ea typeface="Arial" panose="020B0604020202020204" pitchFamily="34" charset="0"/>
              </a:rPr>
              <a:t>5 SN, 1 PT visit</a:t>
            </a:r>
            <a:endParaRPr lang="en-US" sz="3200" spc="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0170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title"/>
          </p:nvPr>
        </p:nvSpPr>
        <p:spPr>
          <a:xfrm>
            <a:off x="1310326" y="365125"/>
            <a:ext cx="10043474" cy="1325563"/>
          </a:xfrm>
        </p:spPr>
        <p:txBody>
          <a:bodyPr/>
          <a:lstStyle/>
          <a:p>
            <a:r>
              <a:rPr lang="en-US" b="1" dirty="0"/>
              <a:t>What Is Heart Failure?</a:t>
            </a:r>
          </a:p>
        </p:txBody>
      </p:sp>
      <p:sp>
        <p:nvSpPr>
          <p:cNvPr id="3" name="Subtitle 2">
            <a:extLst>
              <a:ext uri="{FF2B5EF4-FFF2-40B4-BE49-F238E27FC236}">
                <a16:creationId xmlns:a16="http://schemas.microsoft.com/office/drawing/2014/main" id="{94771296-E118-2B8E-1A95-DE41241F120E}"/>
              </a:ext>
            </a:extLst>
          </p:cNvPr>
          <p:cNvSpPr>
            <a:spLocks noGrp="1"/>
          </p:cNvSpPr>
          <p:nvPr>
            <p:ph idx="1"/>
          </p:nvPr>
        </p:nvSpPr>
        <p:spPr>
          <a:xfrm>
            <a:off x="1216453" y="1568467"/>
            <a:ext cx="6979563" cy="3721065"/>
          </a:xfrm>
        </p:spPr>
        <p:txBody>
          <a:bodyPr>
            <a:normAutofit/>
          </a:bodyPr>
          <a:lstStyle/>
          <a:p>
            <a:r>
              <a:rPr lang="en-US" sz="2400" dirty="0"/>
              <a:t>Heart muscle cannot pump enough blood for the body’s needs</a:t>
            </a:r>
          </a:p>
          <a:p>
            <a:r>
              <a:rPr lang="en-US" sz="2400" dirty="0"/>
              <a:t>Caused by conditions such as CAD or HTN which gradually leave heart too weak or stiff to fill and pump efficiently</a:t>
            </a:r>
          </a:p>
          <a:p>
            <a:r>
              <a:rPr lang="en-US" sz="2400" dirty="0"/>
              <a:t>Leading cause of Medicare patient hospital readmission in the US</a:t>
            </a:r>
          </a:p>
          <a:p>
            <a:r>
              <a:rPr lang="en-US" sz="2400" dirty="0"/>
              <a:t>Rehospitalization can often be prevented with adequate self management of disease</a:t>
            </a:r>
          </a:p>
        </p:txBody>
      </p:sp>
      <p:sp>
        <p:nvSpPr>
          <p:cNvPr id="7" name="TextBox 6">
            <a:extLst>
              <a:ext uri="{FF2B5EF4-FFF2-40B4-BE49-F238E27FC236}">
                <a16:creationId xmlns:a16="http://schemas.microsoft.com/office/drawing/2014/main" id="{828067F7-D61C-BE48-62F6-8D07CDFE1400}"/>
              </a:ext>
            </a:extLst>
          </p:cNvPr>
          <p:cNvSpPr txBox="1"/>
          <p:nvPr/>
        </p:nvSpPr>
        <p:spPr>
          <a:xfrm>
            <a:off x="1310326" y="5868796"/>
            <a:ext cx="8550410" cy="400110"/>
          </a:xfrm>
          <a:prstGeom prst="rect">
            <a:avLst/>
          </a:prstGeom>
          <a:noFill/>
        </p:spPr>
        <p:txBody>
          <a:bodyPr wrap="square">
            <a:spAutoFit/>
          </a:bodyPr>
          <a:lstStyle/>
          <a:p>
            <a:r>
              <a:rPr lang="en-US" sz="2000" dirty="0"/>
              <a:t>Basic heart function (3:00) </a:t>
            </a:r>
            <a:r>
              <a:rPr lang="en-US" sz="2000" dirty="0">
                <a:hlinkClick r:id="rId4"/>
              </a:rPr>
              <a:t>https://www.youtube.com/watch?v=CWFyxn0qDEU</a:t>
            </a:r>
            <a:endParaRPr lang="en-US" sz="2000" dirty="0"/>
          </a:p>
        </p:txBody>
      </p:sp>
      <p:pic>
        <p:nvPicPr>
          <p:cNvPr id="4" name="Picture 3">
            <a:extLst>
              <a:ext uri="{FF2B5EF4-FFF2-40B4-BE49-F238E27FC236}">
                <a16:creationId xmlns:a16="http://schemas.microsoft.com/office/drawing/2014/main" id="{770D14AC-7CDD-318F-6077-DA9C9A41833D}"/>
              </a:ext>
            </a:extLst>
          </p:cNvPr>
          <p:cNvPicPr>
            <a:picLocks noChangeAspect="1"/>
          </p:cNvPicPr>
          <p:nvPr/>
        </p:nvPicPr>
        <p:blipFill>
          <a:blip r:embed="rId5"/>
          <a:stretch>
            <a:fillRect/>
          </a:stretch>
        </p:blipFill>
        <p:spPr>
          <a:xfrm>
            <a:off x="8102143" y="28074"/>
            <a:ext cx="4089857" cy="6829926"/>
          </a:xfrm>
          <a:prstGeom prst="rect">
            <a:avLst/>
          </a:prstGeom>
        </p:spPr>
      </p:pic>
    </p:spTree>
    <p:extLst>
      <p:ext uri="{BB962C8B-B14F-4D97-AF65-F5344CB8AC3E}">
        <p14:creationId xmlns:p14="http://schemas.microsoft.com/office/powerpoint/2010/main" val="2969454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240632" y="156578"/>
            <a:ext cx="11486147" cy="1325563"/>
          </a:xfrm>
        </p:spPr>
        <p:txBody>
          <a:bodyPr>
            <a:normAutofit/>
          </a:bodyPr>
          <a:lstStyle/>
          <a:p>
            <a:r>
              <a:rPr lang="en-US" sz="4000" b="1" dirty="0"/>
              <a:t>Heart Failure Care Pathway</a:t>
            </a:r>
          </a:p>
        </p:txBody>
      </p:sp>
      <p:sp>
        <p:nvSpPr>
          <p:cNvPr id="3" name="TextBox 2">
            <a:extLst>
              <a:ext uri="{FF2B5EF4-FFF2-40B4-BE49-F238E27FC236}">
                <a16:creationId xmlns:a16="http://schemas.microsoft.com/office/drawing/2014/main" id="{499B3EF8-8E55-8ABF-B416-34A3AE889F8E}"/>
              </a:ext>
            </a:extLst>
          </p:cNvPr>
          <p:cNvSpPr txBox="1"/>
          <p:nvPr/>
        </p:nvSpPr>
        <p:spPr>
          <a:xfrm>
            <a:off x="240632" y="1325591"/>
            <a:ext cx="11710736" cy="5375831"/>
          </a:xfrm>
          <a:prstGeom prst="rect">
            <a:avLst/>
          </a:prstGeom>
          <a:noFill/>
        </p:spPr>
        <p:txBody>
          <a:bodyPr wrap="square" rtlCol="0">
            <a:spAutoFit/>
          </a:bodyPr>
          <a:lstStyle/>
          <a:p>
            <a:pPr marR="537845" lvl="0">
              <a:spcBef>
                <a:spcPts val="415"/>
              </a:spcBef>
              <a:spcAft>
                <a:spcPts val="0"/>
              </a:spcAft>
              <a:tabLst>
                <a:tab pos="549275" algn="l"/>
                <a:tab pos="551180" algn="l"/>
              </a:tabLst>
            </a:pPr>
            <a:r>
              <a:rPr lang="en-US" sz="2200" b="1" spc="0" dirty="0">
                <a:solidFill>
                  <a:srgbClr val="363B38"/>
                </a:solidFill>
                <a:effectLst/>
                <a:latin typeface="Arial" panose="020B0604020202020204" pitchFamily="34" charset="0"/>
                <a:ea typeface="Arial" panose="020B0604020202020204" pitchFamily="34" charset="0"/>
              </a:rPr>
              <a:t>Week 1: </a:t>
            </a:r>
            <a:r>
              <a:rPr lang="en-US" sz="2200" spc="0" dirty="0">
                <a:solidFill>
                  <a:srgbClr val="363B38"/>
                </a:solidFill>
                <a:effectLst/>
                <a:latin typeface="Arial" panose="020B0604020202020204" pitchFamily="34" charset="0"/>
                <a:ea typeface="Arial" panose="020B0604020202020204" pitchFamily="34" charset="0"/>
              </a:rPr>
              <a:t>Frontload</a:t>
            </a:r>
            <a:r>
              <a:rPr lang="en-US" sz="2200" dirty="0">
                <a:solidFill>
                  <a:srgbClr val="363B38"/>
                </a:solidFill>
                <a:latin typeface="Arial" panose="020B0604020202020204" pitchFamily="34" charset="0"/>
                <a:ea typeface="Arial" panose="020B0604020202020204" pitchFamily="34" charset="0"/>
              </a:rPr>
              <a:t>-   3 SN visits within first 7 days of service</a:t>
            </a:r>
          </a:p>
          <a:p>
            <a:pPr marR="537845" lvl="0">
              <a:spcBef>
                <a:spcPts val="415"/>
              </a:spcBef>
              <a:spcAft>
                <a:spcPts val="0"/>
              </a:spcAft>
              <a:tabLst>
                <a:tab pos="549275" algn="l"/>
                <a:tab pos="551180" algn="l"/>
              </a:tabLst>
            </a:pPr>
            <a:endParaRPr lang="en-US" sz="2200" dirty="0">
              <a:solidFill>
                <a:srgbClr val="363B38"/>
              </a:solidFill>
              <a:latin typeface="Arial" panose="020B0604020202020204" pitchFamily="34" charset="0"/>
              <a:ea typeface="Arial" panose="020B0604020202020204" pitchFamily="34" charset="0"/>
            </a:endParaRPr>
          </a:p>
          <a:p>
            <a:pPr marR="537845" lvl="0">
              <a:spcBef>
                <a:spcPts val="415"/>
              </a:spcBef>
              <a:spcAft>
                <a:spcPts val="0"/>
              </a:spcAft>
              <a:tabLst>
                <a:tab pos="549275" algn="l"/>
                <a:tab pos="551180" algn="l"/>
              </a:tabLst>
            </a:pPr>
            <a:r>
              <a:rPr lang="en-US" sz="2200" b="1" spc="0" dirty="0">
                <a:solidFill>
                  <a:srgbClr val="363B38"/>
                </a:solidFill>
                <a:effectLst/>
                <a:latin typeface="Arial" panose="020B0604020202020204" pitchFamily="34" charset="0"/>
                <a:ea typeface="Arial" panose="020B0604020202020204" pitchFamily="34" charset="0"/>
              </a:rPr>
              <a:t>GOAL:  </a:t>
            </a:r>
            <a:r>
              <a:rPr lang="en-US" sz="2200" spc="0" dirty="0">
                <a:solidFill>
                  <a:srgbClr val="363B38"/>
                </a:solidFill>
                <a:effectLst/>
                <a:latin typeface="Arial" panose="020B0604020202020204" pitchFamily="34" charset="0"/>
                <a:ea typeface="Arial" panose="020B0604020202020204" pitchFamily="34" charset="0"/>
              </a:rPr>
              <a:t>Patient understands red flags and emergency action plan</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spc="0" dirty="0">
                <a:solidFill>
                  <a:srgbClr val="363B38"/>
                </a:solidFill>
                <a:effectLst/>
                <a:latin typeface="Arial" panose="020B0604020202020204" pitchFamily="34" charset="0"/>
                <a:ea typeface="Arial" panose="020B0604020202020204" pitchFamily="34" charset="0"/>
              </a:rPr>
              <a:t>Call MD to reconcile meds/</a:t>
            </a:r>
            <a:r>
              <a:rPr lang="en-US" sz="2200" dirty="0">
                <a:solidFill>
                  <a:srgbClr val="363B38"/>
                </a:solidFill>
                <a:latin typeface="Arial" panose="020B0604020202020204" pitchFamily="34" charset="0"/>
                <a:ea typeface="Arial" panose="020B0604020202020204" pitchFamily="34" charset="0"/>
              </a:rPr>
              <a:t> confirm orders/ report assessment/ make recommendations (use SBAR)</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spc="0" dirty="0">
                <a:solidFill>
                  <a:srgbClr val="363B38"/>
                </a:solidFill>
                <a:effectLst/>
                <a:latin typeface="Arial" panose="020B0604020202020204" pitchFamily="34" charset="0"/>
                <a:ea typeface="Arial" panose="020B0604020202020204" pitchFamily="34" charset="0"/>
              </a:rPr>
              <a:t>Call MD to </a:t>
            </a:r>
            <a:r>
              <a:rPr lang="en-US" sz="2200" dirty="0">
                <a:solidFill>
                  <a:srgbClr val="363B38"/>
                </a:solidFill>
                <a:latin typeface="Arial" panose="020B0604020202020204" pitchFamily="34" charset="0"/>
                <a:ea typeface="Arial" panose="020B0604020202020204" pitchFamily="34" charset="0"/>
              </a:rPr>
              <a:t>obtain PRN diuretic parameters</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spc="0" dirty="0">
                <a:solidFill>
                  <a:srgbClr val="363B38"/>
                </a:solidFill>
                <a:effectLst/>
                <a:latin typeface="Arial" panose="020B0604020202020204" pitchFamily="34" charset="0"/>
                <a:ea typeface="Arial" panose="020B0604020202020204" pitchFamily="34" charset="0"/>
              </a:rPr>
              <a:t>Explore patient/caregiver readiness, confidence, motivations, prior </a:t>
            </a:r>
            <a:r>
              <a:rPr lang="en-US" sz="2200" dirty="0">
                <a:solidFill>
                  <a:srgbClr val="363B38"/>
                </a:solidFill>
                <a:latin typeface="Arial" panose="020B0604020202020204" pitchFamily="34" charset="0"/>
                <a:ea typeface="Arial" panose="020B0604020202020204" pitchFamily="34" charset="0"/>
              </a:rPr>
              <a:t>knowledge level</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spc="0" dirty="0">
                <a:solidFill>
                  <a:srgbClr val="363B38"/>
                </a:solidFill>
                <a:effectLst/>
                <a:latin typeface="Arial" panose="020B0604020202020204" pitchFamily="34" charset="0"/>
                <a:ea typeface="Arial" panose="020B0604020202020204" pitchFamily="34" charset="0"/>
              </a:rPr>
              <a:t>Establish goal with patient- suggest dietary, medication or self-monitoring goal</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dirty="0">
                <a:solidFill>
                  <a:srgbClr val="363B38"/>
                </a:solidFill>
                <a:latin typeface="Arial" panose="020B0604020202020204" pitchFamily="34" charset="0"/>
                <a:ea typeface="Arial" panose="020B0604020202020204" pitchFamily="34" charset="0"/>
              </a:rPr>
              <a:t>Teach Red Zone specific to diagnosis, other red flags related to patient risk factors</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spc="0" dirty="0">
                <a:solidFill>
                  <a:srgbClr val="363B38"/>
                </a:solidFill>
                <a:effectLst/>
                <a:latin typeface="Arial" panose="020B0604020202020204" pitchFamily="34" charset="0"/>
                <a:ea typeface="Arial" panose="020B0604020202020204" pitchFamily="34" charset="0"/>
              </a:rPr>
              <a:t>Teach high risk medications using patient te</a:t>
            </a:r>
            <a:r>
              <a:rPr lang="en-US" sz="2200" dirty="0">
                <a:solidFill>
                  <a:srgbClr val="363B38"/>
                </a:solidFill>
                <a:latin typeface="Arial" panose="020B0604020202020204" pitchFamily="34" charset="0"/>
                <a:ea typeface="Arial" panose="020B0604020202020204" pitchFamily="34" charset="0"/>
              </a:rPr>
              <a:t>aching tool (narcotics, hypoglycemics, anticoagulants)</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spc="0" dirty="0">
                <a:solidFill>
                  <a:srgbClr val="363B38"/>
                </a:solidFill>
                <a:effectLst/>
                <a:latin typeface="Arial" panose="020B0604020202020204" pitchFamily="34" charset="0"/>
                <a:ea typeface="Arial" panose="020B0604020202020204" pitchFamily="34" charset="0"/>
              </a:rPr>
              <a:t>Teach </a:t>
            </a:r>
            <a:r>
              <a:rPr lang="en-US" sz="2200" dirty="0">
                <a:solidFill>
                  <a:srgbClr val="363B38"/>
                </a:solidFill>
                <a:latin typeface="Arial" panose="020B0604020202020204" pitchFamily="34" charset="0"/>
                <a:ea typeface="Arial" panose="020B0604020202020204" pitchFamily="34" charset="0"/>
              </a:rPr>
              <a:t>self monitoring</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spc="0" dirty="0">
                <a:solidFill>
                  <a:srgbClr val="363B38"/>
                </a:solidFill>
                <a:effectLst/>
                <a:latin typeface="Arial" panose="020B0604020202020204" pitchFamily="34" charset="0"/>
                <a:ea typeface="Arial" panose="020B0604020202020204" pitchFamily="34" charset="0"/>
              </a:rPr>
              <a:t>Provide tool</a:t>
            </a:r>
            <a:r>
              <a:rPr lang="en-US" sz="2200" dirty="0">
                <a:solidFill>
                  <a:srgbClr val="363B38"/>
                </a:solidFill>
                <a:latin typeface="Arial" panose="020B0604020202020204" pitchFamily="34" charset="0"/>
                <a:ea typeface="Arial" panose="020B0604020202020204" pitchFamily="34" charset="0"/>
              </a:rPr>
              <a:t>s for self-tracking of weight and BP</a:t>
            </a:r>
            <a:endParaRPr lang="en-US" sz="2200" spc="0" dirty="0">
              <a:effectLst/>
              <a:latin typeface="Arial" panose="020B0604020202020204" pitchFamily="34" charset="0"/>
              <a:ea typeface="Arial" panose="020B0604020202020204" pitchFamily="34" charset="0"/>
            </a:endParaRPr>
          </a:p>
          <a:p>
            <a:pPr marL="285750" indent="-285750">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2334282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475622" y="147745"/>
            <a:ext cx="10150877" cy="1325563"/>
          </a:xfrm>
        </p:spPr>
        <p:txBody>
          <a:bodyPr>
            <a:normAutofit/>
          </a:bodyPr>
          <a:lstStyle/>
          <a:p>
            <a:r>
              <a:rPr lang="en-US" sz="4000" b="1" dirty="0"/>
              <a:t>Heart Failure Care Pathway</a:t>
            </a:r>
          </a:p>
        </p:txBody>
      </p:sp>
      <p:sp>
        <p:nvSpPr>
          <p:cNvPr id="3" name="TextBox 2">
            <a:extLst>
              <a:ext uri="{FF2B5EF4-FFF2-40B4-BE49-F238E27FC236}">
                <a16:creationId xmlns:a16="http://schemas.microsoft.com/office/drawing/2014/main" id="{499B3EF8-8E55-8ABF-B416-34A3AE889F8E}"/>
              </a:ext>
            </a:extLst>
          </p:cNvPr>
          <p:cNvSpPr txBox="1"/>
          <p:nvPr/>
        </p:nvSpPr>
        <p:spPr>
          <a:xfrm>
            <a:off x="475622" y="1395980"/>
            <a:ext cx="11694695" cy="4267835"/>
          </a:xfrm>
          <a:prstGeom prst="rect">
            <a:avLst/>
          </a:prstGeom>
          <a:noFill/>
        </p:spPr>
        <p:txBody>
          <a:bodyPr wrap="square" rtlCol="0">
            <a:spAutoFit/>
          </a:bodyPr>
          <a:lstStyle/>
          <a:p>
            <a:pPr marL="1657350" marR="537845" lvl="0" indent="-1657350">
              <a:spcBef>
                <a:spcPts val="415"/>
              </a:spcBef>
              <a:spcAft>
                <a:spcPts val="0"/>
              </a:spcAft>
              <a:tabLst>
                <a:tab pos="549275" algn="l"/>
                <a:tab pos="551180" algn="l"/>
              </a:tabLst>
            </a:pPr>
            <a:r>
              <a:rPr lang="en-US" sz="2200" b="1" spc="0" dirty="0">
                <a:solidFill>
                  <a:srgbClr val="363B38"/>
                </a:solidFill>
                <a:effectLst/>
                <a:latin typeface="Arial" panose="020B0604020202020204" pitchFamily="34" charset="0"/>
                <a:ea typeface="Arial" panose="020B0604020202020204" pitchFamily="34" charset="0"/>
              </a:rPr>
              <a:t>Weeks 2-4: </a:t>
            </a:r>
            <a:r>
              <a:rPr lang="en-US" sz="2200" spc="0" dirty="0">
                <a:solidFill>
                  <a:srgbClr val="363B38"/>
                </a:solidFill>
                <a:effectLst/>
                <a:latin typeface="Arial" panose="020B0604020202020204" pitchFamily="34" charset="0"/>
                <a:ea typeface="Arial" panose="020B0604020202020204" pitchFamily="34" charset="0"/>
              </a:rPr>
              <a:t>4 SN visits (add telephone visit PRN to teach/reinforce or assess)</a:t>
            </a:r>
          </a:p>
          <a:p>
            <a:pPr marL="1657350" marR="537845" lvl="0" indent="-1657350">
              <a:spcBef>
                <a:spcPts val="415"/>
              </a:spcBef>
              <a:spcAft>
                <a:spcPts val="0"/>
              </a:spcAft>
              <a:tabLst>
                <a:tab pos="549275" algn="l"/>
                <a:tab pos="551180" algn="l"/>
              </a:tabLst>
            </a:pPr>
            <a:endParaRPr lang="en-US" sz="2200" spc="0" dirty="0">
              <a:solidFill>
                <a:srgbClr val="363B38"/>
              </a:solidFill>
              <a:effectLst/>
              <a:latin typeface="Arial" panose="020B0604020202020204" pitchFamily="34" charset="0"/>
              <a:ea typeface="Arial" panose="020B0604020202020204" pitchFamily="34" charset="0"/>
            </a:endParaRPr>
          </a:p>
          <a:p>
            <a:pPr marL="1146175" marR="537845" lvl="0" indent="-1146175">
              <a:spcBef>
                <a:spcPts val="415"/>
              </a:spcBef>
              <a:spcAft>
                <a:spcPts val="0"/>
              </a:spcAft>
              <a:tabLst>
                <a:tab pos="549275" algn="l"/>
                <a:tab pos="551180" algn="l"/>
              </a:tabLst>
            </a:pPr>
            <a:r>
              <a:rPr lang="en-US" sz="2200" b="1" spc="0" dirty="0">
                <a:solidFill>
                  <a:srgbClr val="363B38"/>
                </a:solidFill>
                <a:effectLst/>
                <a:latin typeface="Arial" panose="020B0604020202020204" pitchFamily="34" charset="0"/>
                <a:ea typeface="Arial" panose="020B0604020202020204" pitchFamily="34" charset="0"/>
              </a:rPr>
              <a:t>GOAL:  </a:t>
            </a:r>
            <a:r>
              <a:rPr lang="en-US" sz="2200" spc="0" dirty="0">
                <a:solidFill>
                  <a:srgbClr val="363B38"/>
                </a:solidFill>
                <a:effectLst/>
                <a:latin typeface="Arial" panose="020B0604020202020204" pitchFamily="34" charset="0"/>
                <a:ea typeface="Arial" panose="020B0604020202020204" pitchFamily="34" charset="0"/>
              </a:rPr>
              <a:t>Patient has beginning understanding of self-management and or long-term support plan</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dirty="0">
                <a:solidFill>
                  <a:srgbClr val="363B38"/>
                </a:solidFill>
                <a:latin typeface="Arial" panose="020B0604020202020204" pitchFamily="34" charset="0"/>
                <a:ea typeface="Arial" panose="020B0604020202020204" pitchFamily="34" charset="0"/>
              </a:rPr>
              <a:t>Address non-adherence, ambivalence about patient self-management (meds, f/u appointments, self-monitoring)</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spc="0" dirty="0">
                <a:solidFill>
                  <a:srgbClr val="363B38"/>
                </a:solidFill>
                <a:effectLst/>
                <a:latin typeface="Arial" panose="020B0604020202020204" pitchFamily="34" charset="0"/>
                <a:ea typeface="Arial" panose="020B0604020202020204" pitchFamily="34" charset="0"/>
              </a:rPr>
              <a:t>Teach Y</a:t>
            </a:r>
            <a:r>
              <a:rPr lang="en-US" sz="2200" dirty="0">
                <a:solidFill>
                  <a:srgbClr val="363B38"/>
                </a:solidFill>
                <a:latin typeface="Arial" panose="020B0604020202020204" pitchFamily="34" charset="0"/>
                <a:ea typeface="Arial" panose="020B0604020202020204" pitchFamily="34" charset="0"/>
              </a:rPr>
              <a:t>ellow Zone management using teach-back</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spc="0" dirty="0">
                <a:solidFill>
                  <a:srgbClr val="363B38"/>
                </a:solidFill>
                <a:effectLst/>
                <a:latin typeface="Arial" panose="020B0604020202020204" pitchFamily="34" charset="0"/>
                <a:ea typeface="Arial" panose="020B0604020202020204" pitchFamily="34" charset="0"/>
              </a:rPr>
              <a:t>Teach medication management including PRN diuretic use to patient/ caregiver</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dirty="0">
                <a:solidFill>
                  <a:srgbClr val="363B38"/>
                </a:solidFill>
                <a:latin typeface="Arial" panose="020B0604020202020204" pitchFamily="34" charset="0"/>
                <a:ea typeface="Arial" panose="020B0604020202020204" pitchFamily="34" charset="0"/>
              </a:rPr>
              <a:t>Initiate discharge planning (MD f/u, long term supportive care referrals, MOLST)</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spc="0" dirty="0">
                <a:solidFill>
                  <a:srgbClr val="363B38"/>
                </a:solidFill>
                <a:effectLst/>
                <a:latin typeface="Arial" panose="020B0604020202020204" pitchFamily="34" charset="0"/>
                <a:ea typeface="Arial" panose="020B0604020202020204" pitchFamily="34" charset="0"/>
              </a:rPr>
              <a:t>IDT for care coordination by the end of week 2</a:t>
            </a:r>
            <a:endParaRPr lang="en-US" sz="2200" spc="0" dirty="0">
              <a:effectLst/>
              <a:latin typeface="Arial" panose="020B0604020202020204" pitchFamily="34" charset="0"/>
              <a:ea typeface="Arial" panose="020B0604020202020204" pitchFamily="34" charset="0"/>
            </a:endParaRPr>
          </a:p>
          <a:p>
            <a:pPr marL="285750" indent="-285750">
              <a:spcAft>
                <a:spcPts val="600"/>
              </a:spcAft>
              <a:buFont typeface="Arial" panose="020B0604020202020204" pitchFamily="34" charset="0"/>
              <a:buChar char="•"/>
            </a:pPr>
            <a:endParaRPr lang="en-US" sz="2800" dirty="0"/>
          </a:p>
        </p:txBody>
      </p:sp>
    </p:spTree>
    <p:extLst>
      <p:ext uri="{BB962C8B-B14F-4D97-AF65-F5344CB8AC3E}">
        <p14:creationId xmlns:p14="http://schemas.microsoft.com/office/powerpoint/2010/main" val="1899187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352691" y="147745"/>
            <a:ext cx="10150877" cy="1325563"/>
          </a:xfrm>
        </p:spPr>
        <p:txBody>
          <a:bodyPr>
            <a:normAutofit/>
          </a:bodyPr>
          <a:lstStyle/>
          <a:p>
            <a:r>
              <a:rPr lang="en-US" b="1" dirty="0"/>
              <a:t>Heart Failure Care Pathway</a:t>
            </a:r>
          </a:p>
        </p:txBody>
      </p:sp>
      <p:sp>
        <p:nvSpPr>
          <p:cNvPr id="3" name="TextBox 2">
            <a:extLst>
              <a:ext uri="{FF2B5EF4-FFF2-40B4-BE49-F238E27FC236}">
                <a16:creationId xmlns:a16="http://schemas.microsoft.com/office/drawing/2014/main" id="{499B3EF8-8E55-8ABF-B416-34A3AE889F8E}"/>
              </a:ext>
            </a:extLst>
          </p:cNvPr>
          <p:cNvSpPr txBox="1"/>
          <p:nvPr/>
        </p:nvSpPr>
        <p:spPr>
          <a:xfrm>
            <a:off x="592854" y="1372041"/>
            <a:ext cx="11246456" cy="4503797"/>
          </a:xfrm>
          <a:prstGeom prst="rect">
            <a:avLst/>
          </a:prstGeom>
          <a:noFill/>
        </p:spPr>
        <p:txBody>
          <a:bodyPr wrap="square" rtlCol="0">
            <a:spAutoFit/>
          </a:bodyPr>
          <a:lstStyle/>
          <a:p>
            <a:pPr marL="1657350" marR="537845" lvl="0" indent="-1657350">
              <a:spcBef>
                <a:spcPts val="415"/>
              </a:spcBef>
              <a:spcAft>
                <a:spcPts val="0"/>
              </a:spcAft>
              <a:tabLst>
                <a:tab pos="549275" algn="l"/>
                <a:tab pos="551180" algn="l"/>
              </a:tabLst>
            </a:pPr>
            <a:r>
              <a:rPr lang="en-US" sz="2000" b="1" spc="0" dirty="0">
                <a:solidFill>
                  <a:srgbClr val="363B38"/>
                </a:solidFill>
                <a:effectLst/>
                <a:latin typeface="Arial" panose="020B0604020202020204" pitchFamily="34" charset="0"/>
                <a:ea typeface="Arial" panose="020B0604020202020204" pitchFamily="34" charset="0"/>
              </a:rPr>
              <a:t>Weeks </a:t>
            </a:r>
            <a:r>
              <a:rPr lang="en-US" sz="2000" b="1" dirty="0">
                <a:solidFill>
                  <a:srgbClr val="363B38"/>
                </a:solidFill>
                <a:latin typeface="Arial" panose="020B0604020202020204" pitchFamily="34" charset="0"/>
                <a:ea typeface="Arial" panose="020B0604020202020204" pitchFamily="34" charset="0"/>
              </a:rPr>
              <a:t>5-9</a:t>
            </a:r>
            <a:r>
              <a:rPr lang="en-US" sz="2000" b="1" spc="0" dirty="0">
                <a:solidFill>
                  <a:srgbClr val="363B38"/>
                </a:solidFill>
                <a:effectLst/>
                <a:latin typeface="Arial" panose="020B0604020202020204" pitchFamily="34" charset="0"/>
                <a:ea typeface="Arial" panose="020B0604020202020204" pitchFamily="34" charset="0"/>
              </a:rPr>
              <a:t>: </a:t>
            </a:r>
            <a:r>
              <a:rPr lang="en-US" sz="2000" spc="0" dirty="0">
                <a:solidFill>
                  <a:srgbClr val="363B38"/>
                </a:solidFill>
                <a:effectLst/>
                <a:latin typeface="Arial" panose="020B0604020202020204" pitchFamily="34" charset="0"/>
                <a:ea typeface="Arial" panose="020B0604020202020204" pitchFamily="34" charset="0"/>
              </a:rPr>
              <a:t>5 SN visits</a:t>
            </a:r>
          </a:p>
          <a:p>
            <a:pPr marL="1657350" marR="537845" lvl="0" indent="-1657350">
              <a:spcBef>
                <a:spcPts val="415"/>
              </a:spcBef>
              <a:spcAft>
                <a:spcPts val="0"/>
              </a:spcAft>
              <a:tabLst>
                <a:tab pos="549275" algn="l"/>
                <a:tab pos="551180" algn="l"/>
              </a:tabLst>
            </a:pPr>
            <a:endParaRPr lang="en-US" sz="2000" spc="0" dirty="0">
              <a:solidFill>
                <a:srgbClr val="363B38"/>
              </a:solidFill>
              <a:effectLst/>
              <a:latin typeface="Arial" panose="020B0604020202020204" pitchFamily="34" charset="0"/>
              <a:ea typeface="Arial" panose="020B0604020202020204" pitchFamily="34" charset="0"/>
            </a:endParaRPr>
          </a:p>
          <a:p>
            <a:pPr marL="1146175" marR="537845" lvl="0" indent="-1146175">
              <a:spcBef>
                <a:spcPts val="415"/>
              </a:spcBef>
              <a:spcAft>
                <a:spcPts val="0"/>
              </a:spcAft>
              <a:tabLst>
                <a:tab pos="549275" algn="l"/>
                <a:tab pos="551180" algn="l"/>
              </a:tabLst>
            </a:pPr>
            <a:r>
              <a:rPr lang="en-US" sz="2000" b="1" spc="0" dirty="0">
                <a:solidFill>
                  <a:srgbClr val="363B38"/>
                </a:solidFill>
                <a:effectLst/>
                <a:latin typeface="Arial" panose="020B0604020202020204" pitchFamily="34" charset="0"/>
                <a:ea typeface="Arial" panose="020B0604020202020204" pitchFamily="34" charset="0"/>
              </a:rPr>
              <a:t>GOAL:  </a:t>
            </a:r>
            <a:r>
              <a:rPr lang="en-US" sz="2000" spc="0" dirty="0">
                <a:solidFill>
                  <a:srgbClr val="363B38"/>
                </a:solidFill>
                <a:effectLst/>
                <a:latin typeface="Arial" panose="020B0604020202020204" pitchFamily="34" charset="0"/>
                <a:ea typeface="Arial" panose="020B0604020202020204" pitchFamily="34" charset="0"/>
              </a:rPr>
              <a:t>Patient able to teach back zones tool, adheres to medication management and daily self-management</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000" dirty="0">
                <a:solidFill>
                  <a:srgbClr val="363B38"/>
                </a:solidFill>
                <a:latin typeface="Arial" panose="020B0604020202020204" pitchFamily="34" charset="0"/>
                <a:ea typeface="Arial" panose="020B0604020202020204" pitchFamily="34" charset="0"/>
              </a:rPr>
              <a:t>Address non-adherence, ambivalence about patient self-management (meds, f/u appointments, self-monitoring)</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000" spc="0" dirty="0">
                <a:solidFill>
                  <a:srgbClr val="363B38"/>
                </a:solidFill>
                <a:effectLst/>
                <a:latin typeface="Arial" panose="020B0604020202020204" pitchFamily="34" charset="0"/>
                <a:ea typeface="Arial" panose="020B0604020202020204" pitchFamily="34" charset="0"/>
              </a:rPr>
              <a:t>Complete pathway teaching (green </a:t>
            </a:r>
            <a:r>
              <a:rPr lang="en-US" sz="2000" dirty="0">
                <a:solidFill>
                  <a:srgbClr val="363B38"/>
                </a:solidFill>
                <a:latin typeface="Arial" panose="020B0604020202020204" pitchFamily="34" charset="0"/>
                <a:ea typeface="Arial" panose="020B0604020202020204" pitchFamily="34" charset="0"/>
              </a:rPr>
              <a:t>zone optimal self-management with additional SMART goals)</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000" spc="0" dirty="0">
                <a:solidFill>
                  <a:srgbClr val="363B38"/>
                </a:solidFill>
                <a:effectLst/>
                <a:latin typeface="Arial" panose="020B0604020202020204" pitchFamily="34" charset="0"/>
                <a:ea typeface="Arial" panose="020B0604020202020204" pitchFamily="34" charset="0"/>
              </a:rPr>
              <a:t>Referr</a:t>
            </a:r>
            <a:r>
              <a:rPr lang="en-US" sz="2000" dirty="0">
                <a:solidFill>
                  <a:srgbClr val="363B38"/>
                </a:solidFill>
                <a:latin typeface="Arial" panose="020B0604020202020204" pitchFamily="34" charset="0"/>
                <a:ea typeface="Arial" panose="020B0604020202020204" pitchFamily="34" charset="0"/>
              </a:rPr>
              <a:t>als for ongoing follow up and support (elder services, specialists, clinics, DME)</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000" spc="0" dirty="0">
                <a:solidFill>
                  <a:srgbClr val="363B38"/>
                </a:solidFill>
                <a:effectLst/>
                <a:latin typeface="Arial" panose="020B0604020202020204" pitchFamily="34" charset="0"/>
                <a:ea typeface="Arial" panose="020B0604020202020204" pitchFamily="34" charset="0"/>
              </a:rPr>
              <a:t>Ensure patient has equipment in the house for long-term self monitoring (BP cuff, scale)</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000" dirty="0">
                <a:solidFill>
                  <a:srgbClr val="363B38"/>
                </a:solidFill>
                <a:latin typeface="Arial" panose="020B0604020202020204" pitchFamily="34" charset="0"/>
                <a:ea typeface="Arial" panose="020B0604020202020204" pitchFamily="34" charset="0"/>
              </a:rPr>
              <a:t>Discharge end of week 6 to family/ self support, long-term services</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000" spc="0" dirty="0">
                <a:solidFill>
                  <a:srgbClr val="363B38"/>
                </a:solidFill>
                <a:effectLst/>
                <a:latin typeface="Arial" panose="020B0604020202020204" pitchFamily="34" charset="0"/>
                <a:ea typeface="Arial" panose="020B0604020202020204" pitchFamily="34" charset="0"/>
              </a:rPr>
              <a:t>Continue one visit per week through week 9 if patient has ongoing symptoms or medication changes requiring MD intervention and RN oversight</a:t>
            </a:r>
            <a:endParaRPr lang="en-US" sz="2000" spc="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79830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272480" y="147745"/>
            <a:ext cx="10150877" cy="1325563"/>
          </a:xfrm>
        </p:spPr>
        <p:txBody>
          <a:bodyPr>
            <a:normAutofit/>
          </a:bodyPr>
          <a:lstStyle/>
          <a:p>
            <a:r>
              <a:rPr lang="en-US" b="1" dirty="0"/>
              <a:t>Heart Failure Care Pathway</a:t>
            </a:r>
          </a:p>
        </p:txBody>
      </p:sp>
      <p:sp>
        <p:nvSpPr>
          <p:cNvPr id="3" name="TextBox 2">
            <a:extLst>
              <a:ext uri="{FF2B5EF4-FFF2-40B4-BE49-F238E27FC236}">
                <a16:creationId xmlns:a16="http://schemas.microsoft.com/office/drawing/2014/main" id="{499B3EF8-8E55-8ABF-B416-34A3AE889F8E}"/>
              </a:ext>
            </a:extLst>
          </p:cNvPr>
          <p:cNvSpPr txBox="1"/>
          <p:nvPr/>
        </p:nvSpPr>
        <p:spPr>
          <a:xfrm>
            <a:off x="442126" y="1283368"/>
            <a:ext cx="11344589" cy="4462760"/>
          </a:xfrm>
          <a:prstGeom prst="rect">
            <a:avLst/>
          </a:prstGeom>
          <a:noFill/>
        </p:spPr>
        <p:txBody>
          <a:bodyPr wrap="square" rtlCol="0">
            <a:spAutoFit/>
          </a:bodyPr>
          <a:lstStyle/>
          <a:p>
            <a:pPr marL="1657350" marR="537845" lvl="0" indent="-1657350">
              <a:spcBef>
                <a:spcPts val="415"/>
              </a:spcBef>
              <a:spcAft>
                <a:spcPts val="0"/>
              </a:spcAft>
              <a:tabLst>
                <a:tab pos="549275" algn="l"/>
                <a:tab pos="551180" algn="l"/>
              </a:tabLst>
            </a:pPr>
            <a:r>
              <a:rPr lang="en-US" sz="2200" b="1" spc="0" dirty="0">
                <a:solidFill>
                  <a:srgbClr val="363B38"/>
                </a:solidFill>
                <a:effectLst/>
                <a:latin typeface="Arial" panose="020B0604020202020204" pitchFamily="34" charset="0"/>
                <a:ea typeface="Arial" panose="020B0604020202020204" pitchFamily="34" charset="0"/>
              </a:rPr>
              <a:t>Core Concepts:</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spc="0" dirty="0">
                <a:solidFill>
                  <a:srgbClr val="363B38"/>
                </a:solidFill>
                <a:effectLst/>
                <a:latin typeface="Arial" panose="020B0604020202020204" pitchFamily="34" charset="0"/>
                <a:ea typeface="Arial" panose="020B0604020202020204" pitchFamily="34" charset="0"/>
              </a:rPr>
              <a:t>Variance from visit frequency pathway and/or obstacles to goal attainment are discussed with team clinical manager immediately</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dirty="0">
                <a:solidFill>
                  <a:srgbClr val="363B38"/>
                </a:solidFill>
                <a:latin typeface="Arial" panose="020B0604020202020204" pitchFamily="34" charset="0"/>
                <a:ea typeface="Arial" panose="020B0604020202020204" pitchFamily="34" charset="0"/>
              </a:rPr>
              <a:t>Changes in condition are promptly reported to MD using SBAR and making appropriate recommendations</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dirty="0">
                <a:solidFill>
                  <a:srgbClr val="363B38"/>
                </a:solidFill>
                <a:latin typeface="Arial" panose="020B0604020202020204" pitchFamily="34" charset="0"/>
                <a:ea typeface="Arial" panose="020B0604020202020204" pitchFamily="34" charset="0"/>
              </a:rPr>
              <a:t>When therapy disciplines are indicated, alternate visits with therapy so that patient does not have multiple visits scheduled in a single day</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spc="0" dirty="0">
                <a:solidFill>
                  <a:srgbClr val="363B38"/>
                </a:solidFill>
                <a:effectLst/>
                <a:latin typeface="Arial" panose="020B0604020202020204" pitchFamily="34" charset="0"/>
                <a:ea typeface="Arial" panose="020B0604020202020204" pitchFamily="34" charset="0"/>
              </a:rPr>
              <a:t>Multidisciplinary care coordination- communicate ne</a:t>
            </a:r>
            <a:r>
              <a:rPr lang="en-US" sz="2200" dirty="0">
                <a:solidFill>
                  <a:srgbClr val="363B38"/>
                </a:solidFill>
                <a:latin typeface="Arial" panose="020B0604020202020204" pitchFamily="34" charset="0"/>
                <a:ea typeface="Arial" panose="020B0604020202020204" pitchFamily="34" charset="0"/>
              </a:rPr>
              <a:t>ed to monitor vs. reinforce teaching; use all available clinical resources effectively</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spc="0" dirty="0">
                <a:solidFill>
                  <a:srgbClr val="363B38"/>
                </a:solidFill>
                <a:effectLst/>
                <a:latin typeface="Arial" panose="020B0604020202020204" pitchFamily="34" charset="0"/>
                <a:ea typeface="Arial" panose="020B0604020202020204" pitchFamily="34" charset="0"/>
              </a:rPr>
              <a:t>Maintain continuity – prioritize primary clinicians for frontloaded visits, introduction of new key concepts</a:t>
            </a:r>
          </a:p>
          <a:p>
            <a:pPr marL="342900" marR="537845" lvl="0" indent="-342900">
              <a:spcBef>
                <a:spcPts val="415"/>
              </a:spcBef>
              <a:spcAft>
                <a:spcPts val="0"/>
              </a:spcAft>
              <a:buFont typeface="Arial" panose="020B0604020202020204" pitchFamily="34" charset="0"/>
              <a:buChar char="•"/>
              <a:tabLst>
                <a:tab pos="549275" algn="l"/>
                <a:tab pos="551180" algn="l"/>
              </a:tabLst>
            </a:pPr>
            <a:r>
              <a:rPr lang="en-US" sz="2200" dirty="0">
                <a:solidFill>
                  <a:srgbClr val="363B38"/>
                </a:solidFill>
                <a:latin typeface="Arial" panose="020B0604020202020204" pitchFamily="34" charset="0"/>
                <a:ea typeface="Arial" panose="020B0604020202020204" pitchFamily="34" charset="0"/>
              </a:rPr>
              <a:t>Incorporate patient education, plans for next visit in documentation/ narrative note</a:t>
            </a:r>
            <a:endParaRPr lang="en-US" sz="2200" spc="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961393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440793" y="109050"/>
            <a:ext cx="9920927" cy="1325563"/>
          </a:xfrm>
        </p:spPr>
        <p:txBody>
          <a:bodyPr/>
          <a:lstStyle/>
          <a:p>
            <a:r>
              <a:rPr lang="en-US" b="1" dirty="0"/>
              <a:t>Orthostatic Hypotension</a:t>
            </a:r>
          </a:p>
        </p:txBody>
      </p:sp>
      <p:sp>
        <p:nvSpPr>
          <p:cNvPr id="13" name="TextBox 12">
            <a:extLst>
              <a:ext uri="{FF2B5EF4-FFF2-40B4-BE49-F238E27FC236}">
                <a16:creationId xmlns:a16="http://schemas.microsoft.com/office/drawing/2014/main" id="{2462A1A1-18D1-6B00-1555-6F0BB6CABBBD}"/>
              </a:ext>
            </a:extLst>
          </p:cNvPr>
          <p:cNvSpPr txBox="1"/>
          <p:nvPr/>
        </p:nvSpPr>
        <p:spPr>
          <a:xfrm>
            <a:off x="296414" y="1328425"/>
            <a:ext cx="11310414" cy="2785378"/>
          </a:xfrm>
          <a:prstGeom prst="rect">
            <a:avLst/>
          </a:prstGeom>
          <a:noFill/>
        </p:spPr>
        <p:txBody>
          <a:bodyPr wrap="square" rtlCol="0">
            <a:spAutoFit/>
          </a:bodyPr>
          <a:lstStyle/>
          <a:p>
            <a:pPr>
              <a:spcAft>
                <a:spcPts val="600"/>
              </a:spcAft>
            </a:pPr>
            <a:r>
              <a:rPr lang="en-US" sz="2000" u="sng" dirty="0"/>
              <a:t>Procedure: </a:t>
            </a:r>
            <a:r>
              <a:rPr lang="en-US" sz="2000" i="1" u="sng" dirty="0"/>
              <a:t>HHVNA Circulatory System- BLOOD PRESSURE</a:t>
            </a:r>
          </a:p>
          <a:p>
            <a:pPr marL="342900" indent="-342900">
              <a:spcAft>
                <a:spcPts val="600"/>
              </a:spcAft>
              <a:buFont typeface="Arial" panose="020B0604020202020204" pitchFamily="34" charset="0"/>
              <a:buChar char="•"/>
            </a:pPr>
            <a:r>
              <a:rPr lang="en-US" sz="2000" dirty="0"/>
              <a:t>Orthostatic hypotension is defined as a decreased in systolic pressure &gt; 20 mmHg </a:t>
            </a:r>
            <a:br>
              <a:rPr lang="en-US" sz="2000" dirty="0"/>
            </a:br>
            <a:r>
              <a:rPr lang="en-US" sz="2000" dirty="0"/>
              <a:t>or decrease in diastolic pressure &gt;10 mmHg within 3 minutes of changing from </a:t>
            </a:r>
            <a:br>
              <a:rPr lang="en-US" sz="2000" dirty="0"/>
            </a:br>
            <a:r>
              <a:rPr lang="en-US" sz="2000" dirty="0"/>
              <a:t>supine to erect position</a:t>
            </a:r>
          </a:p>
          <a:p>
            <a:pPr marL="342900" indent="-342900">
              <a:spcAft>
                <a:spcPts val="600"/>
              </a:spcAft>
              <a:buFont typeface="Arial" panose="020B0604020202020204" pitchFamily="34" charset="0"/>
              <a:buChar char="•"/>
            </a:pPr>
            <a:r>
              <a:rPr lang="en-US" sz="2000" dirty="0"/>
              <a:t>Orthostatic hypotension occurs when blood pools into the abdomen and legs </a:t>
            </a:r>
            <a:br>
              <a:rPr lang="en-US" sz="2000" dirty="0"/>
            </a:br>
            <a:r>
              <a:rPr lang="en-US" sz="2000" dirty="0"/>
              <a:t>when quickly changing from lying to upright position</a:t>
            </a:r>
          </a:p>
          <a:p>
            <a:pPr marL="342900" indent="-342900">
              <a:spcAft>
                <a:spcPts val="600"/>
              </a:spcAft>
              <a:buFont typeface="Arial" panose="020B0604020202020204" pitchFamily="34" charset="0"/>
              <a:buChar char="•"/>
            </a:pPr>
            <a:r>
              <a:rPr lang="en-US" sz="2000" dirty="0"/>
              <a:t>Many conditions, such as aging and cardiovascular medications, interrupt the compensatory mechanisms, which normally stabilize the blood pressure</a:t>
            </a:r>
          </a:p>
        </p:txBody>
      </p:sp>
      <p:sp>
        <p:nvSpPr>
          <p:cNvPr id="4" name="TextBox 3">
            <a:extLst>
              <a:ext uri="{FF2B5EF4-FFF2-40B4-BE49-F238E27FC236}">
                <a16:creationId xmlns:a16="http://schemas.microsoft.com/office/drawing/2014/main" id="{8E8482F0-508F-3174-4C17-C7DB56CFC383}"/>
              </a:ext>
            </a:extLst>
          </p:cNvPr>
          <p:cNvSpPr txBox="1"/>
          <p:nvPr/>
        </p:nvSpPr>
        <p:spPr>
          <a:xfrm>
            <a:off x="1917208" y="4199835"/>
            <a:ext cx="8068826" cy="707886"/>
          </a:xfrm>
          <a:prstGeom prst="rect">
            <a:avLst/>
          </a:prstGeom>
          <a:solidFill>
            <a:schemeClr val="accent4">
              <a:lumMod val="40000"/>
              <a:lumOff val="60000"/>
            </a:schemeClr>
          </a:solidFill>
        </p:spPr>
        <p:txBody>
          <a:bodyPr wrap="square" rtlCol="0">
            <a:spAutoFit/>
          </a:bodyPr>
          <a:lstStyle/>
          <a:p>
            <a:pPr algn="ctr"/>
            <a:r>
              <a:rPr lang="en-US" sz="2000" dirty="0"/>
              <a:t>At SOC- measure BP in both arms, since 6% of patients have differences between arms.   Make subsequent readings on arm with higher reading</a:t>
            </a:r>
          </a:p>
        </p:txBody>
      </p:sp>
      <p:pic>
        <p:nvPicPr>
          <p:cNvPr id="5" name="Picture 4">
            <a:extLst>
              <a:ext uri="{FF2B5EF4-FFF2-40B4-BE49-F238E27FC236}">
                <a16:creationId xmlns:a16="http://schemas.microsoft.com/office/drawing/2014/main" id="{2183C4CA-C1A9-DCD2-E204-1367547D2CE2}"/>
              </a:ext>
            </a:extLst>
          </p:cNvPr>
          <p:cNvPicPr>
            <a:picLocks noChangeAspect="1"/>
          </p:cNvPicPr>
          <p:nvPr/>
        </p:nvPicPr>
        <p:blipFill>
          <a:blip r:embed="rId2"/>
          <a:stretch>
            <a:fillRect/>
          </a:stretch>
        </p:blipFill>
        <p:spPr>
          <a:xfrm>
            <a:off x="9535886" y="0"/>
            <a:ext cx="2656114" cy="3037769"/>
          </a:xfrm>
          <a:prstGeom prst="rect">
            <a:avLst/>
          </a:prstGeom>
        </p:spPr>
      </p:pic>
    </p:spTree>
    <p:extLst>
      <p:ext uri="{BB962C8B-B14F-4D97-AF65-F5344CB8AC3E}">
        <p14:creationId xmlns:p14="http://schemas.microsoft.com/office/powerpoint/2010/main" val="761259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473477" y="296748"/>
            <a:ext cx="9930353" cy="1325563"/>
          </a:xfrm>
        </p:spPr>
        <p:txBody>
          <a:bodyPr/>
          <a:lstStyle/>
          <a:p>
            <a:r>
              <a:rPr lang="en-US" b="1" dirty="0"/>
              <a:t>Measuring Orthostatic Blood Pressure</a:t>
            </a:r>
          </a:p>
        </p:txBody>
      </p:sp>
      <p:sp>
        <p:nvSpPr>
          <p:cNvPr id="13" name="TextBox 12">
            <a:extLst>
              <a:ext uri="{FF2B5EF4-FFF2-40B4-BE49-F238E27FC236}">
                <a16:creationId xmlns:a16="http://schemas.microsoft.com/office/drawing/2014/main" id="{2462A1A1-18D1-6B00-1555-6F0BB6CABBBD}"/>
              </a:ext>
            </a:extLst>
          </p:cNvPr>
          <p:cNvSpPr txBox="1"/>
          <p:nvPr/>
        </p:nvSpPr>
        <p:spPr>
          <a:xfrm>
            <a:off x="473477" y="1507958"/>
            <a:ext cx="11245046" cy="4708981"/>
          </a:xfrm>
          <a:prstGeom prst="rect">
            <a:avLst/>
          </a:prstGeom>
          <a:noFill/>
        </p:spPr>
        <p:txBody>
          <a:bodyPr wrap="square" rtlCol="0">
            <a:spAutoFit/>
          </a:bodyPr>
          <a:lstStyle/>
          <a:p>
            <a:pPr>
              <a:spcAft>
                <a:spcPts val="600"/>
              </a:spcAft>
            </a:pPr>
            <a:r>
              <a:rPr lang="en-US" sz="2600" u="sng" dirty="0"/>
              <a:t>Procedure: </a:t>
            </a:r>
            <a:r>
              <a:rPr lang="en-US" sz="2600" i="1" u="sng" dirty="0"/>
              <a:t>HHVNA Circulatory System- BLOOD PRESSURE</a:t>
            </a:r>
          </a:p>
          <a:p>
            <a:pPr marL="457200" indent="-457200">
              <a:spcAft>
                <a:spcPts val="600"/>
              </a:spcAft>
              <a:buAutoNum type="arabicPeriod"/>
            </a:pPr>
            <a:r>
              <a:rPr lang="en-US" sz="2600" dirty="0"/>
              <a:t>Have patient lie supine for at least 5 minutes</a:t>
            </a:r>
          </a:p>
          <a:p>
            <a:pPr marL="457200" indent="-457200">
              <a:spcAft>
                <a:spcPts val="600"/>
              </a:spcAft>
              <a:buAutoNum type="arabicPeriod"/>
            </a:pPr>
            <a:r>
              <a:rPr lang="en-US" sz="2600" dirty="0"/>
              <a:t>Take pulse and BP.  Keep BP cuff in place until readings completed</a:t>
            </a:r>
          </a:p>
          <a:p>
            <a:pPr marL="457200" indent="-457200">
              <a:spcAft>
                <a:spcPts val="600"/>
              </a:spcAft>
              <a:buAutoNum type="arabicPeriod"/>
            </a:pPr>
            <a:r>
              <a:rPr lang="en-US" sz="2600" dirty="0"/>
              <a:t>Instruct patient to sit</a:t>
            </a:r>
          </a:p>
          <a:p>
            <a:pPr marL="457200" indent="-457200">
              <a:spcAft>
                <a:spcPts val="600"/>
              </a:spcAft>
              <a:buAutoNum type="arabicPeriod"/>
            </a:pPr>
            <a:r>
              <a:rPr lang="en-US" sz="2600" dirty="0"/>
              <a:t>Immediately take pulse and BP again</a:t>
            </a:r>
          </a:p>
          <a:p>
            <a:pPr marL="457200" indent="-457200">
              <a:spcAft>
                <a:spcPts val="600"/>
              </a:spcAft>
              <a:buAutoNum type="arabicPeriod"/>
            </a:pPr>
            <a:r>
              <a:rPr lang="en-US" sz="2600" dirty="0"/>
              <a:t>Instruct patient to stand (guard patient in case of dizziness)</a:t>
            </a:r>
          </a:p>
          <a:p>
            <a:pPr marL="457200" indent="-457200">
              <a:spcAft>
                <a:spcPts val="600"/>
              </a:spcAft>
              <a:buAutoNum type="arabicPeriod"/>
            </a:pPr>
            <a:r>
              <a:rPr lang="en-US" sz="2600" dirty="0"/>
              <a:t>Support patient’s arm in yours, so it is at the same angle as when supine</a:t>
            </a:r>
          </a:p>
          <a:p>
            <a:pPr marL="457200" indent="-457200">
              <a:spcAft>
                <a:spcPts val="600"/>
              </a:spcAft>
              <a:buAutoNum type="arabicPeriod"/>
            </a:pPr>
            <a:r>
              <a:rPr lang="en-US" sz="2600" dirty="0"/>
              <a:t>Take pulse and BP again</a:t>
            </a:r>
          </a:p>
          <a:p>
            <a:pPr marL="457200" indent="-457200">
              <a:spcAft>
                <a:spcPts val="600"/>
              </a:spcAft>
              <a:buAutoNum type="arabicPeriod"/>
            </a:pPr>
            <a:r>
              <a:rPr lang="en-US" sz="2600" dirty="0"/>
              <a:t>If significant change in BP or pulse is noted, take additional measure in 2-5 minutes</a:t>
            </a:r>
          </a:p>
        </p:txBody>
      </p:sp>
    </p:spTree>
    <p:extLst>
      <p:ext uri="{BB962C8B-B14F-4D97-AF65-F5344CB8AC3E}">
        <p14:creationId xmlns:p14="http://schemas.microsoft.com/office/powerpoint/2010/main" val="1689256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EB3426E7-17D9-EADA-4627-6006EAFDA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1256860" y="187515"/>
            <a:ext cx="10034047" cy="829404"/>
          </a:xfrm>
        </p:spPr>
        <p:txBody>
          <a:bodyPr/>
          <a:lstStyle/>
          <a:p>
            <a:r>
              <a:rPr lang="en-US" b="1" dirty="0"/>
              <a:t>Documentation in Epic- Orthostatic BP</a:t>
            </a:r>
          </a:p>
        </p:txBody>
      </p:sp>
      <p:grpSp>
        <p:nvGrpSpPr>
          <p:cNvPr id="18" name="Group 17">
            <a:extLst>
              <a:ext uri="{FF2B5EF4-FFF2-40B4-BE49-F238E27FC236}">
                <a16:creationId xmlns:a16="http://schemas.microsoft.com/office/drawing/2014/main" id="{6EA2F43C-4B12-2D7F-7A36-3A0BDBD39C38}"/>
              </a:ext>
            </a:extLst>
          </p:cNvPr>
          <p:cNvGrpSpPr/>
          <p:nvPr/>
        </p:nvGrpSpPr>
        <p:grpSpPr>
          <a:xfrm>
            <a:off x="272718" y="4106164"/>
            <a:ext cx="5645402" cy="2767161"/>
            <a:chOff x="6682251" y="1417256"/>
            <a:chExt cx="5231315" cy="2452179"/>
          </a:xfrm>
        </p:grpSpPr>
        <p:pic>
          <p:nvPicPr>
            <p:cNvPr id="9" name="Picture 8">
              <a:extLst>
                <a:ext uri="{FF2B5EF4-FFF2-40B4-BE49-F238E27FC236}">
                  <a16:creationId xmlns:a16="http://schemas.microsoft.com/office/drawing/2014/main" id="{7D7ADA68-E2A9-47E1-C922-128E134EE6FB}"/>
                </a:ext>
              </a:extLst>
            </p:cNvPr>
            <p:cNvPicPr>
              <a:picLocks noChangeAspect="1"/>
            </p:cNvPicPr>
            <p:nvPr/>
          </p:nvPicPr>
          <p:blipFill>
            <a:blip r:embed="rId3"/>
            <a:stretch>
              <a:fillRect/>
            </a:stretch>
          </p:blipFill>
          <p:spPr>
            <a:xfrm>
              <a:off x="6682251" y="1417256"/>
              <a:ext cx="5231315" cy="24521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EED8D5CF-1010-901E-435E-2C9FF1A1DE61}"/>
                </a:ext>
              </a:extLst>
            </p:cNvPr>
            <p:cNvSpPr txBox="1"/>
            <p:nvPr/>
          </p:nvSpPr>
          <p:spPr>
            <a:xfrm>
              <a:off x="7558954" y="2830517"/>
              <a:ext cx="917315" cy="236302"/>
            </a:xfrm>
            <a:prstGeom prst="rect">
              <a:avLst/>
            </a:prstGeom>
            <a:solidFill>
              <a:srgbClr val="FFFF00">
                <a:alpha val="36000"/>
              </a:srgbClr>
            </a:solidFill>
          </p:spPr>
          <p:txBody>
            <a:bodyPr wrap="square" rtlCol="0">
              <a:spAutoFit/>
            </a:bodyPr>
            <a:lstStyle/>
            <a:p>
              <a:endParaRPr lang="en-US" dirty="0"/>
            </a:p>
          </p:txBody>
        </p:sp>
      </p:grpSp>
      <p:grpSp>
        <p:nvGrpSpPr>
          <p:cNvPr id="16" name="Group 15">
            <a:extLst>
              <a:ext uri="{FF2B5EF4-FFF2-40B4-BE49-F238E27FC236}">
                <a16:creationId xmlns:a16="http://schemas.microsoft.com/office/drawing/2014/main" id="{F00C79DC-6231-50D5-E7A8-5A95D2AB2FEB}"/>
              </a:ext>
            </a:extLst>
          </p:cNvPr>
          <p:cNvGrpSpPr/>
          <p:nvPr/>
        </p:nvGrpSpPr>
        <p:grpSpPr>
          <a:xfrm>
            <a:off x="6273884" y="1102274"/>
            <a:ext cx="5805821" cy="2847558"/>
            <a:chOff x="3948576" y="4077842"/>
            <a:chExt cx="5467350" cy="2571750"/>
          </a:xfrm>
        </p:grpSpPr>
        <p:pic>
          <p:nvPicPr>
            <p:cNvPr id="11" name="Picture 10">
              <a:extLst>
                <a:ext uri="{FF2B5EF4-FFF2-40B4-BE49-F238E27FC236}">
                  <a16:creationId xmlns:a16="http://schemas.microsoft.com/office/drawing/2014/main" id="{E29D7113-E9E6-633D-FAC6-CAC03B10F2FC}"/>
                </a:ext>
              </a:extLst>
            </p:cNvPr>
            <p:cNvPicPr>
              <a:picLocks noChangeAspect="1"/>
            </p:cNvPicPr>
            <p:nvPr/>
          </p:nvPicPr>
          <p:blipFill>
            <a:blip r:embed="rId4"/>
            <a:stretch>
              <a:fillRect/>
            </a:stretch>
          </p:blipFill>
          <p:spPr>
            <a:xfrm>
              <a:off x="3948576" y="4077842"/>
              <a:ext cx="5467350"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1EA1D9B7-B518-BD64-7E89-6184C3315956}"/>
                </a:ext>
              </a:extLst>
            </p:cNvPr>
            <p:cNvSpPr txBox="1"/>
            <p:nvPr/>
          </p:nvSpPr>
          <p:spPr>
            <a:xfrm>
              <a:off x="4881741" y="5525046"/>
              <a:ext cx="917315" cy="236302"/>
            </a:xfrm>
            <a:prstGeom prst="rect">
              <a:avLst/>
            </a:prstGeom>
            <a:solidFill>
              <a:srgbClr val="FFFF00">
                <a:alpha val="36000"/>
              </a:srgbClr>
            </a:solidFill>
          </p:spPr>
          <p:txBody>
            <a:bodyPr wrap="square" rtlCol="0">
              <a:spAutoFit/>
            </a:bodyPr>
            <a:lstStyle/>
            <a:p>
              <a:endParaRPr lang="en-US" dirty="0"/>
            </a:p>
          </p:txBody>
        </p:sp>
      </p:grpSp>
      <p:grpSp>
        <p:nvGrpSpPr>
          <p:cNvPr id="17" name="Group 16">
            <a:extLst>
              <a:ext uri="{FF2B5EF4-FFF2-40B4-BE49-F238E27FC236}">
                <a16:creationId xmlns:a16="http://schemas.microsoft.com/office/drawing/2014/main" id="{C3F2DA94-B216-56DE-46B0-48261BE9F521}"/>
              </a:ext>
            </a:extLst>
          </p:cNvPr>
          <p:cNvGrpSpPr/>
          <p:nvPr/>
        </p:nvGrpSpPr>
        <p:grpSpPr>
          <a:xfrm>
            <a:off x="272717" y="1102273"/>
            <a:ext cx="5645402" cy="2767161"/>
            <a:chOff x="838201" y="1461226"/>
            <a:chExt cx="5231315" cy="2364237"/>
          </a:xfrm>
        </p:grpSpPr>
        <p:pic>
          <p:nvPicPr>
            <p:cNvPr id="6" name="Picture 5">
              <a:extLst>
                <a:ext uri="{FF2B5EF4-FFF2-40B4-BE49-F238E27FC236}">
                  <a16:creationId xmlns:a16="http://schemas.microsoft.com/office/drawing/2014/main" id="{3BC7F13D-8D0A-E897-F242-D4139A515981}"/>
                </a:ext>
              </a:extLst>
            </p:cNvPr>
            <p:cNvPicPr>
              <a:picLocks noChangeAspect="1"/>
            </p:cNvPicPr>
            <p:nvPr/>
          </p:nvPicPr>
          <p:blipFill>
            <a:blip r:embed="rId5"/>
            <a:stretch>
              <a:fillRect/>
            </a:stretch>
          </p:blipFill>
          <p:spPr>
            <a:xfrm>
              <a:off x="838201" y="1461226"/>
              <a:ext cx="5231315" cy="2364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421B60BC-2657-48A3-9FC0-2AFB056B5020}"/>
                </a:ext>
              </a:extLst>
            </p:cNvPr>
            <p:cNvSpPr txBox="1"/>
            <p:nvPr/>
          </p:nvSpPr>
          <p:spPr>
            <a:xfrm>
              <a:off x="1646776" y="2780275"/>
              <a:ext cx="917315" cy="236302"/>
            </a:xfrm>
            <a:prstGeom prst="rect">
              <a:avLst/>
            </a:prstGeom>
            <a:solidFill>
              <a:srgbClr val="FFFF00">
                <a:alpha val="36000"/>
              </a:srgb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3BE27CD8-F344-EFCA-A623-70A1926340E2}"/>
                </a:ext>
              </a:extLst>
            </p:cNvPr>
            <p:cNvSpPr txBox="1"/>
            <p:nvPr/>
          </p:nvSpPr>
          <p:spPr>
            <a:xfrm>
              <a:off x="1989056" y="1789309"/>
              <a:ext cx="1197203" cy="236302"/>
            </a:xfrm>
            <a:prstGeom prst="rect">
              <a:avLst/>
            </a:prstGeom>
            <a:solidFill>
              <a:srgbClr val="FFFF00">
                <a:alpha val="36000"/>
              </a:srgbClr>
            </a:solidFill>
          </p:spPr>
          <p:txBody>
            <a:bodyPr wrap="square" rtlCol="0">
              <a:spAutoFit/>
            </a:bodyPr>
            <a:lstStyle/>
            <a:p>
              <a:endParaRPr lang="en-US" dirty="0"/>
            </a:p>
          </p:txBody>
        </p:sp>
      </p:grpSp>
      <p:sp>
        <p:nvSpPr>
          <p:cNvPr id="19" name="TextBox 18">
            <a:extLst>
              <a:ext uri="{FF2B5EF4-FFF2-40B4-BE49-F238E27FC236}">
                <a16:creationId xmlns:a16="http://schemas.microsoft.com/office/drawing/2014/main" id="{7486926D-0ABF-417F-D9CD-5E713F5DE71B}"/>
              </a:ext>
            </a:extLst>
          </p:cNvPr>
          <p:cNvSpPr txBox="1"/>
          <p:nvPr/>
        </p:nvSpPr>
        <p:spPr>
          <a:xfrm>
            <a:off x="6193410" y="4308049"/>
            <a:ext cx="5886295" cy="2523768"/>
          </a:xfrm>
          <a:prstGeom prst="rect">
            <a:avLst/>
          </a:prstGeom>
          <a:noFill/>
        </p:spPr>
        <p:txBody>
          <a:bodyPr wrap="square" rtlCol="0">
            <a:spAutoFit/>
          </a:bodyPr>
          <a:lstStyle/>
          <a:p>
            <a:pPr marL="285750" indent="-285750">
              <a:buFont typeface="Arial" panose="020B0604020202020204" pitchFamily="34" charset="0"/>
              <a:buChar char="•"/>
            </a:pPr>
            <a:r>
              <a:rPr lang="en-US" sz="2000" dirty="0"/>
              <a:t>Click on “+ New Set of Vitals” to add additional set</a:t>
            </a:r>
          </a:p>
          <a:p>
            <a:pPr marL="285750" indent="-285750">
              <a:buFont typeface="Arial" panose="020B0604020202020204" pitchFamily="34" charset="0"/>
              <a:buChar char="•"/>
            </a:pPr>
            <a:r>
              <a:rPr lang="en-US" sz="2000" dirty="0"/>
              <a:t>Be sure to fill in accurate time and position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Orthostatic BP must be obtained and documented at SOC for ALL patients.  Then obtain every visit for CHF patients or patient with history of orthostatic </a:t>
            </a:r>
            <a:r>
              <a:rPr lang="en-US" sz="2000" dirty="0" err="1"/>
              <a:t>hypotention</a:t>
            </a:r>
            <a:endParaRPr lang="en-US" sz="2000" dirty="0"/>
          </a:p>
          <a:p>
            <a:endParaRPr lang="en-US" dirty="0"/>
          </a:p>
        </p:txBody>
      </p:sp>
    </p:spTree>
    <p:extLst>
      <p:ext uri="{BB962C8B-B14F-4D97-AF65-F5344CB8AC3E}">
        <p14:creationId xmlns:p14="http://schemas.microsoft.com/office/powerpoint/2010/main" val="300301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224354" y="223304"/>
            <a:ext cx="10150877" cy="671195"/>
          </a:xfrm>
        </p:spPr>
        <p:txBody>
          <a:bodyPr>
            <a:normAutofit/>
          </a:bodyPr>
          <a:lstStyle/>
          <a:p>
            <a:r>
              <a:rPr lang="en-US" sz="4000" b="1" dirty="0"/>
              <a:t>Modified Borg Dyspnea Scale</a:t>
            </a:r>
          </a:p>
        </p:txBody>
      </p:sp>
      <p:graphicFrame>
        <p:nvGraphicFramePr>
          <p:cNvPr id="4" name="Table 3">
            <a:extLst>
              <a:ext uri="{FF2B5EF4-FFF2-40B4-BE49-F238E27FC236}">
                <a16:creationId xmlns:a16="http://schemas.microsoft.com/office/drawing/2014/main" id="{727FAFC7-32CD-9FD6-12FC-AB2CC76CA7D8}"/>
              </a:ext>
            </a:extLst>
          </p:cNvPr>
          <p:cNvGraphicFramePr>
            <a:graphicFrameLocks noGrp="1"/>
          </p:cNvGraphicFramePr>
          <p:nvPr>
            <p:extLst>
              <p:ext uri="{D42A27DB-BD31-4B8C-83A1-F6EECF244321}">
                <p14:modId xmlns:p14="http://schemas.microsoft.com/office/powerpoint/2010/main" val="3191374192"/>
              </p:ext>
            </p:extLst>
          </p:nvPr>
        </p:nvGraphicFramePr>
        <p:xfrm>
          <a:off x="224354" y="1051560"/>
          <a:ext cx="11373539" cy="4754880"/>
        </p:xfrm>
        <a:graphic>
          <a:graphicData uri="http://schemas.openxmlformats.org/drawingml/2006/table">
            <a:tbl>
              <a:tblPr firstRow="1" bandRow="1">
                <a:tableStyleId>{5C22544A-7EE6-4342-B048-85BDC9FD1C3A}</a:tableStyleId>
              </a:tblPr>
              <a:tblGrid>
                <a:gridCol w="1264074">
                  <a:extLst>
                    <a:ext uri="{9D8B030D-6E8A-4147-A177-3AD203B41FA5}">
                      <a16:colId xmlns:a16="http://schemas.microsoft.com/office/drawing/2014/main" val="1721702400"/>
                    </a:ext>
                  </a:extLst>
                </a:gridCol>
                <a:gridCol w="2318979">
                  <a:extLst>
                    <a:ext uri="{9D8B030D-6E8A-4147-A177-3AD203B41FA5}">
                      <a16:colId xmlns:a16="http://schemas.microsoft.com/office/drawing/2014/main" val="2167589127"/>
                    </a:ext>
                  </a:extLst>
                </a:gridCol>
                <a:gridCol w="7790486">
                  <a:extLst>
                    <a:ext uri="{9D8B030D-6E8A-4147-A177-3AD203B41FA5}">
                      <a16:colId xmlns:a16="http://schemas.microsoft.com/office/drawing/2014/main" val="2838338559"/>
                    </a:ext>
                  </a:extLst>
                </a:gridCol>
              </a:tblGrid>
              <a:tr h="310484">
                <a:tc>
                  <a:txBody>
                    <a:bodyPr/>
                    <a:lstStyle/>
                    <a:p>
                      <a:pPr algn="l"/>
                      <a:r>
                        <a:rPr lang="en-US" sz="1800" dirty="0"/>
                        <a:t>Measure</a:t>
                      </a:r>
                    </a:p>
                  </a:txBody>
                  <a:tcPr anchor="ctr"/>
                </a:tc>
                <a:tc>
                  <a:txBody>
                    <a:bodyPr/>
                    <a:lstStyle/>
                    <a:p>
                      <a:pPr algn="l"/>
                      <a:r>
                        <a:rPr lang="en-US" sz="1800" dirty="0"/>
                        <a:t>Description</a:t>
                      </a:r>
                    </a:p>
                  </a:txBody>
                  <a:tcPr anchor="ctr"/>
                </a:tc>
                <a:tc>
                  <a:txBody>
                    <a:bodyPr/>
                    <a:lstStyle/>
                    <a:p>
                      <a:pPr algn="l"/>
                      <a:r>
                        <a:rPr lang="en-US" sz="1800" dirty="0"/>
                        <a:t>How do I feel?</a:t>
                      </a:r>
                    </a:p>
                  </a:txBody>
                  <a:tcPr anchor="ctr"/>
                </a:tc>
                <a:extLst>
                  <a:ext uri="{0D108BD9-81ED-4DB2-BD59-A6C34878D82A}">
                    <a16:rowId xmlns:a16="http://schemas.microsoft.com/office/drawing/2014/main" val="2484324625"/>
                  </a:ext>
                </a:extLst>
              </a:tr>
              <a:tr h="310484">
                <a:tc>
                  <a:txBody>
                    <a:bodyPr/>
                    <a:lstStyle/>
                    <a:p>
                      <a:pPr algn="l"/>
                      <a:r>
                        <a:rPr lang="en-US" sz="1800" dirty="0"/>
                        <a:t>0</a:t>
                      </a:r>
                    </a:p>
                  </a:txBody>
                  <a:tcPr anchor="ctr"/>
                </a:tc>
                <a:tc>
                  <a:txBody>
                    <a:bodyPr/>
                    <a:lstStyle/>
                    <a:p>
                      <a:pPr algn="l"/>
                      <a:r>
                        <a:rPr lang="en-US" sz="1800" dirty="0"/>
                        <a:t>No difficulty at all</a:t>
                      </a:r>
                    </a:p>
                  </a:txBody>
                  <a:tcPr anchor="ctr"/>
                </a:tc>
                <a:tc rowSpan="3">
                  <a:txBody>
                    <a:bodyPr/>
                    <a:lstStyle/>
                    <a:p>
                      <a:pPr algn="l"/>
                      <a:r>
                        <a:rPr lang="en-US" sz="1800" dirty="0"/>
                        <a:t>I am comfortable and breathing easily</a:t>
                      </a:r>
                    </a:p>
                  </a:txBody>
                  <a:tcPr anchor="ctr"/>
                </a:tc>
                <a:extLst>
                  <a:ext uri="{0D108BD9-81ED-4DB2-BD59-A6C34878D82A}">
                    <a16:rowId xmlns:a16="http://schemas.microsoft.com/office/drawing/2014/main" val="590277677"/>
                  </a:ext>
                </a:extLst>
              </a:tr>
              <a:tr h="310484">
                <a:tc>
                  <a:txBody>
                    <a:bodyPr/>
                    <a:lstStyle/>
                    <a:p>
                      <a:pPr algn="l"/>
                      <a:r>
                        <a:rPr lang="en-US" sz="1800" dirty="0"/>
                        <a:t>½</a:t>
                      </a:r>
                    </a:p>
                  </a:txBody>
                  <a:tcPr anchor="ctr"/>
                </a:tc>
                <a:tc>
                  <a:txBody>
                    <a:bodyPr/>
                    <a:lstStyle/>
                    <a:p>
                      <a:pPr algn="l"/>
                      <a:r>
                        <a:rPr lang="en-US" sz="1800" dirty="0"/>
                        <a:t>Very, very slight</a:t>
                      </a:r>
                    </a:p>
                  </a:txBody>
                  <a:tcPr anchor="ctr"/>
                </a:tc>
                <a:tc vMerge="1">
                  <a:txBody>
                    <a:bodyPr/>
                    <a:lstStyle/>
                    <a:p>
                      <a:endParaRPr lang="en-US" dirty="0"/>
                    </a:p>
                  </a:txBody>
                  <a:tcPr/>
                </a:tc>
                <a:extLst>
                  <a:ext uri="{0D108BD9-81ED-4DB2-BD59-A6C34878D82A}">
                    <a16:rowId xmlns:a16="http://schemas.microsoft.com/office/drawing/2014/main" val="1493048876"/>
                  </a:ext>
                </a:extLst>
              </a:tr>
              <a:tr h="310484">
                <a:tc>
                  <a:txBody>
                    <a:bodyPr/>
                    <a:lstStyle/>
                    <a:p>
                      <a:pPr algn="l"/>
                      <a:r>
                        <a:rPr lang="en-US" sz="1800" dirty="0"/>
                        <a:t>1</a:t>
                      </a:r>
                    </a:p>
                  </a:txBody>
                  <a:tcPr anchor="ctr"/>
                </a:tc>
                <a:tc>
                  <a:txBody>
                    <a:bodyPr/>
                    <a:lstStyle/>
                    <a:p>
                      <a:pPr algn="l"/>
                      <a:r>
                        <a:rPr lang="en-US" sz="1800" dirty="0"/>
                        <a:t>Very slight</a:t>
                      </a:r>
                    </a:p>
                  </a:txBody>
                  <a:tcPr anchor="ctr"/>
                </a:tc>
                <a:tc vMerge="1">
                  <a:txBody>
                    <a:bodyPr/>
                    <a:lstStyle/>
                    <a:p>
                      <a:endParaRPr lang="en-US" dirty="0"/>
                    </a:p>
                  </a:txBody>
                  <a:tcPr/>
                </a:tc>
                <a:extLst>
                  <a:ext uri="{0D108BD9-81ED-4DB2-BD59-A6C34878D82A}">
                    <a16:rowId xmlns:a16="http://schemas.microsoft.com/office/drawing/2014/main" val="219492235"/>
                  </a:ext>
                </a:extLst>
              </a:tr>
              <a:tr h="310484">
                <a:tc>
                  <a:txBody>
                    <a:bodyPr/>
                    <a:lstStyle/>
                    <a:p>
                      <a:pPr algn="l"/>
                      <a:r>
                        <a:rPr lang="en-US" sz="1800" dirty="0"/>
                        <a:t>2</a:t>
                      </a:r>
                    </a:p>
                  </a:txBody>
                  <a:tcPr anchor="ctr"/>
                </a:tc>
                <a:tc>
                  <a:txBody>
                    <a:bodyPr/>
                    <a:lstStyle/>
                    <a:p>
                      <a:pPr algn="l"/>
                      <a:r>
                        <a:rPr lang="en-US" sz="1800" dirty="0"/>
                        <a:t>Slight</a:t>
                      </a:r>
                    </a:p>
                  </a:txBody>
                  <a:tcPr anchor="ctr"/>
                </a:tc>
                <a:tc rowSpan="3">
                  <a:txBody>
                    <a:bodyPr/>
                    <a:lstStyle/>
                    <a:p>
                      <a:pPr algn="l"/>
                      <a:r>
                        <a:rPr lang="en-US" sz="1800" dirty="0"/>
                        <a:t>My breathing is a bit light and I am beginning to feel some difficulty breathing</a:t>
                      </a:r>
                    </a:p>
                  </a:txBody>
                  <a:tcPr anchor="ctr"/>
                </a:tc>
                <a:extLst>
                  <a:ext uri="{0D108BD9-81ED-4DB2-BD59-A6C34878D82A}">
                    <a16:rowId xmlns:a16="http://schemas.microsoft.com/office/drawing/2014/main" val="4187785642"/>
                  </a:ext>
                </a:extLst>
              </a:tr>
              <a:tr h="310484">
                <a:tc>
                  <a:txBody>
                    <a:bodyPr/>
                    <a:lstStyle/>
                    <a:p>
                      <a:pPr algn="l"/>
                      <a:r>
                        <a:rPr lang="en-US" sz="1800" dirty="0"/>
                        <a:t>3</a:t>
                      </a:r>
                    </a:p>
                  </a:txBody>
                  <a:tcPr anchor="ctr"/>
                </a:tc>
                <a:tc>
                  <a:txBody>
                    <a:bodyPr/>
                    <a:lstStyle/>
                    <a:p>
                      <a:pPr algn="l"/>
                      <a:r>
                        <a:rPr lang="en-US" sz="1800" dirty="0"/>
                        <a:t>Moderate</a:t>
                      </a:r>
                    </a:p>
                  </a:txBody>
                  <a:tcPr anchor="ctr"/>
                </a:tc>
                <a:tc vMerge="1">
                  <a:txBody>
                    <a:bodyPr/>
                    <a:lstStyle/>
                    <a:p>
                      <a:endParaRPr lang="en-US" dirty="0"/>
                    </a:p>
                  </a:txBody>
                  <a:tcPr/>
                </a:tc>
                <a:extLst>
                  <a:ext uri="{0D108BD9-81ED-4DB2-BD59-A6C34878D82A}">
                    <a16:rowId xmlns:a16="http://schemas.microsoft.com/office/drawing/2014/main" val="4037426597"/>
                  </a:ext>
                </a:extLst>
              </a:tr>
              <a:tr h="310484">
                <a:tc>
                  <a:txBody>
                    <a:bodyPr/>
                    <a:lstStyle/>
                    <a:p>
                      <a:pPr algn="l"/>
                      <a:r>
                        <a:rPr lang="en-US" sz="1800" dirty="0"/>
                        <a:t>4</a:t>
                      </a:r>
                    </a:p>
                  </a:txBody>
                  <a:tcPr anchor="ctr"/>
                </a:tc>
                <a:tc>
                  <a:txBody>
                    <a:bodyPr/>
                    <a:lstStyle/>
                    <a:p>
                      <a:pPr algn="l"/>
                      <a:r>
                        <a:rPr lang="en-US" sz="1800" dirty="0"/>
                        <a:t>Somewhat severe</a:t>
                      </a:r>
                    </a:p>
                  </a:txBody>
                  <a:tcPr anchor="ctr"/>
                </a:tc>
                <a:tc vMerge="1">
                  <a:txBody>
                    <a:bodyPr/>
                    <a:lstStyle/>
                    <a:p>
                      <a:endParaRPr lang="en-US" dirty="0"/>
                    </a:p>
                  </a:txBody>
                  <a:tcPr/>
                </a:tc>
                <a:extLst>
                  <a:ext uri="{0D108BD9-81ED-4DB2-BD59-A6C34878D82A}">
                    <a16:rowId xmlns:a16="http://schemas.microsoft.com/office/drawing/2014/main" val="3220366959"/>
                  </a:ext>
                </a:extLst>
              </a:tr>
              <a:tr h="310484">
                <a:tc>
                  <a:txBody>
                    <a:bodyPr/>
                    <a:lstStyle/>
                    <a:p>
                      <a:pPr algn="l"/>
                      <a:r>
                        <a:rPr lang="en-US" sz="1800" dirty="0"/>
                        <a:t>5</a:t>
                      </a:r>
                    </a:p>
                  </a:txBody>
                  <a:tcPr anchor="ctr"/>
                </a:tc>
                <a:tc rowSpan="2">
                  <a:txBody>
                    <a:bodyPr/>
                    <a:lstStyle/>
                    <a:p>
                      <a:pPr algn="l"/>
                      <a:r>
                        <a:rPr lang="en-US" sz="1800" dirty="0"/>
                        <a:t>Severe</a:t>
                      </a:r>
                    </a:p>
                  </a:txBody>
                  <a:tcPr anchor="ctr"/>
                </a:tc>
                <a:tc rowSpan="3">
                  <a:txBody>
                    <a:bodyPr/>
                    <a:lstStyle/>
                    <a:p>
                      <a:pPr algn="l"/>
                      <a:r>
                        <a:rPr lang="en-US" sz="1800" dirty="0"/>
                        <a:t>I am having a lot of trouble catching my breath.  It is hard to carry on a conversation</a:t>
                      </a:r>
                    </a:p>
                  </a:txBody>
                  <a:tcPr anchor="ctr"/>
                </a:tc>
                <a:extLst>
                  <a:ext uri="{0D108BD9-81ED-4DB2-BD59-A6C34878D82A}">
                    <a16:rowId xmlns:a16="http://schemas.microsoft.com/office/drawing/2014/main" val="3203643460"/>
                  </a:ext>
                </a:extLst>
              </a:tr>
              <a:tr h="310484">
                <a:tc>
                  <a:txBody>
                    <a:bodyPr/>
                    <a:lstStyle/>
                    <a:p>
                      <a:pPr algn="l"/>
                      <a:r>
                        <a:rPr lang="en-US" sz="1800" dirty="0"/>
                        <a:t>6</a:t>
                      </a:r>
                    </a:p>
                  </a:txBody>
                  <a:tcPr anchor="ctr"/>
                </a:tc>
                <a:tc vMerge="1">
                  <a:txBody>
                    <a:bodyPr/>
                    <a:lstStyle/>
                    <a:p>
                      <a:pPr algn="l"/>
                      <a:endParaRPr lang="en-US" dirty="0"/>
                    </a:p>
                  </a:txBody>
                  <a:tcPr anchor="ctr"/>
                </a:tc>
                <a:tc vMerge="1">
                  <a:txBody>
                    <a:bodyPr/>
                    <a:lstStyle/>
                    <a:p>
                      <a:endParaRPr lang="en-US" dirty="0"/>
                    </a:p>
                  </a:txBody>
                  <a:tcPr/>
                </a:tc>
                <a:extLst>
                  <a:ext uri="{0D108BD9-81ED-4DB2-BD59-A6C34878D82A}">
                    <a16:rowId xmlns:a16="http://schemas.microsoft.com/office/drawing/2014/main" val="2307441592"/>
                  </a:ext>
                </a:extLst>
              </a:tr>
              <a:tr h="310484">
                <a:tc>
                  <a:txBody>
                    <a:bodyPr/>
                    <a:lstStyle/>
                    <a:p>
                      <a:pPr algn="l"/>
                      <a:r>
                        <a:rPr lang="en-US" sz="1800" dirty="0"/>
                        <a:t>7</a:t>
                      </a:r>
                    </a:p>
                  </a:txBody>
                  <a:tcPr anchor="ctr"/>
                </a:tc>
                <a:tc rowSpan="2">
                  <a:txBody>
                    <a:bodyPr/>
                    <a:lstStyle/>
                    <a:p>
                      <a:pPr algn="l"/>
                      <a:r>
                        <a:rPr lang="en-US" sz="1800" dirty="0"/>
                        <a:t>Very severe</a:t>
                      </a:r>
                    </a:p>
                  </a:txBody>
                  <a:tcPr anchor="ctr"/>
                </a:tc>
                <a:tc vMerge="1">
                  <a:txBody>
                    <a:bodyPr/>
                    <a:lstStyle/>
                    <a:p>
                      <a:endParaRPr lang="en-US" dirty="0"/>
                    </a:p>
                  </a:txBody>
                  <a:tcPr/>
                </a:tc>
                <a:extLst>
                  <a:ext uri="{0D108BD9-81ED-4DB2-BD59-A6C34878D82A}">
                    <a16:rowId xmlns:a16="http://schemas.microsoft.com/office/drawing/2014/main" val="2986571913"/>
                  </a:ext>
                </a:extLst>
              </a:tr>
              <a:tr h="310484">
                <a:tc>
                  <a:txBody>
                    <a:bodyPr/>
                    <a:lstStyle/>
                    <a:p>
                      <a:pPr algn="l"/>
                      <a:r>
                        <a:rPr lang="en-US" sz="1800" dirty="0"/>
                        <a:t>8</a:t>
                      </a:r>
                    </a:p>
                  </a:txBody>
                  <a:tcPr anchor="ctr"/>
                </a:tc>
                <a:tc vMerge="1">
                  <a:txBody>
                    <a:bodyPr/>
                    <a:lstStyle/>
                    <a:p>
                      <a:pPr algn="l"/>
                      <a:endParaRPr lang="en-US" dirty="0"/>
                    </a:p>
                  </a:txBody>
                  <a:tcPr anchor="ctr"/>
                </a:tc>
                <a:tc rowSpan="3">
                  <a:txBody>
                    <a:bodyPr/>
                    <a:lstStyle/>
                    <a:p>
                      <a:pPr algn="l"/>
                      <a:r>
                        <a:rPr lang="en-US" sz="1800" dirty="0"/>
                        <a:t>I am completely breathless.  I need medical help right away.</a:t>
                      </a:r>
                    </a:p>
                  </a:txBody>
                  <a:tcPr anchor="ctr"/>
                </a:tc>
                <a:extLst>
                  <a:ext uri="{0D108BD9-81ED-4DB2-BD59-A6C34878D82A}">
                    <a16:rowId xmlns:a16="http://schemas.microsoft.com/office/drawing/2014/main" val="1367214942"/>
                  </a:ext>
                </a:extLst>
              </a:tr>
              <a:tr h="310484">
                <a:tc>
                  <a:txBody>
                    <a:bodyPr/>
                    <a:lstStyle/>
                    <a:p>
                      <a:pPr algn="l"/>
                      <a:r>
                        <a:rPr lang="en-US" sz="1800" dirty="0"/>
                        <a:t>9</a:t>
                      </a:r>
                    </a:p>
                  </a:txBody>
                  <a:tcPr anchor="ctr"/>
                </a:tc>
                <a:tc>
                  <a:txBody>
                    <a:bodyPr/>
                    <a:lstStyle/>
                    <a:p>
                      <a:pPr algn="l"/>
                      <a:r>
                        <a:rPr lang="en-US" sz="1800" dirty="0"/>
                        <a:t>Very, very severe</a:t>
                      </a:r>
                    </a:p>
                  </a:txBody>
                  <a:tcPr anchor="ctr"/>
                </a:tc>
                <a:tc vMerge="1">
                  <a:txBody>
                    <a:bodyPr/>
                    <a:lstStyle/>
                    <a:p>
                      <a:endParaRPr lang="en-US" dirty="0"/>
                    </a:p>
                  </a:txBody>
                  <a:tcPr/>
                </a:tc>
                <a:extLst>
                  <a:ext uri="{0D108BD9-81ED-4DB2-BD59-A6C34878D82A}">
                    <a16:rowId xmlns:a16="http://schemas.microsoft.com/office/drawing/2014/main" val="1456403809"/>
                  </a:ext>
                </a:extLst>
              </a:tr>
              <a:tr h="310484">
                <a:tc>
                  <a:txBody>
                    <a:bodyPr/>
                    <a:lstStyle/>
                    <a:p>
                      <a:r>
                        <a:rPr lang="en-US" sz="1800" dirty="0"/>
                        <a:t>10</a:t>
                      </a:r>
                    </a:p>
                  </a:txBody>
                  <a:tcPr/>
                </a:tc>
                <a:tc>
                  <a:txBody>
                    <a:bodyPr/>
                    <a:lstStyle/>
                    <a:p>
                      <a:r>
                        <a:rPr lang="en-US" sz="1800" dirty="0"/>
                        <a:t>Maximum</a:t>
                      </a:r>
                    </a:p>
                  </a:txBody>
                  <a:tcPr/>
                </a:tc>
                <a:tc vMerge="1">
                  <a:txBody>
                    <a:bodyPr/>
                    <a:lstStyle/>
                    <a:p>
                      <a:endParaRPr lang="en-US" dirty="0"/>
                    </a:p>
                  </a:txBody>
                  <a:tcPr/>
                </a:tc>
                <a:extLst>
                  <a:ext uri="{0D108BD9-81ED-4DB2-BD59-A6C34878D82A}">
                    <a16:rowId xmlns:a16="http://schemas.microsoft.com/office/drawing/2014/main" val="1110194317"/>
                  </a:ext>
                </a:extLst>
              </a:tr>
            </a:tbl>
          </a:graphicData>
        </a:graphic>
      </p:graphicFrame>
      <p:sp>
        <p:nvSpPr>
          <p:cNvPr id="3" name="Title 1">
            <a:extLst>
              <a:ext uri="{FF2B5EF4-FFF2-40B4-BE49-F238E27FC236}">
                <a16:creationId xmlns:a16="http://schemas.microsoft.com/office/drawing/2014/main" id="{9A2E4B3C-65D6-E44C-B3FE-6BC21087941C}"/>
              </a:ext>
            </a:extLst>
          </p:cNvPr>
          <p:cNvSpPr txBox="1">
            <a:spLocks/>
          </p:cNvSpPr>
          <p:nvPr/>
        </p:nvSpPr>
        <p:spPr>
          <a:xfrm>
            <a:off x="184689" y="667514"/>
            <a:ext cx="9873711" cy="53269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t>Tell me how you are breathing right now.</a:t>
            </a:r>
            <a:r>
              <a:rPr lang="en-US" sz="4000" b="1" dirty="0"/>
              <a:t> </a:t>
            </a:r>
          </a:p>
        </p:txBody>
      </p:sp>
      <p:sp>
        <p:nvSpPr>
          <p:cNvPr id="5" name="Title 1">
            <a:extLst>
              <a:ext uri="{FF2B5EF4-FFF2-40B4-BE49-F238E27FC236}">
                <a16:creationId xmlns:a16="http://schemas.microsoft.com/office/drawing/2014/main" id="{A1859A0F-508A-7155-5E46-0F7EEBC40273}"/>
              </a:ext>
            </a:extLst>
          </p:cNvPr>
          <p:cNvSpPr txBox="1">
            <a:spLocks/>
          </p:cNvSpPr>
          <p:nvPr/>
        </p:nvSpPr>
        <p:spPr>
          <a:xfrm>
            <a:off x="264664" y="5928258"/>
            <a:ext cx="8943033" cy="33559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t>How is your breathing difficulty now compared to your breathing the last time you were asked?</a:t>
            </a:r>
          </a:p>
        </p:txBody>
      </p:sp>
      <p:graphicFrame>
        <p:nvGraphicFramePr>
          <p:cNvPr id="6" name="Table 5">
            <a:extLst>
              <a:ext uri="{FF2B5EF4-FFF2-40B4-BE49-F238E27FC236}">
                <a16:creationId xmlns:a16="http://schemas.microsoft.com/office/drawing/2014/main" id="{A61EA8BC-DDBC-A626-3A95-33F3C39EAC69}"/>
              </a:ext>
            </a:extLst>
          </p:cNvPr>
          <p:cNvGraphicFramePr>
            <a:graphicFrameLocks noGrp="1"/>
          </p:cNvGraphicFramePr>
          <p:nvPr>
            <p:extLst>
              <p:ext uri="{D42A27DB-BD31-4B8C-83A1-F6EECF244321}">
                <p14:modId xmlns:p14="http://schemas.microsoft.com/office/powerpoint/2010/main" val="3805667967"/>
              </p:ext>
            </p:extLst>
          </p:nvPr>
        </p:nvGraphicFramePr>
        <p:xfrm>
          <a:off x="224354" y="6263856"/>
          <a:ext cx="11373540" cy="370840"/>
        </p:xfrm>
        <a:graphic>
          <a:graphicData uri="http://schemas.openxmlformats.org/drawingml/2006/table">
            <a:tbl>
              <a:tblPr firstRow="1" bandRow="1">
                <a:tableStyleId>{5C22544A-7EE6-4342-B048-85BDC9FD1C3A}</a:tableStyleId>
              </a:tblPr>
              <a:tblGrid>
                <a:gridCol w="3791180">
                  <a:extLst>
                    <a:ext uri="{9D8B030D-6E8A-4147-A177-3AD203B41FA5}">
                      <a16:colId xmlns:a16="http://schemas.microsoft.com/office/drawing/2014/main" val="2172640546"/>
                    </a:ext>
                  </a:extLst>
                </a:gridCol>
                <a:gridCol w="3791180">
                  <a:extLst>
                    <a:ext uri="{9D8B030D-6E8A-4147-A177-3AD203B41FA5}">
                      <a16:colId xmlns:a16="http://schemas.microsoft.com/office/drawing/2014/main" val="3141417217"/>
                    </a:ext>
                  </a:extLst>
                </a:gridCol>
                <a:gridCol w="3791180">
                  <a:extLst>
                    <a:ext uri="{9D8B030D-6E8A-4147-A177-3AD203B41FA5}">
                      <a16:colId xmlns:a16="http://schemas.microsoft.com/office/drawing/2014/main" val="1297790832"/>
                    </a:ext>
                  </a:extLst>
                </a:gridCol>
              </a:tblGrid>
              <a:tr h="370840">
                <a:tc>
                  <a:txBody>
                    <a:bodyPr/>
                    <a:lstStyle/>
                    <a:p>
                      <a:pPr algn="l"/>
                      <a:r>
                        <a:rPr lang="en-US" sz="1800" b="0" dirty="0">
                          <a:solidFill>
                            <a:schemeClr val="tx1"/>
                          </a:solidFill>
                        </a:rPr>
                        <a:t>Much less difficulty breathing</a:t>
                      </a:r>
                    </a:p>
                  </a:txBody>
                  <a:tcPr anchor="ctr">
                    <a:solidFill>
                      <a:schemeClr val="tx2">
                        <a:lumMod val="20000"/>
                        <a:lumOff val="80000"/>
                      </a:schemeClr>
                    </a:solidFill>
                  </a:tcPr>
                </a:tc>
                <a:tc>
                  <a:txBody>
                    <a:bodyPr/>
                    <a:lstStyle/>
                    <a:p>
                      <a:pPr algn="l"/>
                      <a:r>
                        <a:rPr lang="en-US" sz="1800" b="0" dirty="0">
                          <a:solidFill>
                            <a:schemeClr val="tx1"/>
                          </a:solidFill>
                        </a:rPr>
                        <a:t>A little less difficulty breathing</a:t>
                      </a:r>
                    </a:p>
                  </a:txBody>
                  <a:tcPr anchor="ctr">
                    <a:solidFill>
                      <a:schemeClr val="tx2">
                        <a:lumMod val="20000"/>
                        <a:lumOff val="80000"/>
                      </a:schemeClr>
                    </a:solidFill>
                  </a:tcPr>
                </a:tc>
                <a:tc>
                  <a:txBody>
                    <a:bodyPr/>
                    <a:lstStyle/>
                    <a:p>
                      <a:pPr algn="l"/>
                      <a:r>
                        <a:rPr lang="en-US" sz="1800" b="0" dirty="0">
                          <a:solidFill>
                            <a:schemeClr val="tx1"/>
                          </a:solidFill>
                        </a:rPr>
                        <a:t>About the same difficulty breathing</a:t>
                      </a:r>
                    </a:p>
                  </a:txBody>
                  <a:tcPr anchor="ctr">
                    <a:solidFill>
                      <a:schemeClr val="tx2">
                        <a:lumMod val="20000"/>
                        <a:lumOff val="80000"/>
                      </a:schemeClr>
                    </a:solidFill>
                  </a:tcPr>
                </a:tc>
                <a:extLst>
                  <a:ext uri="{0D108BD9-81ED-4DB2-BD59-A6C34878D82A}">
                    <a16:rowId xmlns:a16="http://schemas.microsoft.com/office/drawing/2014/main" val="3231431284"/>
                  </a:ext>
                </a:extLst>
              </a:tr>
            </a:tbl>
          </a:graphicData>
        </a:graphic>
      </p:graphicFrame>
    </p:spTree>
    <p:extLst>
      <p:ext uri="{BB962C8B-B14F-4D97-AF65-F5344CB8AC3E}">
        <p14:creationId xmlns:p14="http://schemas.microsoft.com/office/powerpoint/2010/main" val="2895035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320606" y="171702"/>
            <a:ext cx="10150877" cy="1325563"/>
          </a:xfrm>
        </p:spPr>
        <p:txBody>
          <a:bodyPr/>
          <a:lstStyle/>
          <a:p>
            <a:r>
              <a:rPr lang="en-US" b="1" dirty="0"/>
              <a:t>Measuring Edema</a:t>
            </a:r>
          </a:p>
        </p:txBody>
      </p:sp>
      <p:sp>
        <p:nvSpPr>
          <p:cNvPr id="13" name="TextBox 12">
            <a:extLst>
              <a:ext uri="{FF2B5EF4-FFF2-40B4-BE49-F238E27FC236}">
                <a16:creationId xmlns:a16="http://schemas.microsoft.com/office/drawing/2014/main" id="{EB0CF177-9ABE-E5BF-53EE-38AB2A794571}"/>
              </a:ext>
            </a:extLst>
          </p:cNvPr>
          <p:cNvSpPr txBox="1"/>
          <p:nvPr/>
        </p:nvSpPr>
        <p:spPr>
          <a:xfrm>
            <a:off x="449179" y="1497265"/>
            <a:ext cx="11422215" cy="2631490"/>
          </a:xfrm>
          <a:prstGeom prst="rect">
            <a:avLst/>
          </a:prstGeom>
          <a:noFill/>
        </p:spPr>
        <p:txBody>
          <a:bodyPr wrap="square" rtlCol="0">
            <a:spAutoFit/>
          </a:bodyPr>
          <a:lstStyle/>
          <a:p>
            <a:pPr>
              <a:spcAft>
                <a:spcPts val="600"/>
              </a:spcAft>
            </a:pPr>
            <a:r>
              <a:rPr lang="en-US" sz="2000" u="sng" dirty="0"/>
              <a:t>Procedure: </a:t>
            </a:r>
            <a:r>
              <a:rPr lang="en-US" sz="2000" i="1" u="sng" dirty="0"/>
              <a:t>HHVNA Circulatory- ASSESSMENT: EDEMA</a:t>
            </a:r>
          </a:p>
          <a:p>
            <a:pPr marL="285750" indent="-285750">
              <a:spcAft>
                <a:spcPts val="600"/>
              </a:spcAft>
              <a:buFont typeface="Arial" panose="020B0604020202020204" pitchFamily="34" charset="0"/>
              <a:buChar char="•"/>
            </a:pPr>
            <a:r>
              <a:rPr lang="en-US" sz="2000" dirty="0"/>
              <a:t>Multiple ways of measuring peripheral edema have been suggested in the literature Currently, the literature does not agree on the best methods, and no method passes the test for a reliable, valid standardized tool that can be used in clinical practice</a:t>
            </a:r>
          </a:p>
          <a:p>
            <a:pPr marL="285750" indent="-285750">
              <a:spcBef>
                <a:spcPts val="600"/>
              </a:spcBef>
              <a:spcAft>
                <a:spcPts val="600"/>
              </a:spcAft>
              <a:buFont typeface="Arial" panose="020B0604020202020204" pitchFamily="34" charset="0"/>
              <a:buChar char="•"/>
            </a:pPr>
            <a:r>
              <a:rPr lang="en-US" sz="2000" i="1" dirty="0"/>
              <a:t>TMCAH has determined that, for consistency, the measurement of extremities will be used for all pitting and non-pitting edema</a:t>
            </a:r>
          </a:p>
          <a:p>
            <a:pPr marL="285750" indent="-285750">
              <a:spcBef>
                <a:spcPts val="600"/>
              </a:spcBef>
              <a:spcAft>
                <a:spcPts val="600"/>
              </a:spcAft>
              <a:buFont typeface="Arial" panose="020B0604020202020204" pitchFamily="34" charset="0"/>
              <a:buChar char="•"/>
            </a:pPr>
            <a:r>
              <a:rPr lang="en-US" sz="2000" dirty="0"/>
              <a:t>The use of digital pressure measurement may be used only as a secondary description of pitting edema</a:t>
            </a:r>
          </a:p>
        </p:txBody>
      </p:sp>
      <p:sp>
        <p:nvSpPr>
          <p:cNvPr id="4" name="TextBox 3">
            <a:extLst>
              <a:ext uri="{FF2B5EF4-FFF2-40B4-BE49-F238E27FC236}">
                <a16:creationId xmlns:a16="http://schemas.microsoft.com/office/drawing/2014/main" id="{DE8F1464-DC06-B682-CB3A-01DEEFB67399}"/>
              </a:ext>
            </a:extLst>
          </p:cNvPr>
          <p:cNvSpPr txBox="1"/>
          <p:nvPr/>
        </p:nvSpPr>
        <p:spPr>
          <a:xfrm>
            <a:off x="737701" y="4765430"/>
            <a:ext cx="5358299" cy="1554272"/>
          </a:xfrm>
          <a:prstGeom prst="rect">
            <a:avLst/>
          </a:prstGeom>
          <a:solidFill>
            <a:schemeClr val="accent4">
              <a:lumMod val="40000"/>
              <a:lumOff val="60000"/>
            </a:schemeClr>
          </a:solidFill>
        </p:spPr>
        <p:txBody>
          <a:bodyPr wrap="square" rtlCol="0">
            <a:spAutoFit/>
          </a:bodyPr>
          <a:lstStyle/>
          <a:p>
            <a:pPr>
              <a:spcAft>
                <a:spcPts val="600"/>
              </a:spcAft>
            </a:pPr>
            <a:r>
              <a:rPr lang="en-US" sz="2000" b="1" dirty="0"/>
              <a:t>Instep</a:t>
            </a:r>
            <a:r>
              <a:rPr lang="en-US" sz="2000" dirty="0"/>
              <a:t>: 12.5 cm from big toe</a:t>
            </a:r>
          </a:p>
          <a:p>
            <a:pPr>
              <a:spcAft>
                <a:spcPts val="600"/>
              </a:spcAft>
            </a:pPr>
            <a:r>
              <a:rPr lang="en-US" sz="2000" b="1" dirty="0"/>
              <a:t>Ankle</a:t>
            </a:r>
            <a:r>
              <a:rPr lang="en-US" sz="2000" dirty="0"/>
              <a:t>: 10 cm from heel</a:t>
            </a:r>
          </a:p>
          <a:p>
            <a:pPr>
              <a:spcAft>
                <a:spcPts val="600"/>
              </a:spcAft>
            </a:pPr>
            <a:r>
              <a:rPr lang="en-US" sz="2000" b="1" dirty="0"/>
              <a:t>Lower leg (calf): </a:t>
            </a:r>
            <a:r>
              <a:rPr lang="en-US" sz="2000" dirty="0"/>
              <a:t>28 cm from heel</a:t>
            </a:r>
          </a:p>
          <a:p>
            <a:pPr>
              <a:spcAft>
                <a:spcPts val="600"/>
              </a:spcAft>
            </a:pPr>
            <a:r>
              <a:rPr lang="en-US" sz="2000" b="1" dirty="0"/>
              <a:t>Abdominal girth</a:t>
            </a:r>
            <a:r>
              <a:rPr lang="en-US" sz="2000" dirty="0"/>
              <a:t>: at the level of the umbilicus</a:t>
            </a:r>
          </a:p>
        </p:txBody>
      </p:sp>
      <p:pic>
        <p:nvPicPr>
          <p:cNvPr id="5" name="Picture 4">
            <a:extLst>
              <a:ext uri="{FF2B5EF4-FFF2-40B4-BE49-F238E27FC236}">
                <a16:creationId xmlns:a16="http://schemas.microsoft.com/office/drawing/2014/main" id="{32BE0E4B-4A2D-1991-7192-AB224674F8A8}"/>
              </a:ext>
            </a:extLst>
          </p:cNvPr>
          <p:cNvPicPr>
            <a:picLocks noChangeAspect="1"/>
          </p:cNvPicPr>
          <p:nvPr/>
        </p:nvPicPr>
        <p:blipFill>
          <a:blip r:embed="rId2"/>
          <a:stretch>
            <a:fillRect/>
          </a:stretch>
        </p:blipFill>
        <p:spPr>
          <a:xfrm>
            <a:off x="8177648" y="4220529"/>
            <a:ext cx="2859734" cy="2467577"/>
          </a:xfrm>
          <a:prstGeom prst="rect">
            <a:avLst/>
          </a:prstGeom>
          <a:effectLst>
            <a:softEdge rad="330200"/>
          </a:effectLst>
        </p:spPr>
      </p:pic>
    </p:spTree>
    <p:extLst>
      <p:ext uri="{BB962C8B-B14F-4D97-AF65-F5344CB8AC3E}">
        <p14:creationId xmlns:p14="http://schemas.microsoft.com/office/powerpoint/2010/main" val="116475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white background with black dots&#10;&#10;Description automatically generated">
            <a:extLst>
              <a:ext uri="{FF2B5EF4-FFF2-40B4-BE49-F238E27FC236}">
                <a16:creationId xmlns:a16="http://schemas.microsoft.com/office/drawing/2014/main" id="{5053F897-BB60-B99B-BFF6-68EBF06AD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1140642" y="365125"/>
            <a:ext cx="10213157" cy="1325563"/>
          </a:xfrm>
        </p:spPr>
        <p:txBody>
          <a:bodyPr/>
          <a:lstStyle/>
          <a:p>
            <a:r>
              <a:rPr lang="en-US" b="1" dirty="0"/>
              <a:t>Documentation in Epic- Edema</a:t>
            </a:r>
          </a:p>
        </p:txBody>
      </p:sp>
      <p:pic>
        <p:nvPicPr>
          <p:cNvPr id="4" name="Picture 3">
            <a:extLst>
              <a:ext uri="{FF2B5EF4-FFF2-40B4-BE49-F238E27FC236}">
                <a16:creationId xmlns:a16="http://schemas.microsoft.com/office/drawing/2014/main" id="{7F7481CC-9893-0756-A510-03F7D608E716}"/>
              </a:ext>
            </a:extLst>
          </p:cNvPr>
          <p:cNvPicPr>
            <a:picLocks noChangeAspect="1"/>
          </p:cNvPicPr>
          <p:nvPr/>
        </p:nvPicPr>
        <p:blipFill>
          <a:blip r:embed="rId3"/>
          <a:stretch>
            <a:fillRect/>
          </a:stretch>
        </p:blipFill>
        <p:spPr>
          <a:xfrm>
            <a:off x="302441" y="1512164"/>
            <a:ext cx="2625535" cy="3705194"/>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E308866-FF6E-4DDE-12A1-FE5C4E6230FB}"/>
              </a:ext>
            </a:extLst>
          </p:cNvPr>
          <p:cNvPicPr>
            <a:picLocks noChangeAspect="1"/>
          </p:cNvPicPr>
          <p:nvPr/>
        </p:nvPicPr>
        <p:blipFill>
          <a:blip r:embed="rId4"/>
          <a:stretch>
            <a:fillRect/>
          </a:stretch>
        </p:blipFill>
        <p:spPr>
          <a:xfrm>
            <a:off x="2870628" y="1778945"/>
            <a:ext cx="9261435" cy="335015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F42AF1E0-5CD2-A62B-8C7B-E8932C25EC9A}"/>
              </a:ext>
            </a:extLst>
          </p:cNvPr>
          <p:cNvSpPr txBox="1"/>
          <p:nvPr/>
        </p:nvSpPr>
        <p:spPr>
          <a:xfrm>
            <a:off x="7503735" y="2726656"/>
            <a:ext cx="1817635" cy="173678"/>
          </a:xfrm>
          <a:prstGeom prst="rect">
            <a:avLst/>
          </a:prstGeom>
          <a:solidFill>
            <a:srgbClr val="FFFF00"/>
          </a:solidFill>
        </p:spPr>
        <p:txBody>
          <a:bodyPr wrap="square" rtlCol="0">
            <a:spAutoFit/>
          </a:bodyPr>
          <a:lstStyle/>
          <a:p>
            <a:endParaRPr lang="en-US"/>
          </a:p>
        </p:txBody>
      </p:sp>
      <p:sp>
        <p:nvSpPr>
          <p:cNvPr id="5" name="TextBox 4">
            <a:extLst>
              <a:ext uri="{FF2B5EF4-FFF2-40B4-BE49-F238E27FC236}">
                <a16:creationId xmlns:a16="http://schemas.microsoft.com/office/drawing/2014/main" id="{DD2A67F6-92BC-FD90-6F3D-91F6057E51D2}"/>
              </a:ext>
            </a:extLst>
          </p:cNvPr>
          <p:cNvSpPr txBox="1"/>
          <p:nvPr/>
        </p:nvSpPr>
        <p:spPr>
          <a:xfrm>
            <a:off x="7503735" y="3055726"/>
            <a:ext cx="1817636" cy="207980"/>
          </a:xfrm>
          <a:prstGeom prst="rect">
            <a:avLst/>
          </a:prstGeom>
          <a:solidFill>
            <a:srgbClr val="FFFF00"/>
          </a:solidFill>
        </p:spPr>
        <p:txBody>
          <a:bodyPr wrap="square" rtlCol="0">
            <a:spAutoFit/>
          </a:bodyPr>
          <a:lstStyle/>
          <a:p>
            <a:endParaRPr lang="en-US"/>
          </a:p>
        </p:txBody>
      </p:sp>
      <p:sp>
        <p:nvSpPr>
          <p:cNvPr id="6" name="TextBox 5">
            <a:extLst>
              <a:ext uri="{FF2B5EF4-FFF2-40B4-BE49-F238E27FC236}">
                <a16:creationId xmlns:a16="http://schemas.microsoft.com/office/drawing/2014/main" id="{659E2356-A209-5AD9-92CB-AAB279E9F2A5}"/>
              </a:ext>
            </a:extLst>
          </p:cNvPr>
          <p:cNvSpPr txBox="1"/>
          <p:nvPr/>
        </p:nvSpPr>
        <p:spPr>
          <a:xfrm>
            <a:off x="7503735" y="3364761"/>
            <a:ext cx="1817636" cy="229534"/>
          </a:xfrm>
          <a:prstGeom prst="rect">
            <a:avLst/>
          </a:prstGeom>
          <a:solidFill>
            <a:srgbClr val="FFFF00"/>
          </a:solidFill>
        </p:spPr>
        <p:txBody>
          <a:bodyPr wrap="square" rtlCol="0">
            <a:spAutoFit/>
          </a:bodyPr>
          <a:lstStyle/>
          <a:p>
            <a:endParaRPr lang="en-US"/>
          </a:p>
        </p:txBody>
      </p:sp>
      <p:sp>
        <p:nvSpPr>
          <p:cNvPr id="8" name="TextBox 7">
            <a:extLst>
              <a:ext uri="{FF2B5EF4-FFF2-40B4-BE49-F238E27FC236}">
                <a16:creationId xmlns:a16="http://schemas.microsoft.com/office/drawing/2014/main" id="{DBD82D7D-EEB3-5DAB-27F3-D9DBA88FA9C6}"/>
              </a:ext>
            </a:extLst>
          </p:cNvPr>
          <p:cNvSpPr txBox="1"/>
          <p:nvPr/>
        </p:nvSpPr>
        <p:spPr>
          <a:xfrm>
            <a:off x="7503735" y="3683533"/>
            <a:ext cx="1817636" cy="197567"/>
          </a:xfrm>
          <a:prstGeom prst="rect">
            <a:avLst/>
          </a:prstGeom>
          <a:solidFill>
            <a:srgbClr val="FFFF00"/>
          </a:solidFill>
        </p:spPr>
        <p:txBody>
          <a:bodyPr wrap="square" rtlCol="0">
            <a:spAutoFit/>
          </a:bodyPr>
          <a:lstStyle/>
          <a:p>
            <a:endParaRPr lang="en-US"/>
          </a:p>
        </p:txBody>
      </p:sp>
      <p:sp>
        <p:nvSpPr>
          <p:cNvPr id="9" name="TextBox 8">
            <a:extLst>
              <a:ext uri="{FF2B5EF4-FFF2-40B4-BE49-F238E27FC236}">
                <a16:creationId xmlns:a16="http://schemas.microsoft.com/office/drawing/2014/main" id="{E3C4C887-E603-FB6D-B15F-DF1DF47E33F2}"/>
              </a:ext>
            </a:extLst>
          </p:cNvPr>
          <p:cNvSpPr txBox="1"/>
          <p:nvPr/>
        </p:nvSpPr>
        <p:spPr>
          <a:xfrm>
            <a:off x="7503733" y="3991892"/>
            <a:ext cx="1817637" cy="207980"/>
          </a:xfrm>
          <a:prstGeom prst="rect">
            <a:avLst/>
          </a:prstGeom>
          <a:solidFill>
            <a:srgbClr val="FFFF00"/>
          </a:solidFill>
        </p:spPr>
        <p:txBody>
          <a:bodyPr wrap="square" rtlCol="0">
            <a:spAutoFit/>
          </a:bodyPr>
          <a:lstStyle/>
          <a:p>
            <a:endParaRPr lang="en-US"/>
          </a:p>
        </p:txBody>
      </p:sp>
      <p:sp>
        <p:nvSpPr>
          <p:cNvPr id="10" name="TextBox 9">
            <a:extLst>
              <a:ext uri="{FF2B5EF4-FFF2-40B4-BE49-F238E27FC236}">
                <a16:creationId xmlns:a16="http://schemas.microsoft.com/office/drawing/2014/main" id="{3BBE4118-70E3-7561-072E-053A67CBC61C}"/>
              </a:ext>
            </a:extLst>
          </p:cNvPr>
          <p:cNvSpPr txBox="1"/>
          <p:nvPr/>
        </p:nvSpPr>
        <p:spPr>
          <a:xfrm>
            <a:off x="7503733" y="4310664"/>
            <a:ext cx="1817638" cy="197567"/>
          </a:xfrm>
          <a:prstGeom prst="rect">
            <a:avLst/>
          </a:prstGeom>
          <a:solidFill>
            <a:srgbClr val="FFFF00"/>
          </a:solidFill>
        </p:spPr>
        <p:txBody>
          <a:bodyPr wrap="square" rtlCol="0">
            <a:spAutoFit/>
          </a:bodyPr>
          <a:lstStyle/>
          <a:p>
            <a:endParaRPr lang="en-US"/>
          </a:p>
        </p:txBody>
      </p:sp>
      <p:sp>
        <p:nvSpPr>
          <p:cNvPr id="11" name="TextBox 10">
            <a:extLst>
              <a:ext uri="{FF2B5EF4-FFF2-40B4-BE49-F238E27FC236}">
                <a16:creationId xmlns:a16="http://schemas.microsoft.com/office/drawing/2014/main" id="{BFD84A75-3B7D-AAB9-C692-CB91D4517F02}"/>
              </a:ext>
            </a:extLst>
          </p:cNvPr>
          <p:cNvSpPr txBox="1"/>
          <p:nvPr/>
        </p:nvSpPr>
        <p:spPr>
          <a:xfrm>
            <a:off x="3513284" y="2074446"/>
            <a:ext cx="2121856" cy="207980"/>
          </a:xfrm>
          <a:prstGeom prst="rect">
            <a:avLst/>
          </a:prstGeom>
          <a:solidFill>
            <a:srgbClr val="FFFF00"/>
          </a:solidFill>
        </p:spPr>
        <p:txBody>
          <a:bodyPr wrap="square" rtlCol="0">
            <a:spAutoFit/>
          </a:bodyPr>
          <a:lstStyle/>
          <a:p>
            <a:endParaRPr lang="en-US"/>
          </a:p>
        </p:txBody>
      </p:sp>
      <p:sp>
        <p:nvSpPr>
          <p:cNvPr id="12" name="TextBox 11">
            <a:extLst>
              <a:ext uri="{FF2B5EF4-FFF2-40B4-BE49-F238E27FC236}">
                <a16:creationId xmlns:a16="http://schemas.microsoft.com/office/drawing/2014/main" id="{7BDE32AE-BD6C-4835-ACB3-AE8245B6C94E}"/>
              </a:ext>
            </a:extLst>
          </p:cNvPr>
          <p:cNvSpPr txBox="1"/>
          <p:nvPr/>
        </p:nvSpPr>
        <p:spPr>
          <a:xfrm>
            <a:off x="1316334" y="5351317"/>
            <a:ext cx="10502817" cy="830997"/>
          </a:xfrm>
          <a:prstGeom prst="rect">
            <a:avLst/>
          </a:prstGeom>
          <a:solidFill>
            <a:schemeClr val="accent4">
              <a:lumMod val="40000"/>
              <a:lumOff val="60000"/>
            </a:schemeClr>
          </a:solidFill>
        </p:spPr>
        <p:txBody>
          <a:bodyPr wrap="square" rtlCol="0">
            <a:spAutoFit/>
          </a:bodyPr>
          <a:lstStyle/>
          <a:p>
            <a:pPr algn="ctr"/>
            <a:r>
              <a:rPr lang="en-US" sz="2400" dirty="0"/>
              <a:t>Measurement of edema must be obtained at SOC and at every visit for all CHF patients and any patient with history of edema</a:t>
            </a:r>
          </a:p>
        </p:txBody>
      </p:sp>
    </p:spTree>
    <p:extLst>
      <p:ext uri="{BB962C8B-B14F-4D97-AF65-F5344CB8AC3E}">
        <p14:creationId xmlns:p14="http://schemas.microsoft.com/office/powerpoint/2010/main" val="223010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title"/>
          </p:nvPr>
        </p:nvSpPr>
        <p:spPr>
          <a:xfrm>
            <a:off x="1310326" y="365125"/>
            <a:ext cx="10043474" cy="1325563"/>
          </a:xfrm>
        </p:spPr>
        <p:txBody>
          <a:bodyPr/>
          <a:lstStyle/>
          <a:p>
            <a:r>
              <a:rPr lang="en-US" b="1" dirty="0"/>
              <a:t>What Is Heart Failure?</a:t>
            </a:r>
          </a:p>
        </p:txBody>
      </p:sp>
      <p:sp>
        <p:nvSpPr>
          <p:cNvPr id="3" name="Subtitle 2">
            <a:extLst>
              <a:ext uri="{FF2B5EF4-FFF2-40B4-BE49-F238E27FC236}">
                <a16:creationId xmlns:a16="http://schemas.microsoft.com/office/drawing/2014/main" id="{94771296-E118-2B8E-1A95-DE41241F120E}"/>
              </a:ext>
            </a:extLst>
          </p:cNvPr>
          <p:cNvSpPr>
            <a:spLocks noGrp="1"/>
          </p:cNvSpPr>
          <p:nvPr>
            <p:ph idx="1"/>
          </p:nvPr>
        </p:nvSpPr>
        <p:spPr>
          <a:xfrm>
            <a:off x="1310328" y="1514126"/>
            <a:ext cx="10320198" cy="4978749"/>
          </a:xfrm>
        </p:spPr>
        <p:txBody>
          <a:bodyPr>
            <a:normAutofit/>
          </a:bodyPr>
          <a:lstStyle/>
          <a:p>
            <a:pPr marL="0" indent="0">
              <a:buNone/>
            </a:pPr>
            <a:r>
              <a:rPr lang="en-US" sz="2000" b="1" i="1" dirty="0"/>
              <a:t>Left Sided Heart Failure</a:t>
            </a:r>
            <a:r>
              <a:rPr lang="en-US" sz="2000" i="1" dirty="0"/>
              <a:t>: </a:t>
            </a:r>
            <a:r>
              <a:rPr lang="en-US" sz="2000" dirty="0"/>
              <a:t>Blood backs up from left ventricle into the left atrium,</a:t>
            </a:r>
            <a:br>
              <a:rPr lang="en-US" sz="2000" dirty="0"/>
            </a:br>
            <a:r>
              <a:rPr lang="en-US" sz="2000" dirty="0"/>
              <a:t> pulmonary veins and lungs, resulting in reduced gas exchange</a:t>
            </a:r>
          </a:p>
          <a:p>
            <a:r>
              <a:rPr lang="en-US" sz="2000" i="1" dirty="0"/>
              <a:t>Diastolic HF: </a:t>
            </a:r>
            <a:r>
              <a:rPr lang="en-US" sz="2000" dirty="0"/>
              <a:t>Ventricles cannot relax &amp; fill fully prior to contraction</a:t>
            </a:r>
          </a:p>
          <a:p>
            <a:r>
              <a:rPr lang="en-US" sz="2000" i="1" dirty="0"/>
              <a:t>Systolic HF</a:t>
            </a:r>
            <a:r>
              <a:rPr lang="en-US" sz="2000" dirty="0"/>
              <a:t>: Ventricle cannot pump blood with enough force</a:t>
            </a:r>
          </a:p>
          <a:p>
            <a:pPr marL="0" indent="0">
              <a:buNone/>
            </a:pPr>
            <a:r>
              <a:rPr lang="en-US" sz="2000" dirty="0"/>
              <a:t>SYMPTOMS of Left HF are due to backup of blood into lungs (Left = Lungs)</a:t>
            </a:r>
          </a:p>
          <a:p>
            <a:r>
              <a:rPr lang="en-US" sz="2000" dirty="0"/>
              <a:t>Trouble breathing, SOB, coughing, orthopnea</a:t>
            </a:r>
          </a:p>
          <a:p>
            <a:pPr marL="0" indent="0">
              <a:buNone/>
            </a:pPr>
            <a:r>
              <a:rPr lang="en-US" sz="2000" b="1" i="1" dirty="0"/>
              <a:t>Right Sided Heart Failure</a:t>
            </a:r>
            <a:r>
              <a:rPr lang="en-US" sz="2000" i="1" dirty="0"/>
              <a:t>: </a:t>
            </a:r>
            <a:r>
              <a:rPr lang="en-US" sz="2000" dirty="0"/>
              <a:t>Left ventricle fails, causing increased fluid pressure back through lungs, damaging right side of heart</a:t>
            </a:r>
          </a:p>
          <a:p>
            <a:pPr marL="0" indent="0">
              <a:buNone/>
            </a:pPr>
            <a:r>
              <a:rPr lang="en-US" sz="2000" dirty="0"/>
              <a:t>SYMPTOMS of Right HF due to backup of blood into peripheral circulation</a:t>
            </a:r>
          </a:p>
          <a:p>
            <a:r>
              <a:rPr lang="en-US" sz="2000" dirty="0"/>
              <a:t>Fluid retention, edema, palpitations, chest pain, weight gain</a:t>
            </a:r>
          </a:p>
          <a:p>
            <a:pPr marL="0" indent="0">
              <a:buNone/>
            </a:pPr>
            <a:r>
              <a:rPr lang="en-US" sz="2000" i="1" dirty="0"/>
              <a:t>Congestive HF:</a:t>
            </a:r>
            <a:r>
              <a:rPr lang="en-US" sz="2000" dirty="0"/>
              <a:t> term used interchangeably with HF. </a:t>
            </a:r>
            <a:r>
              <a:rPr lang="en-US" sz="2000" i="1" dirty="0"/>
              <a:t> </a:t>
            </a:r>
            <a:r>
              <a:rPr lang="en-US" sz="2000" dirty="0"/>
              <a:t>Acute decompensated heart failure with progressive signs and symptoms of fluid retention and activity intolerance </a:t>
            </a:r>
          </a:p>
          <a:p>
            <a:pPr marL="0" indent="0">
              <a:buNone/>
            </a:pPr>
            <a:endParaRPr lang="en-US" sz="2400" dirty="0"/>
          </a:p>
        </p:txBody>
      </p:sp>
      <p:pic>
        <p:nvPicPr>
          <p:cNvPr id="6" name="Picture 5">
            <a:extLst>
              <a:ext uri="{FF2B5EF4-FFF2-40B4-BE49-F238E27FC236}">
                <a16:creationId xmlns:a16="http://schemas.microsoft.com/office/drawing/2014/main" id="{A2C81859-F91A-B886-BCD9-30793F7507DD}"/>
              </a:ext>
            </a:extLst>
          </p:cNvPr>
          <p:cNvPicPr>
            <a:picLocks noChangeAspect="1"/>
          </p:cNvPicPr>
          <p:nvPr/>
        </p:nvPicPr>
        <p:blipFill>
          <a:blip r:embed="rId4"/>
          <a:stretch>
            <a:fillRect/>
          </a:stretch>
        </p:blipFill>
        <p:spPr>
          <a:xfrm>
            <a:off x="9957917" y="0"/>
            <a:ext cx="2058598" cy="3336035"/>
          </a:xfrm>
          <a:prstGeom prst="rect">
            <a:avLst/>
          </a:prstGeom>
        </p:spPr>
      </p:pic>
      <p:sp>
        <p:nvSpPr>
          <p:cNvPr id="4" name="Rectangle 3">
            <a:extLst>
              <a:ext uri="{FF2B5EF4-FFF2-40B4-BE49-F238E27FC236}">
                <a16:creationId xmlns:a16="http://schemas.microsoft.com/office/drawing/2014/main" id="{44526BB4-BF69-5DB8-0379-916D24A66CF2}"/>
              </a:ext>
            </a:extLst>
          </p:cNvPr>
          <p:cNvSpPr/>
          <p:nvPr/>
        </p:nvSpPr>
        <p:spPr>
          <a:xfrm>
            <a:off x="1310326" y="6080736"/>
            <a:ext cx="10043474" cy="5947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sz="2000" dirty="0"/>
              <a:t>Right and left sides of heart work together as a closed pumping system, so failure of one side will eventually lead to failure of the other side</a:t>
            </a:r>
          </a:p>
        </p:txBody>
      </p:sp>
    </p:spTree>
    <p:extLst>
      <p:ext uri="{BB962C8B-B14F-4D97-AF65-F5344CB8AC3E}">
        <p14:creationId xmlns:p14="http://schemas.microsoft.com/office/powerpoint/2010/main" val="2815961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white background with black dots&#10;&#10;Description automatically generated">
            <a:extLst>
              <a:ext uri="{FF2B5EF4-FFF2-40B4-BE49-F238E27FC236}">
                <a16:creationId xmlns:a16="http://schemas.microsoft.com/office/drawing/2014/main" id="{FBA82907-DE96-23FE-A6EE-200A15A34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1202922" y="365125"/>
            <a:ext cx="10150877" cy="1325563"/>
          </a:xfrm>
        </p:spPr>
        <p:txBody>
          <a:bodyPr/>
          <a:lstStyle/>
          <a:p>
            <a:r>
              <a:rPr lang="en-US" b="1" dirty="0"/>
              <a:t>Disease Folder- Hearts at Home</a:t>
            </a:r>
          </a:p>
        </p:txBody>
      </p:sp>
      <p:sp>
        <p:nvSpPr>
          <p:cNvPr id="3" name="TextBox 2">
            <a:extLst>
              <a:ext uri="{FF2B5EF4-FFF2-40B4-BE49-F238E27FC236}">
                <a16:creationId xmlns:a16="http://schemas.microsoft.com/office/drawing/2014/main" id="{499B3EF8-8E55-8ABF-B416-34A3AE889F8E}"/>
              </a:ext>
            </a:extLst>
          </p:cNvPr>
          <p:cNvSpPr txBox="1"/>
          <p:nvPr/>
        </p:nvSpPr>
        <p:spPr>
          <a:xfrm>
            <a:off x="1385282" y="1603937"/>
            <a:ext cx="9786155" cy="4585871"/>
          </a:xfrm>
          <a:prstGeom prst="rect">
            <a:avLst/>
          </a:prstGeom>
          <a:noFill/>
        </p:spPr>
        <p:txBody>
          <a:bodyPr wrap="square" rtlCol="0">
            <a:spAutoFit/>
          </a:bodyPr>
          <a:lstStyle/>
          <a:p>
            <a:pPr>
              <a:spcAft>
                <a:spcPts val="600"/>
              </a:spcAft>
            </a:pPr>
            <a:r>
              <a:rPr lang="en-US" sz="2200" dirty="0"/>
              <a:t>Booklet/ Caring for Your Heart: Living with Heart Failure</a:t>
            </a:r>
          </a:p>
          <a:p>
            <a:pPr marL="342900" indent="-342900">
              <a:spcAft>
                <a:spcPts val="600"/>
              </a:spcAft>
              <a:buFont typeface="Arial" panose="020B0604020202020204" pitchFamily="34" charset="0"/>
              <a:buChar char="•"/>
            </a:pPr>
            <a:r>
              <a:rPr lang="en-US" sz="2200" dirty="0"/>
              <a:t>Guide to disease, medications, diet, exercise</a:t>
            </a:r>
          </a:p>
          <a:p>
            <a:pPr marL="342900" indent="-342900">
              <a:spcAft>
                <a:spcPts val="600"/>
              </a:spcAft>
              <a:buFont typeface="Arial" panose="020B0604020202020204" pitchFamily="34" charset="0"/>
              <a:buChar char="•"/>
            </a:pPr>
            <a:r>
              <a:rPr lang="en-US" sz="2200" dirty="0"/>
              <a:t>Daily weight</a:t>
            </a:r>
          </a:p>
          <a:p>
            <a:pPr marL="342900" indent="-342900">
              <a:spcAft>
                <a:spcPts val="600"/>
              </a:spcAft>
              <a:buFont typeface="Arial" panose="020B0604020202020204" pitchFamily="34" charset="0"/>
              <a:buChar char="•"/>
            </a:pPr>
            <a:r>
              <a:rPr lang="en-US" sz="2200" dirty="0"/>
              <a:t>When Should I Call</a:t>
            </a:r>
          </a:p>
          <a:p>
            <a:pPr marL="342900" indent="-342900">
              <a:spcAft>
                <a:spcPts val="600"/>
              </a:spcAft>
              <a:buFont typeface="Arial" panose="020B0604020202020204" pitchFamily="34" charset="0"/>
              <a:buChar char="•"/>
            </a:pPr>
            <a:endParaRPr lang="en-US" sz="2200" dirty="0"/>
          </a:p>
          <a:p>
            <a:pPr>
              <a:spcAft>
                <a:spcPts val="600"/>
              </a:spcAft>
            </a:pPr>
            <a:r>
              <a:rPr lang="en-US" sz="2200" dirty="0"/>
              <a:t>Handouts</a:t>
            </a:r>
          </a:p>
          <a:p>
            <a:pPr marL="342900" indent="-342900">
              <a:spcAft>
                <a:spcPts val="600"/>
              </a:spcAft>
              <a:buFont typeface="Arial" panose="020B0604020202020204" pitchFamily="34" charset="0"/>
              <a:buChar char="•"/>
            </a:pPr>
            <a:r>
              <a:rPr lang="en-US" sz="2200" dirty="0"/>
              <a:t>Welcome to Hearts at Home</a:t>
            </a:r>
          </a:p>
          <a:p>
            <a:pPr marL="285750" indent="-285750">
              <a:spcAft>
                <a:spcPts val="600"/>
              </a:spcAft>
              <a:buFont typeface="Arial" panose="020B0604020202020204" pitchFamily="34" charset="0"/>
              <a:buChar char="•"/>
            </a:pPr>
            <a:r>
              <a:rPr lang="en-US" sz="2200" dirty="0"/>
              <a:t>Zone Tool</a:t>
            </a:r>
          </a:p>
          <a:p>
            <a:pPr marL="285750" indent="-285750">
              <a:spcAft>
                <a:spcPts val="600"/>
              </a:spcAft>
              <a:buFont typeface="Arial" panose="020B0604020202020204" pitchFamily="34" charset="0"/>
              <a:buChar char="•"/>
            </a:pPr>
            <a:r>
              <a:rPr lang="en-US" sz="2200" dirty="0"/>
              <a:t>S.M.A.R.T. Goal</a:t>
            </a:r>
          </a:p>
          <a:p>
            <a:pPr marL="285750" indent="-285750">
              <a:spcAft>
                <a:spcPts val="600"/>
              </a:spcAft>
              <a:buFont typeface="Arial" panose="020B0604020202020204" pitchFamily="34" charset="0"/>
              <a:buChar char="•"/>
            </a:pPr>
            <a:r>
              <a:rPr lang="en-US" sz="2200" dirty="0"/>
              <a:t>Making Healthy Changes that Last</a:t>
            </a:r>
          </a:p>
          <a:p>
            <a:pPr marL="285750" indent="-285750">
              <a:spcAft>
                <a:spcPts val="600"/>
              </a:spcAft>
              <a:buFont typeface="Arial" panose="020B0604020202020204" pitchFamily="34" charset="0"/>
              <a:buChar char="•"/>
            </a:pPr>
            <a:r>
              <a:rPr lang="en-US" sz="2200" dirty="0"/>
              <a:t>Patient Teaching- High Risk Medicine</a:t>
            </a:r>
          </a:p>
        </p:txBody>
      </p:sp>
      <p:pic>
        <p:nvPicPr>
          <p:cNvPr id="7" name="Picture 6">
            <a:extLst>
              <a:ext uri="{FF2B5EF4-FFF2-40B4-BE49-F238E27FC236}">
                <a16:creationId xmlns:a16="http://schemas.microsoft.com/office/drawing/2014/main" id="{09B8948F-E325-745F-26A3-7B06F48E8F98}"/>
              </a:ext>
            </a:extLst>
          </p:cNvPr>
          <p:cNvPicPr>
            <a:picLocks noChangeAspect="1"/>
          </p:cNvPicPr>
          <p:nvPr/>
        </p:nvPicPr>
        <p:blipFill>
          <a:blip r:embed="rId4"/>
          <a:stretch>
            <a:fillRect/>
          </a:stretch>
        </p:blipFill>
        <p:spPr>
          <a:xfrm>
            <a:off x="7025884" y="2307170"/>
            <a:ext cx="3780834" cy="437461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626A7DB-F0FC-CD24-FADF-C7C5C090DBDB}"/>
              </a:ext>
            </a:extLst>
          </p:cNvPr>
          <p:cNvPicPr>
            <a:picLocks noChangeAspect="1"/>
          </p:cNvPicPr>
          <p:nvPr/>
        </p:nvPicPr>
        <p:blipFill>
          <a:blip r:embed="rId5"/>
          <a:stretch>
            <a:fillRect/>
          </a:stretch>
        </p:blipFill>
        <p:spPr>
          <a:xfrm>
            <a:off x="10028255" y="176211"/>
            <a:ext cx="2008138" cy="2799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9736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white background with black dots&#10;&#10;Description automatically generated">
            <a:extLst>
              <a:ext uri="{FF2B5EF4-FFF2-40B4-BE49-F238E27FC236}">
                <a16:creationId xmlns:a16="http://schemas.microsoft.com/office/drawing/2014/main" id="{FBA82907-DE96-23FE-A6EE-200A15A34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3" y="0"/>
            <a:ext cx="12163268" cy="6858000"/>
          </a:xfrm>
          <a:prstGeom prst="rect">
            <a:avLst/>
          </a:prstGeom>
        </p:spPr>
      </p:pic>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1202922" y="365125"/>
            <a:ext cx="10150877" cy="599517"/>
          </a:xfrm>
        </p:spPr>
        <p:txBody>
          <a:bodyPr>
            <a:normAutofit fontScale="90000"/>
          </a:bodyPr>
          <a:lstStyle/>
          <a:p>
            <a:r>
              <a:rPr lang="en-US" b="1" dirty="0"/>
              <a:t>Heart Failure Zone Tool</a:t>
            </a:r>
          </a:p>
        </p:txBody>
      </p:sp>
      <p:pic>
        <p:nvPicPr>
          <p:cNvPr id="5" name="Picture 4">
            <a:extLst>
              <a:ext uri="{FF2B5EF4-FFF2-40B4-BE49-F238E27FC236}">
                <a16:creationId xmlns:a16="http://schemas.microsoft.com/office/drawing/2014/main" id="{93BBC367-5CB8-CA11-6F1F-A7721A9BC545}"/>
              </a:ext>
            </a:extLst>
          </p:cNvPr>
          <p:cNvPicPr>
            <a:picLocks noChangeAspect="1"/>
          </p:cNvPicPr>
          <p:nvPr/>
        </p:nvPicPr>
        <p:blipFill>
          <a:blip r:embed="rId4"/>
          <a:stretch>
            <a:fillRect/>
          </a:stretch>
        </p:blipFill>
        <p:spPr>
          <a:xfrm>
            <a:off x="1068592" y="964642"/>
            <a:ext cx="9920486" cy="5710478"/>
          </a:xfrm>
          <a:prstGeom prst="rect">
            <a:avLst/>
          </a:prstGeom>
        </p:spPr>
      </p:pic>
    </p:spTree>
    <p:extLst>
      <p:ext uri="{BB962C8B-B14F-4D97-AF65-F5344CB8AC3E}">
        <p14:creationId xmlns:p14="http://schemas.microsoft.com/office/powerpoint/2010/main" val="39256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title"/>
          </p:nvPr>
        </p:nvSpPr>
        <p:spPr>
          <a:xfrm>
            <a:off x="1310326" y="365125"/>
            <a:ext cx="10043474" cy="956445"/>
          </a:xfrm>
        </p:spPr>
        <p:txBody>
          <a:bodyPr/>
          <a:lstStyle/>
          <a:p>
            <a:r>
              <a:rPr lang="en-US" b="1" dirty="0"/>
              <a:t>Heart Failure- Signs/Symptoms</a:t>
            </a:r>
          </a:p>
        </p:txBody>
      </p:sp>
      <p:sp>
        <p:nvSpPr>
          <p:cNvPr id="3" name="Subtitle 2">
            <a:extLst>
              <a:ext uri="{FF2B5EF4-FFF2-40B4-BE49-F238E27FC236}">
                <a16:creationId xmlns:a16="http://schemas.microsoft.com/office/drawing/2014/main" id="{94771296-E118-2B8E-1A95-DE41241F120E}"/>
              </a:ext>
            </a:extLst>
          </p:cNvPr>
          <p:cNvSpPr>
            <a:spLocks noGrp="1"/>
          </p:cNvSpPr>
          <p:nvPr>
            <p:ph idx="1"/>
          </p:nvPr>
        </p:nvSpPr>
        <p:spPr>
          <a:xfrm>
            <a:off x="1310324" y="1321570"/>
            <a:ext cx="9084960" cy="5536430"/>
          </a:xfrm>
        </p:spPr>
        <p:txBody>
          <a:bodyPr>
            <a:normAutofit/>
          </a:bodyPr>
          <a:lstStyle/>
          <a:p>
            <a:r>
              <a:rPr lang="en-US" sz="2000" dirty="0">
                <a:highlight>
                  <a:srgbClr val="FFFF00"/>
                </a:highlight>
              </a:rPr>
              <a:t>SOB</a:t>
            </a:r>
            <a:r>
              <a:rPr lang="en-US" sz="2000" dirty="0"/>
              <a:t>, DOE, PND, orthopnea, tachypnea</a:t>
            </a:r>
          </a:p>
          <a:p>
            <a:r>
              <a:rPr lang="en-US" sz="2000" dirty="0"/>
              <a:t>Lower extremity </a:t>
            </a:r>
            <a:r>
              <a:rPr lang="en-US" sz="2000" dirty="0">
                <a:highlight>
                  <a:srgbClr val="FFFF00"/>
                </a:highlight>
              </a:rPr>
              <a:t>edema</a:t>
            </a:r>
            <a:r>
              <a:rPr lang="en-US" sz="2000" dirty="0"/>
              <a:t>, ascites</a:t>
            </a:r>
          </a:p>
          <a:p>
            <a:r>
              <a:rPr lang="en-US" sz="2000" dirty="0"/>
              <a:t>Weight gain (2lb in 24 </a:t>
            </a:r>
            <a:r>
              <a:rPr lang="en-US" sz="2000" dirty="0" err="1"/>
              <a:t>hr</a:t>
            </a:r>
            <a:r>
              <a:rPr lang="en-US" sz="2000" dirty="0"/>
              <a:t> or 5lb in a week)</a:t>
            </a:r>
          </a:p>
          <a:p>
            <a:r>
              <a:rPr lang="en-US" sz="2000" dirty="0"/>
              <a:t>JVD distention, chest pain/tightness</a:t>
            </a:r>
          </a:p>
          <a:p>
            <a:r>
              <a:rPr lang="en-US" sz="2000" dirty="0"/>
              <a:t>Weakness, </a:t>
            </a:r>
            <a:r>
              <a:rPr lang="en-US" sz="2000" dirty="0">
                <a:highlight>
                  <a:srgbClr val="FFFF00"/>
                </a:highlight>
              </a:rPr>
              <a:t>fatigue</a:t>
            </a:r>
            <a:r>
              <a:rPr lang="en-US" sz="2000" dirty="0"/>
              <a:t>, decreased alertness, frequent falls</a:t>
            </a:r>
          </a:p>
          <a:p>
            <a:r>
              <a:rPr lang="en-US" sz="2000" dirty="0"/>
              <a:t>Dizziness, rapid heart rate, arrhythmia, murmur</a:t>
            </a:r>
          </a:p>
          <a:p>
            <a:r>
              <a:rPr lang="en-US" sz="2000" dirty="0"/>
              <a:t>Nausea, poor appetite, abdominal </a:t>
            </a:r>
            <a:r>
              <a:rPr lang="en-US" sz="2000" dirty="0">
                <a:highlight>
                  <a:srgbClr val="FFFF00"/>
                </a:highlight>
              </a:rPr>
              <a:t>pain</a:t>
            </a:r>
          </a:p>
          <a:p>
            <a:r>
              <a:rPr lang="en-US" sz="2000" dirty="0"/>
              <a:t>Cough with frothy sputum, wheezing, cyanosis, hypoxia (listen for crackles)</a:t>
            </a:r>
          </a:p>
          <a:p>
            <a:r>
              <a:rPr lang="en-US" sz="2000" dirty="0"/>
              <a:t>Sounds of Heart Failure (1:28)  </a:t>
            </a:r>
            <a:r>
              <a:rPr lang="en-US" sz="2000" dirty="0">
                <a:hlinkClick r:id="rId4"/>
              </a:rPr>
              <a:t>https://tinyurl.com/359exmyj</a:t>
            </a:r>
            <a:endParaRPr lang="en-US" sz="2000" dirty="0"/>
          </a:p>
          <a:p>
            <a:endParaRPr lang="en-US" sz="2000" dirty="0"/>
          </a:p>
        </p:txBody>
      </p:sp>
      <p:pic>
        <p:nvPicPr>
          <p:cNvPr id="9" name="Picture 8">
            <a:extLst>
              <a:ext uri="{FF2B5EF4-FFF2-40B4-BE49-F238E27FC236}">
                <a16:creationId xmlns:a16="http://schemas.microsoft.com/office/drawing/2014/main" id="{97371654-DEB6-72F1-9375-5126434F5EB1}"/>
              </a:ext>
            </a:extLst>
          </p:cNvPr>
          <p:cNvPicPr>
            <a:picLocks noChangeAspect="1"/>
          </p:cNvPicPr>
          <p:nvPr/>
        </p:nvPicPr>
        <p:blipFill>
          <a:blip r:embed="rId5"/>
          <a:stretch>
            <a:fillRect/>
          </a:stretch>
        </p:blipFill>
        <p:spPr>
          <a:xfrm>
            <a:off x="9598428" y="0"/>
            <a:ext cx="2431913" cy="2949821"/>
          </a:xfrm>
          <a:prstGeom prst="rect">
            <a:avLst/>
          </a:prstGeom>
        </p:spPr>
      </p:pic>
      <p:pic>
        <p:nvPicPr>
          <p:cNvPr id="8" name="Picture 7">
            <a:extLst>
              <a:ext uri="{FF2B5EF4-FFF2-40B4-BE49-F238E27FC236}">
                <a16:creationId xmlns:a16="http://schemas.microsoft.com/office/drawing/2014/main" id="{FA8E1EDE-3DB0-97E8-910A-75E27C5E012E}"/>
              </a:ext>
            </a:extLst>
          </p:cNvPr>
          <p:cNvPicPr>
            <a:picLocks noChangeAspect="1"/>
          </p:cNvPicPr>
          <p:nvPr/>
        </p:nvPicPr>
        <p:blipFill>
          <a:blip r:embed="rId6"/>
          <a:stretch>
            <a:fillRect/>
          </a:stretch>
        </p:blipFill>
        <p:spPr>
          <a:xfrm>
            <a:off x="6772746" y="1444228"/>
            <a:ext cx="2381250" cy="1638300"/>
          </a:xfrm>
          <a:prstGeom prst="rect">
            <a:avLst/>
          </a:prstGeom>
          <a:effectLst>
            <a:softEdge rad="228600"/>
          </a:effectLst>
        </p:spPr>
      </p:pic>
      <p:sp>
        <p:nvSpPr>
          <p:cNvPr id="13" name="Rectangle 12">
            <a:extLst>
              <a:ext uri="{FF2B5EF4-FFF2-40B4-BE49-F238E27FC236}">
                <a16:creationId xmlns:a16="http://schemas.microsoft.com/office/drawing/2014/main" id="{454409B4-D685-AB09-B55E-170D8482DB2D}"/>
              </a:ext>
            </a:extLst>
          </p:cNvPr>
          <p:cNvSpPr/>
          <p:nvPr/>
        </p:nvSpPr>
        <p:spPr>
          <a:xfrm>
            <a:off x="1310323" y="5194997"/>
            <a:ext cx="10720017" cy="13978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t>Weight gain is often the first warning sign that HF is starting to decompensate</a:t>
            </a:r>
          </a:p>
          <a:p>
            <a:r>
              <a:rPr lang="en-US" sz="1800" dirty="0"/>
              <a:t>Teach </a:t>
            </a:r>
            <a:r>
              <a:rPr lang="en-US" sz="1800" b="1" dirty="0"/>
              <a:t>Dry</a:t>
            </a:r>
            <a:r>
              <a:rPr lang="en-US" sz="1800" dirty="0"/>
              <a:t> </a:t>
            </a:r>
            <a:r>
              <a:rPr lang="en-US" sz="1800" b="1" dirty="0"/>
              <a:t>weight </a:t>
            </a:r>
            <a:r>
              <a:rPr lang="en-US" sz="1800" dirty="0"/>
              <a:t>daily- am, empty bladder, before eating/drinking, same clothes</a:t>
            </a:r>
          </a:p>
          <a:p>
            <a:r>
              <a:rPr lang="en-US" sz="1800" dirty="0"/>
              <a:t>Report gain of &gt;2lb/day or 5lb/week or per MD orders – to MD or TMCAH – we may be able to help keep patient out of the hospital by completing full assessment and calling for extra diuretic order</a:t>
            </a:r>
          </a:p>
        </p:txBody>
      </p:sp>
      <p:pic>
        <p:nvPicPr>
          <p:cNvPr id="14" name="Picture 13">
            <a:extLst>
              <a:ext uri="{FF2B5EF4-FFF2-40B4-BE49-F238E27FC236}">
                <a16:creationId xmlns:a16="http://schemas.microsoft.com/office/drawing/2014/main" id="{D9AE8627-DAF3-C4F8-C8B5-C76920F96A18}"/>
              </a:ext>
            </a:extLst>
          </p:cNvPr>
          <p:cNvPicPr>
            <a:picLocks noChangeAspect="1"/>
          </p:cNvPicPr>
          <p:nvPr/>
        </p:nvPicPr>
        <p:blipFill>
          <a:blip r:embed="rId7"/>
          <a:stretch>
            <a:fillRect/>
          </a:stretch>
        </p:blipFill>
        <p:spPr>
          <a:xfrm>
            <a:off x="9304774" y="3072479"/>
            <a:ext cx="2887226" cy="2043864"/>
          </a:xfrm>
          <a:prstGeom prst="rect">
            <a:avLst/>
          </a:prstGeom>
          <a:effectLst>
            <a:softEdge rad="317500"/>
          </a:effectLst>
        </p:spPr>
      </p:pic>
    </p:spTree>
    <p:extLst>
      <p:ext uri="{BB962C8B-B14F-4D97-AF65-F5344CB8AC3E}">
        <p14:creationId xmlns:p14="http://schemas.microsoft.com/office/powerpoint/2010/main" val="388962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C0E3-61ED-9A15-7FB0-0F4DDE8A8A5F}"/>
              </a:ext>
            </a:extLst>
          </p:cNvPr>
          <p:cNvSpPr>
            <a:spLocks noGrp="1"/>
          </p:cNvSpPr>
          <p:nvPr>
            <p:ph type="ctrTitle"/>
          </p:nvPr>
        </p:nvSpPr>
        <p:spPr/>
        <p:txBody>
          <a:bodyPr/>
          <a:lstStyle/>
          <a:p>
            <a:r>
              <a:rPr lang="en-US" dirty="0"/>
              <a:t>Heart Failure Medications</a:t>
            </a:r>
          </a:p>
        </p:txBody>
      </p:sp>
    </p:spTree>
    <p:extLst>
      <p:ext uri="{BB962C8B-B14F-4D97-AF65-F5344CB8AC3E}">
        <p14:creationId xmlns:p14="http://schemas.microsoft.com/office/powerpoint/2010/main" val="141872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title"/>
          </p:nvPr>
        </p:nvSpPr>
        <p:spPr>
          <a:xfrm>
            <a:off x="1310326" y="365126"/>
            <a:ext cx="10043474" cy="998454"/>
          </a:xfrm>
        </p:spPr>
        <p:txBody>
          <a:bodyPr/>
          <a:lstStyle/>
          <a:p>
            <a:r>
              <a:rPr lang="en-US" b="1" dirty="0"/>
              <a:t>Ace Inhibitors (“-</a:t>
            </a:r>
            <a:r>
              <a:rPr lang="en-US" b="1" dirty="0" err="1"/>
              <a:t>pril</a:t>
            </a:r>
            <a:r>
              <a:rPr lang="en-US" b="1" dirty="0"/>
              <a:t>”)</a:t>
            </a:r>
          </a:p>
        </p:txBody>
      </p:sp>
      <p:sp>
        <p:nvSpPr>
          <p:cNvPr id="3" name="Subtitle 2">
            <a:extLst>
              <a:ext uri="{FF2B5EF4-FFF2-40B4-BE49-F238E27FC236}">
                <a16:creationId xmlns:a16="http://schemas.microsoft.com/office/drawing/2014/main" id="{94771296-E118-2B8E-1A95-DE41241F120E}"/>
              </a:ext>
            </a:extLst>
          </p:cNvPr>
          <p:cNvSpPr>
            <a:spLocks noGrp="1"/>
          </p:cNvSpPr>
          <p:nvPr>
            <p:ph idx="1"/>
          </p:nvPr>
        </p:nvSpPr>
        <p:spPr>
          <a:xfrm>
            <a:off x="1310326" y="1363579"/>
            <a:ext cx="10608958" cy="5261810"/>
          </a:xfrm>
        </p:spPr>
        <p:txBody>
          <a:bodyPr>
            <a:normAutofit/>
          </a:bodyPr>
          <a:lstStyle/>
          <a:p>
            <a:pPr marL="0" indent="0">
              <a:buNone/>
            </a:pPr>
            <a:r>
              <a:rPr lang="en-US" sz="1800" i="1" dirty="0"/>
              <a:t>Common medications</a:t>
            </a:r>
            <a:r>
              <a:rPr lang="en-US" sz="1800" dirty="0"/>
              <a:t>:  lisinopril, enalapril, captopril, benazepril, </a:t>
            </a:r>
            <a:r>
              <a:rPr lang="en-US" sz="1800" dirty="0" err="1"/>
              <a:t>enalaprat</a:t>
            </a:r>
            <a:endParaRPr lang="en-US" sz="1800" dirty="0"/>
          </a:p>
          <a:p>
            <a:pPr marL="0" indent="0">
              <a:buNone/>
            </a:pPr>
            <a:r>
              <a:rPr lang="en-US" sz="1800" i="1" dirty="0"/>
              <a:t>Action</a:t>
            </a:r>
            <a:r>
              <a:rPr lang="en-US" sz="1800" dirty="0"/>
              <a:t>:  </a:t>
            </a:r>
          </a:p>
          <a:p>
            <a:r>
              <a:rPr lang="en-US" sz="1800" dirty="0"/>
              <a:t>Prevent the conversion of angiotensin I to angiotensin II, a vasoconstrictor, resulting in </a:t>
            </a:r>
            <a:br>
              <a:rPr lang="en-US" sz="1800" dirty="0"/>
            </a:br>
            <a:r>
              <a:rPr lang="en-US" sz="1800" dirty="0"/>
              <a:t>vasodilation and decreased blood pressure</a:t>
            </a:r>
          </a:p>
          <a:p>
            <a:r>
              <a:rPr lang="en-US" sz="1800" dirty="0"/>
              <a:t>Decrease aldosterone production, resulting in reduced sodium and water retention, which results in lower blood pressure</a:t>
            </a:r>
          </a:p>
          <a:p>
            <a:pPr marL="0" indent="0">
              <a:buNone/>
            </a:pPr>
            <a:r>
              <a:rPr lang="en-US" sz="1800" i="1" dirty="0"/>
              <a:t>Prescribed for</a:t>
            </a:r>
            <a:r>
              <a:rPr lang="en-US" sz="1800" dirty="0"/>
              <a:t>: HF, HTN, diabetic nephropathy, MI</a:t>
            </a:r>
          </a:p>
          <a:p>
            <a:pPr marL="0" indent="0">
              <a:buNone/>
            </a:pPr>
            <a:r>
              <a:rPr lang="en-US" sz="1800" i="1" dirty="0"/>
              <a:t>Adverse Effects</a:t>
            </a:r>
            <a:r>
              <a:rPr lang="en-US" sz="1800" dirty="0"/>
              <a:t>:  angioedema, persistent dry cough, altered taste, fatigue, h/a, hyperkalemia, hypotension</a:t>
            </a:r>
          </a:p>
          <a:p>
            <a:pPr marL="0" indent="0">
              <a:buNone/>
            </a:pPr>
            <a:r>
              <a:rPr lang="en-US" sz="1800" i="1" dirty="0"/>
              <a:t>Contraindications</a:t>
            </a:r>
            <a:r>
              <a:rPr lang="en-US" sz="1800" dirty="0"/>
              <a:t>:  impaired renal </a:t>
            </a:r>
            <a:r>
              <a:rPr lang="en-US" sz="1800" dirty="0" err="1"/>
              <a:t>fx</a:t>
            </a:r>
            <a:r>
              <a:rPr lang="en-US" sz="1800" dirty="0"/>
              <a:t>, serious autoimmune disease, pregnancy/breast feeding</a:t>
            </a:r>
          </a:p>
          <a:p>
            <a:pPr marL="0" indent="0">
              <a:buNone/>
            </a:pPr>
            <a:r>
              <a:rPr lang="en-US" sz="1800" i="1" dirty="0"/>
              <a:t>Nursing Considerations:  </a:t>
            </a:r>
          </a:p>
          <a:p>
            <a:r>
              <a:rPr lang="en-US" sz="1800" dirty="0"/>
              <a:t>Monitor VS, WBC count, electrolytes, especially potassium</a:t>
            </a:r>
          </a:p>
          <a:p>
            <a:r>
              <a:rPr lang="en-US" sz="1800" dirty="0"/>
              <a:t>Give potassium supplements sparingly due to potential hyperkalemia</a:t>
            </a:r>
          </a:p>
          <a:p>
            <a:r>
              <a:rPr lang="en-US" sz="1800" dirty="0"/>
              <a:t>Monitor for dry, persistent cough (could also be a </a:t>
            </a:r>
            <a:r>
              <a:rPr lang="en-US" sz="1800" dirty="0" err="1"/>
              <a:t>sx</a:t>
            </a:r>
            <a:r>
              <a:rPr lang="en-US" sz="1800" dirty="0"/>
              <a:t> of worsening HF)</a:t>
            </a:r>
          </a:p>
          <a:p>
            <a:r>
              <a:rPr lang="en-US" sz="1800" dirty="0"/>
              <a:t>Monitor for/ educate on orthostatic hypotension</a:t>
            </a:r>
          </a:p>
        </p:txBody>
      </p:sp>
      <p:pic>
        <p:nvPicPr>
          <p:cNvPr id="6" name="Picture 5">
            <a:extLst>
              <a:ext uri="{FF2B5EF4-FFF2-40B4-BE49-F238E27FC236}">
                <a16:creationId xmlns:a16="http://schemas.microsoft.com/office/drawing/2014/main" id="{2C2E44AF-9B7E-457E-C819-8C4435A79DB6}"/>
              </a:ext>
            </a:extLst>
          </p:cNvPr>
          <p:cNvPicPr>
            <a:picLocks noChangeAspect="1"/>
          </p:cNvPicPr>
          <p:nvPr/>
        </p:nvPicPr>
        <p:blipFill>
          <a:blip r:embed="rId4"/>
          <a:stretch>
            <a:fillRect/>
          </a:stretch>
        </p:blipFill>
        <p:spPr>
          <a:xfrm>
            <a:off x="8501015" y="232611"/>
            <a:ext cx="1195644" cy="990331"/>
          </a:xfrm>
          <a:prstGeom prst="rect">
            <a:avLst/>
          </a:prstGeom>
          <a:ln>
            <a:noFill/>
          </a:ln>
          <a:effectLst>
            <a:softEdge rad="112500"/>
          </a:effectLst>
        </p:spPr>
      </p:pic>
      <p:pic>
        <p:nvPicPr>
          <p:cNvPr id="8" name="Picture 7">
            <a:extLst>
              <a:ext uri="{FF2B5EF4-FFF2-40B4-BE49-F238E27FC236}">
                <a16:creationId xmlns:a16="http://schemas.microsoft.com/office/drawing/2014/main" id="{1458E755-54DF-66D3-C9C7-498D3E7EA6AE}"/>
              </a:ext>
            </a:extLst>
          </p:cNvPr>
          <p:cNvPicPr>
            <a:picLocks noChangeAspect="1"/>
          </p:cNvPicPr>
          <p:nvPr/>
        </p:nvPicPr>
        <p:blipFill>
          <a:blip r:embed="rId5"/>
          <a:stretch>
            <a:fillRect/>
          </a:stretch>
        </p:blipFill>
        <p:spPr>
          <a:xfrm>
            <a:off x="10009888" y="232611"/>
            <a:ext cx="1956288" cy="2090783"/>
          </a:xfrm>
          <a:prstGeom prst="rect">
            <a:avLst/>
          </a:prstGeom>
          <a:ln>
            <a:noFill/>
          </a:ln>
          <a:effectLst>
            <a:softEdge rad="112500"/>
          </a:effectLst>
        </p:spPr>
      </p:pic>
      <p:pic>
        <p:nvPicPr>
          <p:cNvPr id="10" name="Picture 9">
            <a:extLst>
              <a:ext uri="{FF2B5EF4-FFF2-40B4-BE49-F238E27FC236}">
                <a16:creationId xmlns:a16="http://schemas.microsoft.com/office/drawing/2014/main" id="{E1CD121B-7582-DCCC-6C0D-0BBE22608CE2}"/>
              </a:ext>
            </a:extLst>
          </p:cNvPr>
          <p:cNvPicPr>
            <a:picLocks noChangeAspect="1"/>
          </p:cNvPicPr>
          <p:nvPr/>
        </p:nvPicPr>
        <p:blipFill>
          <a:blip r:embed="rId6"/>
          <a:stretch>
            <a:fillRect/>
          </a:stretch>
        </p:blipFill>
        <p:spPr>
          <a:xfrm>
            <a:off x="10709321" y="4179350"/>
            <a:ext cx="1209963" cy="2446040"/>
          </a:xfrm>
          <a:prstGeom prst="rect">
            <a:avLst/>
          </a:prstGeom>
        </p:spPr>
      </p:pic>
    </p:spTree>
    <p:extLst>
      <p:ext uri="{BB962C8B-B14F-4D97-AF65-F5344CB8AC3E}">
        <p14:creationId xmlns:p14="http://schemas.microsoft.com/office/powerpoint/2010/main" val="730909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385538"/>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title"/>
          </p:nvPr>
        </p:nvSpPr>
        <p:spPr>
          <a:xfrm>
            <a:off x="1310326" y="365126"/>
            <a:ext cx="10335714" cy="998454"/>
          </a:xfrm>
        </p:spPr>
        <p:txBody>
          <a:bodyPr>
            <a:normAutofit/>
          </a:bodyPr>
          <a:lstStyle/>
          <a:p>
            <a:r>
              <a:rPr lang="en-US" sz="4000" b="1" dirty="0"/>
              <a:t>Angiotensin 2 Receptor Blockers (ARB) (“-</a:t>
            </a:r>
            <a:r>
              <a:rPr lang="en-US" sz="4000" b="1" dirty="0" err="1"/>
              <a:t>sartan</a:t>
            </a:r>
            <a:r>
              <a:rPr lang="en-US" sz="4000" b="1" dirty="0"/>
              <a:t>”)</a:t>
            </a:r>
          </a:p>
        </p:txBody>
      </p:sp>
      <p:sp>
        <p:nvSpPr>
          <p:cNvPr id="3" name="Subtitle 2">
            <a:extLst>
              <a:ext uri="{FF2B5EF4-FFF2-40B4-BE49-F238E27FC236}">
                <a16:creationId xmlns:a16="http://schemas.microsoft.com/office/drawing/2014/main" id="{94771296-E118-2B8E-1A95-DE41241F120E}"/>
              </a:ext>
            </a:extLst>
          </p:cNvPr>
          <p:cNvSpPr>
            <a:spLocks noGrp="1"/>
          </p:cNvSpPr>
          <p:nvPr>
            <p:ph idx="1"/>
          </p:nvPr>
        </p:nvSpPr>
        <p:spPr>
          <a:xfrm>
            <a:off x="1310326" y="1363578"/>
            <a:ext cx="10608958" cy="5129295"/>
          </a:xfrm>
        </p:spPr>
        <p:txBody>
          <a:bodyPr>
            <a:normAutofit/>
          </a:bodyPr>
          <a:lstStyle/>
          <a:p>
            <a:pPr marL="0" indent="0">
              <a:buNone/>
            </a:pPr>
            <a:r>
              <a:rPr lang="en-US" sz="2000" i="1" dirty="0"/>
              <a:t>Common medications</a:t>
            </a:r>
            <a:r>
              <a:rPr lang="en-US" sz="2000" dirty="0"/>
              <a:t>: irbesartan, losartan, valsartan, candesartan</a:t>
            </a:r>
          </a:p>
          <a:p>
            <a:pPr marL="0" indent="0">
              <a:buNone/>
            </a:pPr>
            <a:r>
              <a:rPr lang="en-US" sz="2000" i="1" dirty="0"/>
              <a:t>Action</a:t>
            </a:r>
            <a:r>
              <a:rPr lang="en-US" sz="2000" dirty="0"/>
              <a:t>:  </a:t>
            </a:r>
          </a:p>
          <a:p>
            <a:r>
              <a:rPr lang="en-US" sz="2000" dirty="0"/>
              <a:t>When the body has too much angiotensin II, the body retains fluids, which causes increases BP and constricted blood vessels</a:t>
            </a:r>
          </a:p>
          <a:p>
            <a:r>
              <a:rPr lang="en-US" sz="2000" dirty="0"/>
              <a:t>ARBs block receptors preventing angiotensin can’t bind and constrict blood vessels</a:t>
            </a:r>
          </a:p>
          <a:p>
            <a:pPr marL="0" indent="0">
              <a:buNone/>
            </a:pPr>
            <a:r>
              <a:rPr lang="en-US" sz="2000" i="1" dirty="0"/>
              <a:t>Prescribed for</a:t>
            </a:r>
            <a:r>
              <a:rPr lang="en-US" sz="2000" dirty="0"/>
              <a:t>: HTN, HF, kidney disease.  Commonly used as alternative to ACEI for those who develop cough. Often prescribed with diuretics</a:t>
            </a:r>
          </a:p>
          <a:p>
            <a:pPr marL="0" indent="0">
              <a:buNone/>
            </a:pPr>
            <a:r>
              <a:rPr lang="en-US" sz="2000" i="1" dirty="0"/>
              <a:t>Adverse Effects</a:t>
            </a:r>
            <a:r>
              <a:rPr lang="en-US" sz="2000" dirty="0"/>
              <a:t>:  hyperkalemia, h/a, fatigue, cough, angioedema, GI reaction</a:t>
            </a:r>
          </a:p>
          <a:p>
            <a:pPr marL="0" indent="0">
              <a:buNone/>
            </a:pPr>
            <a:r>
              <a:rPr lang="en-US" sz="2000" i="1" dirty="0"/>
              <a:t>Contraindications</a:t>
            </a:r>
            <a:r>
              <a:rPr lang="en-US" sz="2000" dirty="0"/>
              <a:t>:  pregnancy, lithium (can cause toxicity), fluconazole can increase </a:t>
            </a:r>
            <a:br>
              <a:rPr lang="en-US" sz="2000" dirty="0"/>
            </a:br>
            <a:r>
              <a:rPr lang="en-US" sz="2000" dirty="0"/>
              <a:t>losartan, causing hypotension</a:t>
            </a:r>
          </a:p>
          <a:p>
            <a:pPr marL="0" indent="0">
              <a:buNone/>
            </a:pPr>
            <a:r>
              <a:rPr lang="en-US" sz="2000" i="1" dirty="0"/>
              <a:t>Nursing Considerations:  </a:t>
            </a:r>
          </a:p>
          <a:p>
            <a:r>
              <a:rPr lang="en-US" sz="2000" dirty="0"/>
              <a:t>Monitor VS, weight, electrolyte and fluid status, </a:t>
            </a:r>
            <a:br>
              <a:rPr lang="en-US" sz="2000" dirty="0"/>
            </a:br>
            <a:r>
              <a:rPr lang="en-US" sz="2000" dirty="0"/>
              <a:t>orthostatic hypotension</a:t>
            </a:r>
          </a:p>
        </p:txBody>
      </p:sp>
      <p:pic>
        <p:nvPicPr>
          <p:cNvPr id="6" name="Picture 5">
            <a:extLst>
              <a:ext uri="{FF2B5EF4-FFF2-40B4-BE49-F238E27FC236}">
                <a16:creationId xmlns:a16="http://schemas.microsoft.com/office/drawing/2014/main" id="{EA181685-0793-2172-1F5A-7934DD21AEB5}"/>
              </a:ext>
            </a:extLst>
          </p:cNvPr>
          <p:cNvPicPr>
            <a:picLocks noChangeAspect="1"/>
          </p:cNvPicPr>
          <p:nvPr/>
        </p:nvPicPr>
        <p:blipFill>
          <a:blip r:embed="rId4"/>
          <a:stretch>
            <a:fillRect/>
          </a:stretch>
        </p:blipFill>
        <p:spPr>
          <a:xfrm>
            <a:off x="10540720" y="3684480"/>
            <a:ext cx="1378563" cy="2808394"/>
          </a:xfrm>
          <a:prstGeom prst="rect">
            <a:avLst/>
          </a:prstGeom>
        </p:spPr>
      </p:pic>
      <p:pic>
        <p:nvPicPr>
          <p:cNvPr id="8" name="Picture 7">
            <a:extLst>
              <a:ext uri="{FF2B5EF4-FFF2-40B4-BE49-F238E27FC236}">
                <a16:creationId xmlns:a16="http://schemas.microsoft.com/office/drawing/2014/main" id="{7C180B58-EA53-D6EF-AF3F-9D0A0E471D8C}"/>
              </a:ext>
            </a:extLst>
          </p:cNvPr>
          <p:cNvPicPr>
            <a:picLocks noChangeAspect="1"/>
          </p:cNvPicPr>
          <p:nvPr/>
        </p:nvPicPr>
        <p:blipFill>
          <a:blip r:embed="rId5"/>
          <a:stretch>
            <a:fillRect/>
          </a:stretch>
        </p:blipFill>
        <p:spPr>
          <a:xfrm>
            <a:off x="8490439" y="4921249"/>
            <a:ext cx="1943100" cy="1571625"/>
          </a:xfrm>
          <a:prstGeom prst="rect">
            <a:avLst/>
          </a:prstGeom>
          <a:ln>
            <a:noFill/>
          </a:ln>
          <a:effectLst>
            <a:softEdge rad="112500"/>
          </a:effectLst>
        </p:spPr>
      </p:pic>
    </p:spTree>
    <p:extLst>
      <p:ext uri="{BB962C8B-B14F-4D97-AF65-F5344CB8AC3E}">
        <p14:creationId xmlns:p14="http://schemas.microsoft.com/office/powerpoint/2010/main" val="2730563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title"/>
          </p:nvPr>
        </p:nvSpPr>
        <p:spPr>
          <a:xfrm>
            <a:off x="1310326" y="365126"/>
            <a:ext cx="10043474" cy="998454"/>
          </a:xfrm>
        </p:spPr>
        <p:txBody>
          <a:bodyPr/>
          <a:lstStyle/>
          <a:p>
            <a:r>
              <a:rPr lang="en-US" b="1" dirty="0"/>
              <a:t>Beta Blockers (“-</a:t>
            </a:r>
            <a:r>
              <a:rPr lang="en-US" b="1" dirty="0" err="1"/>
              <a:t>olol</a:t>
            </a:r>
            <a:r>
              <a:rPr lang="en-US" b="1" dirty="0"/>
              <a:t>”) </a:t>
            </a:r>
          </a:p>
        </p:txBody>
      </p:sp>
      <p:sp>
        <p:nvSpPr>
          <p:cNvPr id="3" name="Subtitle 2">
            <a:extLst>
              <a:ext uri="{FF2B5EF4-FFF2-40B4-BE49-F238E27FC236}">
                <a16:creationId xmlns:a16="http://schemas.microsoft.com/office/drawing/2014/main" id="{94771296-E118-2B8E-1A95-DE41241F120E}"/>
              </a:ext>
            </a:extLst>
          </p:cNvPr>
          <p:cNvSpPr>
            <a:spLocks noGrp="1"/>
          </p:cNvSpPr>
          <p:nvPr>
            <p:ph idx="1"/>
          </p:nvPr>
        </p:nvSpPr>
        <p:spPr>
          <a:xfrm>
            <a:off x="1310326" y="1363579"/>
            <a:ext cx="10608958" cy="5261810"/>
          </a:xfrm>
        </p:spPr>
        <p:txBody>
          <a:bodyPr>
            <a:normAutofit/>
          </a:bodyPr>
          <a:lstStyle/>
          <a:p>
            <a:pPr marL="0" indent="0">
              <a:buNone/>
            </a:pPr>
            <a:r>
              <a:rPr lang="en-US" sz="2000" i="1" dirty="0"/>
              <a:t>Common medications</a:t>
            </a:r>
            <a:r>
              <a:rPr lang="en-US" sz="2000" dirty="0"/>
              <a:t>: bisoprolol, atenolol, metoprolol, labetalol, propranolol</a:t>
            </a:r>
          </a:p>
          <a:p>
            <a:pPr marL="0" indent="0">
              <a:buNone/>
            </a:pPr>
            <a:r>
              <a:rPr lang="en-US" sz="2000" i="1" dirty="0"/>
              <a:t>Action</a:t>
            </a:r>
            <a:r>
              <a:rPr lang="en-US" sz="2000" dirty="0"/>
              <a:t>: </a:t>
            </a:r>
          </a:p>
          <a:p>
            <a:r>
              <a:rPr lang="en-US" sz="2000" dirty="0"/>
              <a:t>Inhibit beta-1 adrenergic receptor sites in the heart muscle and conduction system</a:t>
            </a:r>
          </a:p>
          <a:p>
            <a:r>
              <a:rPr lang="en-US" sz="2000" dirty="0"/>
              <a:t>Results in decreased heart rate, lower demand for oxygen, decreased blood pressure</a:t>
            </a:r>
          </a:p>
          <a:p>
            <a:pPr marL="0" indent="0">
              <a:buNone/>
            </a:pPr>
            <a:r>
              <a:rPr lang="en-US" sz="2000" i="1" dirty="0"/>
              <a:t>Prescribed for</a:t>
            </a:r>
            <a:r>
              <a:rPr lang="en-US" sz="2000" dirty="0"/>
              <a:t>: HTN, ocular hypertension, vascular migraines</a:t>
            </a:r>
          </a:p>
          <a:p>
            <a:pPr marL="0" indent="0">
              <a:buNone/>
            </a:pPr>
            <a:r>
              <a:rPr lang="en-US" sz="2000" i="1" dirty="0"/>
              <a:t>Adverse Effects</a:t>
            </a:r>
            <a:r>
              <a:rPr lang="en-US" sz="2000" dirty="0"/>
              <a:t>:  bradycardia, angina, peripheral edema, HF, arrhythmia, N/V</a:t>
            </a:r>
          </a:p>
          <a:p>
            <a:pPr marL="0" indent="0">
              <a:buNone/>
            </a:pPr>
            <a:r>
              <a:rPr lang="en-US" sz="2000" i="1" dirty="0"/>
              <a:t>Contraindications</a:t>
            </a:r>
            <a:r>
              <a:rPr lang="en-US" sz="2000" dirty="0"/>
              <a:t>:  impaired renal </a:t>
            </a:r>
            <a:r>
              <a:rPr lang="en-US" sz="2000" dirty="0" err="1"/>
              <a:t>fx</a:t>
            </a:r>
            <a:r>
              <a:rPr lang="en-US" sz="2000" dirty="0"/>
              <a:t>, serious autoimmune disease, pregnancy/breast feeding, bronchiole constriction (do not administer to asthmatics)</a:t>
            </a:r>
          </a:p>
          <a:p>
            <a:pPr marL="0" indent="0">
              <a:buNone/>
            </a:pPr>
            <a:r>
              <a:rPr lang="en-US" sz="2000" i="1" dirty="0"/>
              <a:t>Nursing Considerations:  </a:t>
            </a:r>
          </a:p>
          <a:p>
            <a:r>
              <a:rPr lang="en-US" sz="2000" dirty="0"/>
              <a:t>Monitor VS, orthostatic hypotension</a:t>
            </a:r>
          </a:p>
          <a:p>
            <a:r>
              <a:rPr lang="en-US" sz="2000" dirty="0"/>
              <a:t>Monitor breathing for development of asthma</a:t>
            </a:r>
          </a:p>
          <a:p>
            <a:r>
              <a:rPr lang="en-US" sz="2000" dirty="0"/>
              <a:t>Stopping abruptly can result in angina, HTN, arrhythmia, MI- taper doses gradually</a:t>
            </a:r>
          </a:p>
        </p:txBody>
      </p:sp>
      <p:pic>
        <p:nvPicPr>
          <p:cNvPr id="6" name="Picture 5">
            <a:extLst>
              <a:ext uri="{FF2B5EF4-FFF2-40B4-BE49-F238E27FC236}">
                <a16:creationId xmlns:a16="http://schemas.microsoft.com/office/drawing/2014/main" id="{B4B56EF8-2A53-E488-1288-36D570F98BE6}"/>
              </a:ext>
            </a:extLst>
          </p:cNvPr>
          <p:cNvPicPr>
            <a:picLocks noChangeAspect="1"/>
          </p:cNvPicPr>
          <p:nvPr/>
        </p:nvPicPr>
        <p:blipFill>
          <a:blip r:embed="rId4"/>
          <a:stretch>
            <a:fillRect/>
          </a:stretch>
        </p:blipFill>
        <p:spPr>
          <a:xfrm>
            <a:off x="10480431" y="232611"/>
            <a:ext cx="1308792" cy="2337513"/>
          </a:xfrm>
          <a:prstGeom prst="rect">
            <a:avLst/>
          </a:prstGeom>
        </p:spPr>
      </p:pic>
    </p:spTree>
    <p:extLst>
      <p:ext uri="{BB962C8B-B14F-4D97-AF65-F5344CB8AC3E}">
        <p14:creationId xmlns:p14="http://schemas.microsoft.com/office/powerpoint/2010/main" val="75162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title"/>
          </p:nvPr>
        </p:nvSpPr>
        <p:spPr>
          <a:xfrm>
            <a:off x="1310326" y="365126"/>
            <a:ext cx="10043474" cy="998454"/>
          </a:xfrm>
        </p:spPr>
        <p:txBody>
          <a:bodyPr/>
          <a:lstStyle/>
          <a:p>
            <a:r>
              <a:rPr lang="en-US" b="1" dirty="0"/>
              <a:t>Diuretics- Loop (“-</a:t>
            </a:r>
            <a:r>
              <a:rPr lang="en-US" b="1" dirty="0" err="1"/>
              <a:t>emide</a:t>
            </a:r>
            <a:r>
              <a:rPr lang="en-US" b="1" dirty="0"/>
              <a:t>”)</a:t>
            </a:r>
          </a:p>
        </p:txBody>
      </p:sp>
      <p:sp>
        <p:nvSpPr>
          <p:cNvPr id="3" name="Subtitle 2">
            <a:extLst>
              <a:ext uri="{FF2B5EF4-FFF2-40B4-BE49-F238E27FC236}">
                <a16:creationId xmlns:a16="http://schemas.microsoft.com/office/drawing/2014/main" id="{94771296-E118-2B8E-1A95-DE41241F120E}"/>
              </a:ext>
            </a:extLst>
          </p:cNvPr>
          <p:cNvSpPr>
            <a:spLocks noGrp="1"/>
          </p:cNvSpPr>
          <p:nvPr>
            <p:ph idx="1"/>
          </p:nvPr>
        </p:nvSpPr>
        <p:spPr>
          <a:xfrm>
            <a:off x="1310326" y="1363579"/>
            <a:ext cx="10608958" cy="5261810"/>
          </a:xfrm>
        </p:spPr>
        <p:txBody>
          <a:bodyPr>
            <a:normAutofit/>
          </a:bodyPr>
          <a:lstStyle/>
          <a:p>
            <a:pPr marL="0" indent="0">
              <a:buNone/>
            </a:pPr>
            <a:r>
              <a:rPr lang="en-US" sz="2000" i="1" dirty="0"/>
              <a:t>Common medications</a:t>
            </a:r>
            <a:r>
              <a:rPr lang="en-US" sz="2000" dirty="0"/>
              <a:t>: furosemide, bumetanide, torsemide, ethacrynic acid</a:t>
            </a:r>
          </a:p>
          <a:p>
            <a:pPr marL="0" indent="0">
              <a:buNone/>
            </a:pPr>
            <a:r>
              <a:rPr lang="en-US" sz="2000" i="1" dirty="0"/>
              <a:t>Action</a:t>
            </a:r>
            <a:r>
              <a:rPr lang="en-US" sz="2000" dirty="0"/>
              <a:t>:  Target the Loop of Henle in the kidney nephron- inhibits the Na/K/Cl transporter</a:t>
            </a:r>
          </a:p>
          <a:p>
            <a:pPr marL="0" indent="0">
              <a:buNone/>
            </a:pPr>
            <a:r>
              <a:rPr lang="en-US" sz="2000" i="1" dirty="0"/>
              <a:t>Prescribed for</a:t>
            </a:r>
            <a:r>
              <a:rPr lang="en-US" sz="2000" dirty="0"/>
              <a:t>: </a:t>
            </a:r>
          </a:p>
          <a:p>
            <a:r>
              <a:rPr lang="en-US" sz="2000" dirty="0"/>
              <a:t>First line therapy for acute relief of pulmonary and peripheral edema due to HF</a:t>
            </a:r>
          </a:p>
          <a:p>
            <a:r>
              <a:rPr lang="en-US" sz="2000" dirty="0"/>
              <a:t>Edema associated with liver cirrhosis and renal disease</a:t>
            </a:r>
          </a:p>
          <a:p>
            <a:pPr marL="0" indent="0">
              <a:buNone/>
            </a:pPr>
            <a:r>
              <a:rPr lang="en-US" sz="2000" i="1" dirty="0"/>
              <a:t>Adverse Effects</a:t>
            </a:r>
            <a:r>
              <a:rPr lang="en-US" sz="2000" dirty="0"/>
              <a:t>:  hyponatremia, hypokalemia, increased calcium excretion </a:t>
            </a:r>
            <a:br>
              <a:rPr lang="en-US" sz="2000" dirty="0"/>
            </a:br>
            <a:r>
              <a:rPr lang="en-US" sz="2000" dirty="0"/>
              <a:t>(avoid if osteoporosis)</a:t>
            </a:r>
          </a:p>
          <a:p>
            <a:pPr marL="0" indent="0">
              <a:buNone/>
            </a:pPr>
            <a:r>
              <a:rPr lang="en-US" sz="2000" i="1" dirty="0"/>
              <a:t>Contraindications</a:t>
            </a:r>
            <a:r>
              <a:rPr lang="en-US" sz="2000" dirty="0"/>
              <a:t>: electrolyte abnormality, dehydration, oliguria/anuria</a:t>
            </a:r>
          </a:p>
          <a:p>
            <a:pPr marL="0" indent="0">
              <a:buNone/>
            </a:pPr>
            <a:r>
              <a:rPr lang="en-US" sz="2000" i="1" dirty="0"/>
              <a:t>Nursing Considerations:  </a:t>
            </a:r>
          </a:p>
          <a:p>
            <a:r>
              <a:rPr lang="en-US" sz="2000" dirty="0"/>
              <a:t>Monitor VS</a:t>
            </a:r>
          </a:p>
          <a:p>
            <a:r>
              <a:rPr lang="en-US" sz="2000" dirty="0"/>
              <a:t>Monitor intake and output and electrolyte levels- especially potassium</a:t>
            </a:r>
          </a:p>
          <a:p>
            <a:r>
              <a:rPr lang="en-US" sz="2000" dirty="0"/>
              <a:t>Avoid aminoglycosides (gentamicin, tobramycin, streptomycin)- can cause </a:t>
            </a:r>
            <a:br>
              <a:rPr lang="en-US" sz="2000" dirty="0"/>
            </a:br>
            <a:r>
              <a:rPr lang="en-US" sz="2000" dirty="0"/>
              <a:t>ototoxicity (hearing/balance problems)</a:t>
            </a:r>
          </a:p>
        </p:txBody>
      </p:sp>
      <p:pic>
        <p:nvPicPr>
          <p:cNvPr id="8" name="Picture 7">
            <a:extLst>
              <a:ext uri="{FF2B5EF4-FFF2-40B4-BE49-F238E27FC236}">
                <a16:creationId xmlns:a16="http://schemas.microsoft.com/office/drawing/2014/main" id="{84BDF703-7644-0F50-7935-EBFE2C10AB15}"/>
              </a:ext>
            </a:extLst>
          </p:cNvPr>
          <p:cNvPicPr>
            <a:picLocks noChangeAspect="1"/>
          </p:cNvPicPr>
          <p:nvPr/>
        </p:nvPicPr>
        <p:blipFill>
          <a:blip r:embed="rId4"/>
          <a:stretch>
            <a:fillRect/>
          </a:stretch>
        </p:blipFill>
        <p:spPr>
          <a:xfrm>
            <a:off x="10243143" y="3279704"/>
            <a:ext cx="1491003" cy="3213170"/>
          </a:xfrm>
          <a:prstGeom prst="rect">
            <a:avLst/>
          </a:prstGeom>
        </p:spPr>
      </p:pic>
    </p:spTree>
    <p:extLst>
      <p:ext uri="{BB962C8B-B14F-4D97-AF65-F5344CB8AC3E}">
        <p14:creationId xmlns:p14="http://schemas.microsoft.com/office/powerpoint/2010/main" val="3979555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ndtime xmlns="9b1e038f-eb2f-4ebf-973c-7e59c301ca88" xsi:nil="true"/>
    <lcf76f155ced4ddcb4097134ff3c332f xmlns="9b1e038f-eb2f-4ebf-973c-7e59c301ca88">
      <Terms xmlns="http://schemas.microsoft.com/office/infopath/2007/PartnerControls"/>
    </lcf76f155ced4ddcb4097134ff3c332f>
    <TaxCatchAll xmlns="bfc9d816-2839-4eaa-b9ee-23e15ef643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4EA16D7D86D8478B7464467BC4C83A" ma:contentTypeVersion="18" ma:contentTypeDescription="Create a new document." ma:contentTypeScope="" ma:versionID="992e42d63edb8a907a1f25859354b2b3">
  <xsd:schema xmlns:xsd="http://www.w3.org/2001/XMLSchema" xmlns:xs="http://www.w3.org/2001/XMLSchema" xmlns:p="http://schemas.microsoft.com/office/2006/metadata/properties" xmlns:ns2="9b1e038f-eb2f-4ebf-973c-7e59c301ca88" xmlns:ns3="bfc9d816-2839-4eaa-b9ee-23e15ef6439c" targetNamespace="http://schemas.microsoft.com/office/2006/metadata/properties" ma:root="true" ma:fieldsID="15377b446d4644b071e16e3d40299225" ns2:_="" ns3:_="">
    <xsd:import namespace="9b1e038f-eb2f-4ebf-973c-7e59c301ca88"/>
    <xsd:import namespace="bfc9d816-2839-4eaa-b9ee-23e15ef64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dateandtime"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1e038f-eb2f-4ebf-973c-7e59c301c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dateandtime" ma:index="16" nillable="true" ma:displayName="date and time" ma:format="DateOnly" ma:internalName="dateandtime">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0b01ed7-e4db-412d-8861-ad0959cfa817"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c9d816-2839-4eaa-b9ee-23e15ef64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422a46-e4cc-49ad-a5c6-e3dd7304e627}" ma:internalName="TaxCatchAll" ma:showField="CatchAllData" ma:web="bfc9d816-2839-4eaa-b9ee-23e15ef643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5EF432-4E58-4B0A-950F-7B4E3D75DA4D}">
  <ds:schemaRefs>
    <ds:schemaRef ds:uri="http://schemas.microsoft.com/office/2006/metadata/properties"/>
    <ds:schemaRef ds:uri="http://schemas.microsoft.com/office/infopath/2007/PartnerControls"/>
    <ds:schemaRef ds:uri="9b1e038f-eb2f-4ebf-973c-7e59c301ca88"/>
    <ds:schemaRef ds:uri="bfc9d816-2839-4eaa-b9ee-23e15ef6439c"/>
  </ds:schemaRefs>
</ds:datastoreItem>
</file>

<file path=customXml/itemProps2.xml><?xml version="1.0" encoding="utf-8"?>
<ds:datastoreItem xmlns:ds="http://schemas.openxmlformats.org/officeDocument/2006/customXml" ds:itemID="{7F7CC982-EADB-4ECB-AF5B-6255ADB2C49D}">
  <ds:schemaRefs>
    <ds:schemaRef ds:uri="http://schemas.microsoft.com/sharepoint/v3/contenttype/forms"/>
  </ds:schemaRefs>
</ds:datastoreItem>
</file>

<file path=customXml/itemProps3.xml><?xml version="1.0" encoding="utf-8"?>
<ds:datastoreItem xmlns:ds="http://schemas.openxmlformats.org/officeDocument/2006/customXml" ds:itemID="{3565CC2F-43BC-43E6-8F06-02D8C3461C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1e038f-eb2f-4ebf-973c-7e59c301ca88"/>
    <ds:schemaRef ds:uri="bfc9d816-2839-4eaa-b9ee-23e15ef64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3938</TotalTime>
  <Words>3413</Words>
  <Application>Microsoft Office PowerPoint</Application>
  <PresentationFormat>Widescreen</PresentationFormat>
  <Paragraphs>357</Paragraphs>
  <Slides>31</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Helvetica</vt:lpstr>
      <vt:lpstr>Office Theme</vt:lpstr>
      <vt:lpstr>Heart Failure</vt:lpstr>
      <vt:lpstr>What Is Heart Failure?</vt:lpstr>
      <vt:lpstr>What Is Heart Failure?</vt:lpstr>
      <vt:lpstr>Heart Failure- Signs/Symptoms</vt:lpstr>
      <vt:lpstr>Heart Failure Medications</vt:lpstr>
      <vt:lpstr>Ace Inhibitors (“-pril”)</vt:lpstr>
      <vt:lpstr>Angiotensin 2 Receptor Blockers (ARB) (“-sartan”)</vt:lpstr>
      <vt:lpstr>Beta Blockers (“-olol”) </vt:lpstr>
      <vt:lpstr>Diuretics- Loop (“-emide”)</vt:lpstr>
      <vt:lpstr>Diuretics- Other</vt:lpstr>
      <vt:lpstr>Vasopressors</vt:lpstr>
      <vt:lpstr>Inotropes</vt:lpstr>
      <vt:lpstr>Left Ventricular Assist Device (LVAD)</vt:lpstr>
      <vt:lpstr>Left Ventricular Assist Device (LVAD)</vt:lpstr>
      <vt:lpstr>Assessment of Patient with LVAD</vt:lpstr>
      <vt:lpstr>Care Plan for Heart Failure</vt:lpstr>
      <vt:lpstr>Heart Failure- Interventions</vt:lpstr>
      <vt:lpstr>Heart Failure- Goals</vt:lpstr>
      <vt:lpstr>Clinician Toolkit:  Heart Failure Visit Frequency Recommendation</vt:lpstr>
      <vt:lpstr>Heart Failure Care Pathway</vt:lpstr>
      <vt:lpstr>Heart Failure Care Pathway</vt:lpstr>
      <vt:lpstr>Heart Failure Care Pathway</vt:lpstr>
      <vt:lpstr>Heart Failure Care Pathway</vt:lpstr>
      <vt:lpstr>Orthostatic Hypotension</vt:lpstr>
      <vt:lpstr>Measuring Orthostatic Blood Pressure</vt:lpstr>
      <vt:lpstr>Documentation in Epic- Orthostatic BP</vt:lpstr>
      <vt:lpstr>Modified Borg Dyspnea Scale</vt:lpstr>
      <vt:lpstr>Measuring Edema</vt:lpstr>
      <vt:lpstr>Documentation in Epic- Edema</vt:lpstr>
      <vt:lpstr>Disease Folder- Hearts at Home</vt:lpstr>
      <vt:lpstr>Heart Failure Zone Tool</vt:lpstr>
    </vt:vector>
  </TitlesOfParts>
  <Company>Home Health VNA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Failure</dc:title>
  <dc:creator>Skinner, Robyn</dc:creator>
  <cp:lastModifiedBy>Ayers, Tim</cp:lastModifiedBy>
  <cp:revision>12</cp:revision>
  <cp:lastPrinted>2024-02-15T17:21:57Z</cp:lastPrinted>
  <dcterms:created xsi:type="dcterms:W3CDTF">2024-02-15T16:04:42Z</dcterms:created>
  <dcterms:modified xsi:type="dcterms:W3CDTF">2025-12-29T18:59:47Z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0x010100334EA16D7D86D8478B7464467BC4C83A</vt:lpwstr>
  </property>
</Properties>
</file>