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7" r:id="rId5"/>
    <p:sldId id="477" r:id="rId6"/>
    <p:sldId id="470" r:id="rId7"/>
    <p:sldId id="484" r:id="rId8"/>
    <p:sldId id="479" r:id="rId9"/>
    <p:sldId id="488" r:id="rId10"/>
    <p:sldId id="507" r:id="rId11"/>
    <p:sldId id="508" r:id="rId12"/>
    <p:sldId id="496" r:id="rId13"/>
    <p:sldId id="487" r:id="rId14"/>
    <p:sldId id="486" r:id="rId15"/>
    <p:sldId id="471" r:id="rId16"/>
    <p:sldId id="472" r:id="rId17"/>
    <p:sldId id="473" r:id="rId18"/>
    <p:sldId id="512" r:id="rId19"/>
    <p:sldId id="481" r:id="rId20"/>
    <p:sldId id="476" r:id="rId21"/>
    <p:sldId id="482" r:id="rId22"/>
    <p:sldId id="509" r:id="rId23"/>
    <p:sldId id="511" r:id="rId24"/>
    <p:sldId id="510" r:id="rId25"/>
    <p:sldId id="504" r:id="rId26"/>
    <p:sldId id="475" r:id="rId27"/>
    <p:sldId id="4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83758-6C31-45C6-A563-736775C9C615}" v="2" dt="2024-04-03T12:37:39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59" autoAdjust="0"/>
  </p:normalViewPr>
  <p:slideViewPr>
    <p:cSldViewPr snapToGrid="0">
      <p:cViewPr varScale="1">
        <p:scale>
          <a:sx n="101" d="100"/>
          <a:sy n="101" d="100"/>
        </p:scale>
        <p:origin x="9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51B1E-264B-4B21-9FE0-CEA3BBE1555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C6152-654E-4FB0-9BEC-54225A7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5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CA8E-E054-4945-93F6-8F3E2A7D5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6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https://www.mayoclinic.org/diseases-conditions/type-1-diabetes/symptoms-causes/syc-20353011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C6152-654E-4FB0-9BEC-54225A7602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1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https://www.mayoclinic.org/diseases-conditions/type-1-diabetes/symptoms-causes/syc-20353011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C6152-654E-4FB0-9BEC-54225A7602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7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https://www.mayoclinic.org/diseases-conditions/type-1-diabetes/symptoms-causes/syc-20353011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C6152-654E-4FB0-9BEC-54225A7602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04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A1C:  Glucose in the bloodstream causes glycosylation of the hemoglobin component of RBCs.  This glycosylation is directly correlated to the amount of circulating glucose over the previous 90-120 days.  The higher the average circulating glucose, the more glycosylation that occurs to hemoglobin.  Measured as a percentage of Hgb with glycosylation.   </a:t>
            </a:r>
          </a:p>
          <a:p>
            <a:r>
              <a:rPr lang="en-US" dirty="0"/>
              <a:t>A1C 5.0 = 97 mg/dL glucose  A1C 12.0 = 298 mg/dL glucose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C6152-654E-4FB0-9BEC-54225A7602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1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E9C5-EE2A-72FA-5457-B947E0296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6FF6B7-57B4-26F0-8079-C8950D150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1D348-5421-D070-2D88-930D173B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BCB4-8B4F-0D38-8C61-3DF90A3ED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89487-0A74-442A-B472-5039530EC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9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34A35-E5DB-E2C3-173F-EDB4DF2B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005021-540C-F660-36A9-28003C8D0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D71EA-5EFD-4460-0D81-776CBA82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5E8E9-B8B0-2604-F9B8-E5F96F32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3E7FD-6939-A70F-2323-8969C561A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8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387D-0BED-5ACA-ABD8-0BD05CF2F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FC97F-57BD-6CF3-D59D-30167DCDB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896F0-6C00-76E1-A010-47310DB1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2510D-C422-A906-9436-D1D8D004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9452A-6BA3-0E8D-A674-FC1B5899A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93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>
            <a:extLst>
              <a:ext uri="{FF2B5EF4-FFF2-40B4-BE49-F238E27FC236}">
                <a16:creationId xmlns:a16="http://schemas.microsoft.com/office/drawing/2014/main" id="{0A40E515-04CD-C14F-A916-E1B99297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38" y="2555419"/>
            <a:ext cx="6026150" cy="1897917"/>
          </a:xfrm>
        </p:spPr>
        <p:txBody>
          <a:bodyPr tIns="0" rIns="0" bIns="0" anchor="b" anchorCtr="0"/>
          <a:lstStyle>
            <a:lvl1pPr>
              <a:lnSpc>
                <a:spcPct val="92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97141F5-A733-1943-A651-93DADBFA66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138" y="4453336"/>
            <a:ext cx="6026150" cy="592504"/>
          </a:xfrm>
        </p:spPr>
        <p:txBody>
          <a:bodyPr tIns="91440" bIns="0" anchor="t" anchorCtr="0"/>
          <a:lstStyle>
            <a:lvl1pPr>
              <a:spcAft>
                <a:spcPts val="0"/>
              </a:spcAft>
              <a:buFontTx/>
              <a:buNone/>
              <a:defRPr sz="1600" b="0" i="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Verdana" panose="020B0604030504040204" pitchFamily="34" charset="0"/>
              </a:defRPr>
            </a:lvl1pPr>
            <a:lvl2pPr>
              <a:spcAft>
                <a:spcPts val="0"/>
              </a:spcAft>
              <a:buFontTx/>
              <a:buNone/>
              <a:defRPr sz="1600" b="0" i="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Verdana" panose="020B0604030504040204" pitchFamily="34" charset="0"/>
              </a:defRPr>
            </a:lvl2pPr>
            <a:lvl3pPr marL="0" indent="0">
              <a:spcAft>
                <a:spcPts val="0"/>
              </a:spcAft>
              <a:buFontTx/>
              <a:buNone/>
              <a:defRPr sz="1600" b="0" i="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Verdana" panose="020B0604030504040204" pitchFamily="34" charset="0"/>
              </a:defRPr>
            </a:lvl3pPr>
            <a:lvl4pPr marL="0" indent="0">
              <a:spcAft>
                <a:spcPts val="0"/>
              </a:spcAft>
              <a:buFontTx/>
              <a:buNone/>
              <a:defRPr sz="1600" b="0" i="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Verdana" panose="020B0604030504040204" pitchFamily="34" charset="0"/>
              </a:defRPr>
            </a:lvl4pPr>
            <a:lvl5pPr marL="0" indent="0">
              <a:spcAft>
                <a:spcPts val="0"/>
              </a:spcAft>
              <a:buFontTx/>
              <a:buNone/>
              <a:defRPr sz="1600" b="0" i="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Verdana" panose="020B0604030504040204" pitchFamily="34" charset="0"/>
              </a:defRPr>
            </a:lvl5pPr>
            <a:lvl6pPr marL="0" indent="0">
              <a:spcAft>
                <a:spcPts val="0"/>
              </a:spcAft>
              <a:buFontTx/>
              <a:buNone/>
              <a:defRPr sz="1600" b="0" i="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Verdana" panose="020B0604030504040204" pitchFamily="34" charset="0"/>
              </a:defRPr>
            </a:lvl6pPr>
            <a:lvl7pPr marL="0" indent="0">
              <a:spcAft>
                <a:spcPts val="0"/>
              </a:spcAft>
              <a:buFontTx/>
              <a:buNone/>
              <a:defRPr sz="1600" b="0" i="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Verdana" panose="020B0604030504040204" pitchFamily="34" charset="0"/>
              </a:defRPr>
            </a:lvl7pPr>
            <a:lvl8pPr marL="0" indent="0">
              <a:spcAft>
                <a:spcPts val="0"/>
              </a:spcAft>
              <a:buFontTx/>
              <a:buNone/>
              <a:defRPr sz="1600" b="0" i="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Verdana" panose="020B0604030504040204" pitchFamily="34" charset="0"/>
              </a:defRPr>
            </a:lvl8pPr>
            <a:lvl9pPr marL="0" indent="0">
              <a:spcAft>
                <a:spcPts val="0"/>
              </a:spcAft>
              <a:buFontTx/>
              <a:buNone/>
              <a:defRPr sz="1600" b="0" i="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Verdana" panose="020B0604030504040204" pitchFamily="34" charset="0"/>
              </a:defRPr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FDC329-725F-504E-A193-47ADCC26AD4C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465137" y="5045840"/>
            <a:ext cx="6026148" cy="329563"/>
          </a:xfrm>
          <a:prstGeom prst="rect">
            <a:avLst/>
          </a:prstGeom>
        </p:spPr>
        <p:txBody>
          <a:bodyPr lIns="0" tIns="91440" rIns="0" bIns="0" anchor="t" anchorCtr="0"/>
          <a:lstStyle>
            <a:lvl1pPr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  <a:lvl6pPr>
              <a:defRPr sz="1000">
                <a:solidFill>
                  <a:schemeClr val="bg1"/>
                </a:solidFill>
              </a:defRPr>
            </a:lvl6pPr>
            <a:lvl7pPr>
              <a:defRPr sz="1000">
                <a:solidFill>
                  <a:schemeClr val="bg1"/>
                </a:solidFill>
              </a:defRPr>
            </a:lvl7pPr>
            <a:lvl8pPr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pPr indent="-3200400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791EB9-DE86-7A4D-9B7E-C9DECD9010E5}"/>
              </a:ext>
            </a:extLst>
          </p:cNvPr>
          <p:cNvGrpSpPr/>
          <p:nvPr/>
        </p:nvGrpSpPr>
        <p:grpSpPr>
          <a:xfrm>
            <a:off x="6215270" y="881270"/>
            <a:ext cx="5976730" cy="5976730"/>
            <a:chOff x="6215270" y="881270"/>
            <a:chExt cx="5976730" cy="597673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F0059A3-098E-2A4D-AB20-3B2AB9FD8397}"/>
                </a:ext>
              </a:extLst>
            </p:cNvPr>
            <p:cNvSpPr/>
            <p:nvPr/>
          </p:nvSpPr>
          <p:spPr>
            <a:xfrm rot="16200000">
              <a:off x="6215270" y="881270"/>
              <a:ext cx="5976730" cy="5976730"/>
            </a:xfrm>
            <a:custGeom>
              <a:avLst/>
              <a:gdLst>
                <a:gd name="connsiteX0" fmla="*/ 0 w 5976730"/>
                <a:gd name="connsiteY0" fmla="*/ 0 h 5976730"/>
                <a:gd name="connsiteX1" fmla="*/ 0 w 5976730"/>
                <a:gd name="connsiteY1" fmla="*/ 5976730 h 5976730"/>
                <a:gd name="connsiteX2" fmla="*/ 5976730 w 5976730"/>
                <a:gd name="connsiteY2" fmla="*/ 5976730 h 5976730"/>
                <a:gd name="connsiteX3" fmla="*/ 0 w 5976730"/>
                <a:gd name="connsiteY3" fmla="*/ 0 h 597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6730" h="5976730">
                  <a:moveTo>
                    <a:pt x="0" y="0"/>
                  </a:moveTo>
                  <a:lnTo>
                    <a:pt x="0" y="5976730"/>
                  </a:lnTo>
                  <a:lnTo>
                    <a:pt x="5976730" y="5976730"/>
                  </a:lnTo>
                  <a:cubicBezTo>
                    <a:pt x="5976730" y="2675860"/>
                    <a:pt x="3300870" y="0"/>
                    <a:pt x="0" y="0"/>
                  </a:cubicBezTo>
                </a:path>
              </a:pathLst>
            </a:custGeom>
            <a:solidFill>
              <a:srgbClr val="0047C7"/>
            </a:solidFill>
            <a:ln w="55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CA050D5-7FFE-9046-8DAA-9F4C736F7FD0}"/>
                </a:ext>
              </a:extLst>
            </p:cNvPr>
            <p:cNvSpPr/>
            <p:nvPr/>
          </p:nvSpPr>
          <p:spPr>
            <a:xfrm rot="16200000">
              <a:off x="8207513" y="2873514"/>
              <a:ext cx="3984486" cy="3984486"/>
            </a:xfrm>
            <a:custGeom>
              <a:avLst/>
              <a:gdLst>
                <a:gd name="connsiteX0" fmla="*/ 0 w 3984486"/>
                <a:gd name="connsiteY0" fmla="*/ 0 h 3984486"/>
                <a:gd name="connsiteX1" fmla="*/ 0 w 3984486"/>
                <a:gd name="connsiteY1" fmla="*/ 3984487 h 3984486"/>
                <a:gd name="connsiteX2" fmla="*/ 3984487 w 3984486"/>
                <a:gd name="connsiteY2" fmla="*/ 3984487 h 3984486"/>
                <a:gd name="connsiteX3" fmla="*/ 0 w 3984486"/>
                <a:gd name="connsiteY3" fmla="*/ 0 h 398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4486" h="3984486">
                  <a:moveTo>
                    <a:pt x="0" y="0"/>
                  </a:moveTo>
                  <a:lnTo>
                    <a:pt x="0" y="3984487"/>
                  </a:lnTo>
                  <a:lnTo>
                    <a:pt x="3984487" y="3984487"/>
                  </a:lnTo>
                  <a:cubicBezTo>
                    <a:pt x="3984487" y="1783888"/>
                    <a:pt x="2200599" y="0"/>
                    <a:pt x="0" y="0"/>
                  </a:cubicBezTo>
                </a:path>
              </a:pathLst>
            </a:custGeom>
            <a:solidFill>
              <a:srgbClr val="428FEC"/>
            </a:solidFill>
            <a:ln w="55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8ADD393-2B3E-EC42-B840-7C3D16D667C8}"/>
                </a:ext>
              </a:extLst>
            </p:cNvPr>
            <p:cNvSpPr/>
            <p:nvPr/>
          </p:nvSpPr>
          <p:spPr>
            <a:xfrm rot="16200000">
              <a:off x="10199756" y="4865757"/>
              <a:ext cx="1992243" cy="1992243"/>
            </a:xfrm>
            <a:custGeom>
              <a:avLst/>
              <a:gdLst>
                <a:gd name="connsiteX0" fmla="*/ 0 w 1992243"/>
                <a:gd name="connsiteY0" fmla="*/ 0 h 1992243"/>
                <a:gd name="connsiteX1" fmla="*/ 0 w 1992243"/>
                <a:gd name="connsiteY1" fmla="*/ 1992243 h 1992243"/>
                <a:gd name="connsiteX2" fmla="*/ 1992243 w 1992243"/>
                <a:gd name="connsiteY2" fmla="*/ 1992243 h 1992243"/>
                <a:gd name="connsiteX3" fmla="*/ 0 w 1992243"/>
                <a:gd name="connsiteY3" fmla="*/ 0 h 199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2243" h="1992243">
                  <a:moveTo>
                    <a:pt x="0" y="0"/>
                  </a:moveTo>
                  <a:lnTo>
                    <a:pt x="0" y="1992243"/>
                  </a:lnTo>
                  <a:lnTo>
                    <a:pt x="1992243" y="1992243"/>
                  </a:lnTo>
                  <a:cubicBezTo>
                    <a:pt x="1992243" y="891972"/>
                    <a:pt x="1100272" y="0"/>
                    <a:pt x="0" y="0"/>
                  </a:cubicBezTo>
                </a:path>
              </a:pathLst>
            </a:custGeom>
            <a:solidFill>
              <a:srgbClr val="69B4F6"/>
            </a:solidFill>
            <a:ln w="55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176F836-1E7D-684F-8C70-E66F6EE954F2}"/>
              </a:ext>
            </a:extLst>
          </p:cNvPr>
          <p:cNvSpPr txBox="1"/>
          <p:nvPr/>
        </p:nvSpPr>
        <p:spPr>
          <a:xfrm>
            <a:off x="-1075334" y="275051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-3657600" algn="l">
              <a:spcAft>
                <a:spcPts val="600"/>
              </a:spcAft>
            </a:pPr>
            <a:endParaRPr lang="en-US" sz="1800" b="0" i="0" dirty="0">
              <a:solidFill>
                <a:schemeClr val="tx2"/>
              </a:solidFill>
              <a:latin typeface="+mn-lt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2CF29E-19DB-B947-9262-516AAB4E5D81}"/>
              </a:ext>
            </a:extLst>
          </p:cNvPr>
          <p:cNvSpPr txBox="1"/>
          <p:nvPr/>
        </p:nvSpPr>
        <p:spPr>
          <a:xfrm>
            <a:off x="-863194" y="136794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-3657600" algn="l">
              <a:spcAft>
                <a:spcPts val="600"/>
              </a:spcAft>
            </a:pPr>
            <a:endParaRPr lang="en-US" sz="1800" b="0" i="0" dirty="0">
              <a:solidFill>
                <a:schemeClr val="tx2"/>
              </a:solidFill>
              <a:latin typeface="+mn-lt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5940C3-9281-6A44-A2B5-E32C3728D8DA}"/>
              </a:ext>
            </a:extLst>
          </p:cNvPr>
          <p:cNvSpPr txBox="1"/>
          <p:nvPr/>
        </p:nvSpPr>
        <p:spPr>
          <a:xfrm>
            <a:off x="-1243584" y="273588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-3657600" algn="l">
              <a:spcAft>
                <a:spcPts val="600"/>
              </a:spcAft>
            </a:pPr>
            <a:endParaRPr lang="en-US" sz="1800" b="0" i="0" dirty="0">
              <a:solidFill>
                <a:schemeClr val="tx2"/>
              </a:solidFill>
              <a:latin typeface="+mn-lt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65948742-B251-0543-B6E6-21789094CE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65137" y="461963"/>
            <a:ext cx="2543937" cy="5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216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1c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79550" y="1581149"/>
            <a:ext cx="10250488" cy="4822825"/>
          </a:xfrm>
        </p:spPr>
        <p:txBody>
          <a:bodyPr rIns="193852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BA0D9E-5E14-514E-A82E-9BC6CC48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0B4C8-8B08-464E-B9A4-F06D2015BB2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 lorem ipsum dolor sit amet miralet  |  © Tufts Medicine 2022  |  Private and confidential. Not for redistribution.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92C7E-D707-124E-A6FD-715F514FAD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5">
            <a:extLst>
              <a:ext uri="{FF2B5EF4-FFF2-40B4-BE49-F238E27FC236}">
                <a16:creationId xmlns:a16="http://schemas.microsoft.com/office/drawing/2014/main" id="{1D50B5C1-4506-D847-AF1E-F7DB8AA5BBE4}"/>
              </a:ext>
            </a:extLst>
          </p:cNvPr>
          <p:cNvSpPr/>
          <p:nvPr/>
        </p:nvSpPr>
        <p:spPr>
          <a:xfrm>
            <a:off x="327878" y="376015"/>
            <a:ext cx="356616" cy="356616"/>
          </a:xfrm>
          <a:custGeom>
            <a:avLst/>
            <a:gdLst>
              <a:gd name="connsiteX0" fmla="*/ 227806 w 455612"/>
              <a:gd name="connsiteY0" fmla="*/ 0 h 455612"/>
              <a:gd name="connsiteX1" fmla="*/ 0 w 455612"/>
              <a:gd name="connsiteY1" fmla="*/ 227806 h 455612"/>
              <a:gd name="connsiteX2" fmla="*/ 227806 w 455612"/>
              <a:gd name="connsiteY2" fmla="*/ 455612 h 455612"/>
              <a:gd name="connsiteX3" fmla="*/ 455612 w 455612"/>
              <a:gd name="connsiteY3" fmla="*/ 227806 h 455612"/>
              <a:gd name="connsiteX4" fmla="*/ 227806 w 455612"/>
              <a:gd name="connsiteY4" fmla="*/ 0 h 455612"/>
              <a:gd name="connsiteX5" fmla="*/ 175917 w 455612"/>
              <a:gd name="connsiteY5" fmla="*/ 325256 h 455612"/>
              <a:gd name="connsiteX6" fmla="*/ 175917 w 455612"/>
              <a:gd name="connsiteY6" fmla="*/ 229072 h 455612"/>
              <a:gd name="connsiteX7" fmla="*/ 217681 w 455612"/>
              <a:gd name="connsiteY7" fmla="*/ 279695 h 455612"/>
              <a:gd name="connsiteX8" fmla="*/ 236665 w 455612"/>
              <a:gd name="connsiteY8" fmla="*/ 279695 h 455612"/>
              <a:gd name="connsiteX9" fmla="*/ 280328 w 455612"/>
              <a:gd name="connsiteY9" fmla="*/ 229072 h 455612"/>
              <a:gd name="connsiteX10" fmla="*/ 280328 w 455612"/>
              <a:gd name="connsiteY10" fmla="*/ 324624 h 455612"/>
              <a:gd name="connsiteX11" fmla="*/ 323358 w 455612"/>
              <a:gd name="connsiteY11" fmla="*/ 324624 h 455612"/>
              <a:gd name="connsiteX12" fmla="*/ 323358 w 455612"/>
              <a:gd name="connsiteY12" fmla="*/ 380309 h 455612"/>
              <a:gd name="connsiteX13" fmla="*/ 132254 w 455612"/>
              <a:gd name="connsiteY13" fmla="*/ 380309 h 455612"/>
              <a:gd name="connsiteX14" fmla="*/ 132254 w 455612"/>
              <a:gd name="connsiteY14" fmla="*/ 324624 h 455612"/>
              <a:gd name="connsiteX15" fmla="*/ 175917 w 455612"/>
              <a:gd name="connsiteY15" fmla="*/ 324624 h 455612"/>
              <a:gd name="connsiteX16" fmla="*/ 378411 w 455612"/>
              <a:gd name="connsiteY16" fmla="*/ 211353 h 455612"/>
              <a:gd name="connsiteX17" fmla="*/ 323358 w 455612"/>
              <a:gd name="connsiteY17" fmla="*/ 211353 h 455612"/>
              <a:gd name="connsiteX18" fmla="*/ 323358 w 455612"/>
              <a:gd name="connsiteY18" fmla="*/ 167691 h 455612"/>
              <a:gd name="connsiteX19" fmla="*/ 280328 w 455612"/>
              <a:gd name="connsiteY19" fmla="*/ 167691 h 455612"/>
              <a:gd name="connsiteX20" fmla="*/ 227173 w 455612"/>
              <a:gd name="connsiteY20" fmla="*/ 229704 h 455612"/>
              <a:gd name="connsiteX21" fmla="*/ 176550 w 455612"/>
              <a:gd name="connsiteY21" fmla="*/ 167691 h 455612"/>
              <a:gd name="connsiteX22" fmla="*/ 132254 w 455612"/>
              <a:gd name="connsiteY22" fmla="*/ 167691 h 455612"/>
              <a:gd name="connsiteX23" fmla="*/ 132254 w 455612"/>
              <a:gd name="connsiteY23" fmla="*/ 211353 h 455612"/>
              <a:gd name="connsiteX24" fmla="*/ 77834 w 455612"/>
              <a:gd name="connsiteY24" fmla="*/ 211353 h 455612"/>
              <a:gd name="connsiteX25" fmla="*/ 77834 w 455612"/>
              <a:gd name="connsiteY25" fmla="*/ 106309 h 455612"/>
              <a:gd name="connsiteX26" fmla="*/ 378411 w 455612"/>
              <a:gd name="connsiteY26" fmla="*/ 106309 h 455612"/>
              <a:gd name="connsiteX27" fmla="*/ 378411 w 455612"/>
              <a:gd name="connsiteY27" fmla="*/ 211353 h 45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5612" h="455612">
                <a:moveTo>
                  <a:pt x="227806" y="0"/>
                </a:moveTo>
                <a:cubicBezTo>
                  <a:pt x="101880" y="0"/>
                  <a:pt x="0" y="101880"/>
                  <a:pt x="0" y="227806"/>
                </a:cubicBezTo>
                <a:cubicBezTo>
                  <a:pt x="0" y="353732"/>
                  <a:pt x="101880" y="455612"/>
                  <a:pt x="227806" y="455612"/>
                </a:cubicBezTo>
                <a:cubicBezTo>
                  <a:pt x="353732" y="455612"/>
                  <a:pt x="455612" y="353732"/>
                  <a:pt x="455612" y="227806"/>
                </a:cubicBezTo>
                <a:cubicBezTo>
                  <a:pt x="455612" y="101880"/>
                  <a:pt x="353732" y="0"/>
                  <a:pt x="227806" y="0"/>
                </a:cubicBezTo>
                <a:close/>
                <a:moveTo>
                  <a:pt x="175917" y="325256"/>
                </a:moveTo>
                <a:lnTo>
                  <a:pt x="175917" y="229072"/>
                </a:lnTo>
                <a:lnTo>
                  <a:pt x="217681" y="279695"/>
                </a:lnTo>
                <a:lnTo>
                  <a:pt x="236665" y="279695"/>
                </a:lnTo>
                <a:lnTo>
                  <a:pt x="280328" y="229072"/>
                </a:lnTo>
                <a:lnTo>
                  <a:pt x="280328" y="324624"/>
                </a:lnTo>
                <a:lnTo>
                  <a:pt x="323358" y="324624"/>
                </a:lnTo>
                <a:lnTo>
                  <a:pt x="323358" y="380309"/>
                </a:lnTo>
                <a:lnTo>
                  <a:pt x="132254" y="380309"/>
                </a:lnTo>
                <a:lnTo>
                  <a:pt x="132254" y="324624"/>
                </a:lnTo>
                <a:lnTo>
                  <a:pt x="175917" y="324624"/>
                </a:lnTo>
                <a:close/>
                <a:moveTo>
                  <a:pt x="378411" y="211353"/>
                </a:moveTo>
                <a:lnTo>
                  <a:pt x="323358" y="211353"/>
                </a:lnTo>
                <a:lnTo>
                  <a:pt x="323358" y="167691"/>
                </a:lnTo>
                <a:lnTo>
                  <a:pt x="280328" y="167691"/>
                </a:lnTo>
                <a:lnTo>
                  <a:pt x="227173" y="229704"/>
                </a:lnTo>
                <a:lnTo>
                  <a:pt x="176550" y="167691"/>
                </a:lnTo>
                <a:lnTo>
                  <a:pt x="132254" y="167691"/>
                </a:lnTo>
                <a:lnTo>
                  <a:pt x="132254" y="211353"/>
                </a:lnTo>
                <a:lnTo>
                  <a:pt x="77834" y="211353"/>
                </a:lnTo>
                <a:lnTo>
                  <a:pt x="77834" y="106309"/>
                </a:lnTo>
                <a:lnTo>
                  <a:pt x="378411" y="106309"/>
                </a:lnTo>
                <a:lnTo>
                  <a:pt x="378411" y="211353"/>
                </a:lnTo>
                <a:close/>
              </a:path>
            </a:pathLst>
          </a:custGeom>
          <a:solidFill>
            <a:srgbClr val="FFFFFF"/>
          </a:solidFill>
          <a:ln w="62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71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full image with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BA0D9E-5E14-514E-A82E-9BC6CC48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0B4C8-8B08-464E-B9A4-F06D2015BB2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 lorem ipsum dolor sit amet miralet  |  © Tufts Medicine 2022  |  Private and confidential. Not for redistribution.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92C7E-D707-124E-A6FD-715F514FAD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8A0BB74-2340-FF49-8BC2-95989AFD59A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79550" y="1581149"/>
            <a:ext cx="10247312" cy="4822825"/>
          </a:xfrm>
          <a:solidFill>
            <a:schemeClr val="bg1">
              <a:lumMod val="75000"/>
            </a:schemeClr>
          </a:solid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5">
            <a:extLst>
              <a:ext uri="{FF2B5EF4-FFF2-40B4-BE49-F238E27FC236}">
                <a16:creationId xmlns:a16="http://schemas.microsoft.com/office/drawing/2014/main" id="{8CDDCB67-33FA-A240-B821-E512E8E2B6F4}"/>
              </a:ext>
            </a:extLst>
          </p:cNvPr>
          <p:cNvSpPr/>
          <p:nvPr/>
        </p:nvSpPr>
        <p:spPr>
          <a:xfrm>
            <a:off x="327878" y="376015"/>
            <a:ext cx="356616" cy="356616"/>
          </a:xfrm>
          <a:custGeom>
            <a:avLst/>
            <a:gdLst>
              <a:gd name="connsiteX0" fmla="*/ 227806 w 455612"/>
              <a:gd name="connsiteY0" fmla="*/ 0 h 455612"/>
              <a:gd name="connsiteX1" fmla="*/ 0 w 455612"/>
              <a:gd name="connsiteY1" fmla="*/ 227806 h 455612"/>
              <a:gd name="connsiteX2" fmla="*/ 227806 w 455612"/>
              <a:gd name="connsiteY2" fmla="*/ 455612 h 455612"/>
              <a:gd name="connsiteX3" fmla="*/ 455612 w 455612"/>
              <a:gd name="connsiteY3" fmla="*/ 227806 h 455612"/>
              <a:gd name="connsiteX4" fmla="*/ 227806 w 455612"/>
              <a:gd name="connsiteY4" fmla="*/ 0 h 455612"/>
              <a:gd name="connsiteX5" fmla="*/ 175917 w 455612"/>
              <a:gd name="connsiteY5" fmla="*/ 325256 h 455612"/>
              <a:gd name="connsiteX6" fmla="*/ 175917 w 455612"/>
              <a:gd name="connsiteY6" fmla="*/ 229072 h 455612"/>
              <a:gd name="connsiteX7" fmla="*/ 217681 w 455612"/>
              <a:gd name="connsiteY7" fmla="*/ 279695 h 455612"/>
              <a:gd name="connsiteX8" fmla="*/ 236665 w 455612"/>
              <a:gd name="connsiteY8" fmla="*/ 279695 h 455612"/>
              <a:gd name="connsiteX9" fmla="*/ 280328 w 455612"/>
              <a:gd name="connsiteY9" fmla="*/ 229072 h 455612"/>
              <a:gd name="connsiteX10" fmla="*/ 280328 w 455612"/>
              <a:gd name="connsiteY10" fmla="*/ 324624 h 455612"/>
              <a:gd name="connsiteX11" fmla="*/ 323358 w 455612"/>
              <a:gd name="connsiteY11" fmla="*/ 324624 h 455612"/>
              <a:gd name="connsiteX12" fmla="*/ 323358 w 455612"/>
              <a:gd name="connsiteY12" fmla="*/ 380309 h 455612"/>
              <a:gd name="connsiteX13" fmla="*/ 132254 w 455612"/>
              <a:gd name="connsiteY13" fmla="*/ 380309 h 455612"/>
              <a:gd name="connsiteX14" fmla="*/ 132254 w 455612"/>
              <a:gd name="connsiteY14" fmla="*/ 324624 h 455612"/>
              <a:gd name="connsiteX15" fmla="*/ 175917 w 455612"/>
              <a:gd name="connsiteY15" fmla="*/ 324624 h 455612"/>
              <a:gd name="connsiteX16" fmla="*/ 378411 w 455612"/>
              <a:gd name="connsiteY16" fmla="*/ 211353 h 455612"/>
              <a:gd name="connsiteX17" fmla="*/ 323358 w 455612"/>
              <a:gd name="connsiteY17" fmla="*/ 211353 h 455612"/>
              <a:gd name="connsiteX18" fmla="*/ 323358 w 455612"/>
              <a:gd name="connsiteY18" fmla="*/ 167691 h 455612"/>
              <a:gd name="connsiteX19" fmla="*/ 280328 w 455612"/>
              <a:gd name="connsiteY19" fmla="*/ 167691 h 455612"/>
              <a:gd name="connsiteX20" fmla="*/ 227173 w 455612"/>
              <a:gd name="connsiteY20" fmla="*/ 229704 h 455612"/>
              <a:gd name="connsiteX21" fmla="*/ 176550 w 455612"/>
              <a:gd name="connsiteY21" fmla="*/ 167691 h 455612"/>
              <a:gd name="connsiteX22" fmla="*/ 132254 w 455612"/>
              <a:gd name="connsiteY22" fmla="*/ 167691 h 455612"/>
              <a:gd name="connsiteX23" fmla="*/ 132254 w 455612"/>
              <a:gd name="connsiteY23" fmla="*/ 211353 h 455612"/>
              <a:gd name="connsiteX24" fmla="*/ 77834 w 455612"/>
              <a:gd name="connsiteY24" fmla="*/ 211353 h 455612"/>
              <a:gd name="connsiteX25" fmla="*/ 77834 w 455612"/>
              <a:gd name="connsiteY25" fmla="*/ 106309 h 455612"/>
              <a:gd name="connsiteX26" fmla="*/ 378411 w 455612"/>
              <a:gd name="connsiteY26" fmla="*/ 106309 h 455612"/>
              <a:gd name="connsiteX27" fmla="*/ 378411 w 455612"/>
              <a:gd name="connsiteY27" fmla="*/ 211353 h 45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5612" h="455612">
                <a:moveTo>
                  <a:pt x="227806" y="0"/>
                </a:moveTo>
                <a:cubicBezTo>
                  <a:pt x="101880" y="0"/>
                  <a:pt x="0" y="101880"/>
                  <a:pt x="0" y="227806"/>
                </a:cubicBezTo>
                <a:cubicBezTo>
                  <a:pt x="0" y="353732"/>
                  <a:pt x="101880" y="455612"/>
                  <a:pt x="227806" y="455612"/>
                </a:cubicBezTo>
                <a:cubicBezTo>
                  <a:pt x="353732" y="455612"/>
                  <a:pt x="455612" y="353732"/>
                  <a:pt x="455612" y="227806"/>
                </a:cubicBezTo>
                <a:cubicBezTo>
                  <a:pt x="455612" y="101880"/>
                  <a:pt x="353732" y="0"/>
                  <a:pt x="227806" y="0"/>
                </a:cubicBezTo>
                <a:close/>
                <a:moveTo>
                  <a:pt x="175917" y="325256"/>
                </a:moveTo>
                <a:lnTo>
                  <a:pt x="175917" y="229072"/>
                </a:lnTo>
                <a:lnTo>
                  <a:pt x="217681" y="279695"/>
                </a:lnTo>
                <a:lnTo>
                  <a:pt x="236665" y="279695"/>
                </a:lnTo>
                <a:lnTo>
                  <a:pt x="280328" y="229072"/>
                </a:lnTo>
                <a:lnTo>
                  <a:pt x="280328" y="324624"/>
                </a:lnTo>
                <a:lnTo>
                  <a:pt x="323358" y="324624"/>
                </a:lnTo>
                <a:lnTo>
                  <a:pt x="323358" y="380309"/>
                </a:lnTo>
                <a:lnTo>
                  <a:pt x="132254" y="380309"/>
                </a:lnTo>
                <a:lnTo>
                  <a:pt x="132254" y="324624"/>
                </a:lnTo>
                <a:lnTo>
                  <a:pt x="175917" y="324624"/>
                </a:lnTo>
                <a:close/>
                <a:moveTo>
                  <a:pt x="378411" y="211353"/>
                </a:moveTo>
                <a:lnTo>
                  <a:pt x="323358" y="211353"/>
                </a:lnTo>
                <a:lnTo>
                  <a:pt x="323358" y="167691"/>
                </a:lnTo>
                <a:lnTo>
                  <a:pt x="280328" y="167691"/>
                </a:lnTo>
                <a:lnTo>
                  <a:pt x="227173" y="229704"/>
                </a:lnTo>
                <a:lnTo>
                  <a:pt x="176550" y="167691"/>
                </a:lnTo>
                <a:lnTo>
                  <a:pt x="132254" y="167691"/>
                </a:lnTo>
                <a:lnTo>
                  <a:pt x="132254" y="211353"/>
                </a:lnTo>
                <a:lnTo>
                  <a:pt x="77834" y="211353"/>
                </a:lnTo>
                <a:lnTo>
                  <a:pt x="77834" y="106309"/>
                </a:lnTo>
                <a:lnTo>
                  <a:pt x="378411" y="106309"/>
                </a:lnTo>
                <a:lnTo>
                  <a:pt x="378411" y="211353"/>
                </a:lnTo>
                <a:close/>
              </a:path>
            </a:pathLst>
          </a:custGeom>
          <a:solidFill>
            <a:srgbClr val="FFFFFF"/>
          </a:solidFill>
          <a:ln w="62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9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F8B4-6AA2-A2BE-6DE0-EE44E5966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ECFB-31B1-9A24-9D98-CDE4F10B9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05C7F-66F7-AA83-071D-3EB6C786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FEE00-2A8E-45AE-CA46-36C92602B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F1BAD-3D29-AB03-5E28-84225D9D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1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11B3E-C9E7-8DB2-D408-88EA03E1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B21E4-41C4-EEE1-7372-44C78715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AE54F-F871-0B77-3717-4A383B7F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027B9-FD62-1050-E5E7-85A5932FA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B2600-D07E-C027-18C2-FB40409B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3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DDC6-ABBD-E468-66F8-26B0FF49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AE7D9-7576-FF1A-02D1-70F3DF746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E0919-C7F9-1350-0BF3-DC13468CB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BC655-EA41-842B-F82A-AA206290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E4957-F343-CEE4-4D55-B1447ED9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0E3E2-C59E-CAD3-E119-729B1CFA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3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A089-BAC9-A260-D508-5C09EBE0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4231E-F756-ABDF-D9FC-138CD0D5D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0A9B3-653F-48E6-A7B0-F79779005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5A20B-A1D5-C8BF-A881-6C0D8BF5E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E1D201-ED69-2694-12B4-93E15D783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561E8-5C2D-C537-7320-541B8D0A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130A68-57B1-42CE-7666-5F3E6A25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53E507-63CE-75B3-4D10-4BE540AB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70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14C42-1A10-D3ED-3EB3-6D5E0A10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6C35EB-E5A7-7255-BD01-DD4268A5E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402E1-8DA5-E90C-BFB5-640A9602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0577F-F5BE-7F0A-D1C0-3FD5B4EA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3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5E528E-E840-782D-4BD2-75F47975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5C08F9-CD22-E877-F756-73CBFBA2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715BD-4560-B909-7297-99098FE9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7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DEE27-0331-9EAD-D450-A7E29C78B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E6F51-9661-A62E-740E-E32A24D3E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4FF57-EBF0-931C-E8B5-C49AB82CF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7FDDA-B627-1122-FEB5-4D4187E7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A619E-DB25-9978-0524-90215F8B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7AD9-6D49-59C0-1A22-15242E7B6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5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EB69B-1E86-F253-06FD-19D5C5431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348869-5A48-1A74-2C2A-D366A8C9C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F228D-A029-CDE4-4B01-1D81CBE0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9D6C0-F93A-0A63-D4AA-64B95178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3CB35-FB79-2837-E6B6-58F3B48E9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9F53F-FC3E-60F0-421F-B1216BD1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21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3DBB1-C82E-FE99-E240-F484347E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EE79C-1748-A266-6BEB-66633D70D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B728E-4D30-4177-A3C8-7B3F227BE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0BD1FE-9BAA-4E61-95DC-43B16DC9318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834AC-76EE-DDF9-DF95-09890C05E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045B1-F540-B27E-2891-E49A386F1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14C9CF-CAAB-4FF6-AA0B-9D10453D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0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A874-B2DD-BB45-A068-CDA3E57A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SELF MANAGEMENT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A1A8BA-6550-9A43-B332-2BBAE6F2198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581150"/>
            <a:ext cx="6026150" cy="960438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6" name="Picture 5" descr="Consulting with senior patient at home">
            <a:extLst>
              <a:ext uri="{FF2B5EF4-FFF2-40B4-BE49-F238E27FC236}">
                <a16:creationId xmlns:a16="http://schemas.microsoft.com/office/drawing/2014/main" id="{B2BC7714-3901-C182-262B-F3FD1CBC3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92" y="614598"/>
            <a:ext cx="5711252" cy="524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06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03435-86BD-3760-376F-4BB4CB13D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1" y="0"/>
            <a:ext cx="617483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B68F44-7735-8573-CC39-524E08D06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796" y="-1"/>
            <a:ext cx="5898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2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04C55-95F9-5F4F-8A2A-A449EACF40E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Macrovascular-</a:t>
            </a:r>
            <a:r>
              <a:rPr lang="en-US" dirty="0"/>
              <a:t>  acceleration of atherosclerosis, leading to coronary artery disease, cerebrovascular disease, peripheral vascular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Microvascular-</a:t>
            </a:r>
            <a:r>
              <a:rPr lang="en-US" dirty="0"/>
              <a:t> changes resulting from endothelial dysfunction caused by dyslipidemia, oxidative stress and chronic inflammation.   Retinopathy, nephropathy, neuropathy, sexual dysfunction, gastroparesis, skin problems, foot problems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7848A2-2D62-B74F-9086-A62AD926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30" y="365125"/>
            <a:ext cx="10147169" cy="1325563"/>
          </a:xfrm>
        </p:spPr>
        <p:txBody>
          <a:bodyPr/>
          <a:lstStyle/>
          <a:p>
            <a:r>
              <a:rPr lang="en-US" dirty="0"/>
              <a:t>Diabetes Complications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2B768-F5AB-6644-BFBF-27BC9ED3AF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33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96E30-1726-D580-A878-08D7350D5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77" y="371721"/>
            <a:ext cx="10515600" cy="633222"/>
          </a:xfrm>
        </p:spPr>
        <p:txBody>
          <a:bodyPr>
            <a:normAutofit fontScale="90000"/>
          </a:bodyPr>
          <a:lstStyle/>
          <a:p>
            <a:r>
              <a:rPr lang="en-US" dirty="0"/>
              <a:t>	Goals of Diabetes Self Management</a:t>
            </a:r>
          </a:p>
        </p:txBody>
      </p:sp>
      <p:pic>
        <p:nvPicPr>
          <p:cNvPr id="2049" name="Picture 3" descr="A diagram of a diabetic patient&#10;&#10;Description automatically generated">
            <a:extLst>
              <a:ext uri="{FF2B5EF4-FFF2-40B4-BE49-F238E27FC236}">
                <a16:creationId xmlns:a16="http://schemas.microsoft.com/office/drawing/2014/main" id="{DBB02F7F-5265-2C55-A013-7294D033B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81" y="1103084"/>
            <a:ext cx="7847763" cy="56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9DBCC1E-688B-C4E0-7D90-9F6D921D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905" y="136832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88D97BF-C106-3143-EBCA-CA785BF26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905" y="18255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9B850AB-C937-5401-8C03-670D3DF24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905" y="635149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6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AEEDBC67-39C6-3CC3-CC78-B6C16B6B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550" y="454025"/>
            <a:ext cx="10247312" cy="802555"/>
          </a:xfrm>
        </p:spPr>
        <p:txBody>
          <a:bodyPr/>
          <a:lstStyle/>
          <a:p>
            <a:r>
              <a:rPr lang="en-US" dirty="0"/>
              <a:t>Goals for living well with Diabetes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A0BDE-E1C5-C957-7647-4241FD8FA3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83029" y="6556375"/>
            <a:ext cx="446314" cy="149151"/>
          </a:xfrm>
        </p:spPr>
        <p:txBody>
          <a:bodyPr anchor="b">
            <a:normAutofit fontScale="4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3DCA5C9-2E11-4C67-86EB-AE1DE127DC64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BC57AB-6BF3-3A25-9AFE-21170041B7A6}"/>
              </a:ext>
            </a:extLst>
          </p:cNvPr>
          <p:cNvSpPr txBox="1"/>
          <p:nvPr/>
        </p:nvSpPr>
        <p:spPr>
          <a:xfrm>
            <a:off x="1479551" y="1461051"/>
            <a:ext cx="9900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Maintaining medication regime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Monitoring your diabetes- checking blood sugar, maintaining healthy levels. Importance of A1c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Problem Solving- knowing signs and symptoms of hypo- and hyperglycemia. Measures to take on sick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Reducing risks- Taking care of feet, eyes, heart and kidneys.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Healthy eating- Helps control blood sugar, weight, blood pressure and cholesterol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Being active- Contributes to lower blood sugar and increased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Healthy coping- taking care of emotional health</a:t>
            </a:r>
          </a:p>
        </p:txBody>
      </p:sp>
    </p:spTree>
    <p:extLst>
      <p:ext uri="{BB962C8B-B14F-4D97-AF65-F5344CB8AC3E}">
        <p14:creationId xmlns:p14="http://schemas.microsoft.com/office/powerpoint/2010/main" val="3442216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7FD9A0-FCBC-23B8-2FF5-98BB21D2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365125"/>
            <a:ext cx="1025048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TMCAH Tools for Patient Self-Management of DM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CF41F-56B6-9206-D264-A3755D9271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1FC29-5E4A-BE50-BA3D-E4A0414D06BD}"/>
              </a:ext>
            </a:extLst>
          </p:cNvPr>
          <p:cNvSpPr txBox="1"/>
          <p:nvPr/>
        </p:nvSpPr>
        <p:spPr>
          <a:xfrm>
            <a:off x="1556426" y="1527242"/>
            <a:ext cx="97179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b="0" dirty="0"/>
              <a:t>Education packet “Learning to Live with Diabetes”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b="0" dirty="0"/>
              <a:t>Zone tool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b="0" dirty="0"/>
              <a:t>Hypo and Hyperglycemia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b="0" dirty="0"/>
              <a:t>Sick days with diabetes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b="0" dirty="0"/>
              <a:t>Recommendations for physician, A1C testing, immunizations, dental care follow up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b="0" dirty="0"/>
              <a:t>Foot Care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b="0" dirty="0"/>
              <a:t>Diet Information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b="0" dirty="0"/>
              <a:t>Meal Planning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b="0" dirty="0"/>
              <a:t>Nutrition label reading</a:t>
            </a:r>
          </a:p>
        </p:txBody>
      </p:sp>
    </p:spTree>
    <p:extLst>
      <p:ext uri="{BB962C8B-B14F-4D97-AF65-F5344CB8AC3E}">
        <p14:creationId xmlns:p14="http://schemas.microsoft.com/office/powerpoint/2010/main" val="3685628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7FD9A0-FCBC-23B8-2FF5-98BB21D2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365126"/>
            <a:ext cx="10250488" cy="967564"/>
          </a:xfrm>
        </p:spPr>
        <p:txBody>
          <a:bodyPr>
            <a:normAutofit/>
          </a:bodyPr>
          <a:lstStyle/>
          <a:p>
            <a:r>
              <a:rPr lang="en-US" sz="4000" dirty="0"/>
              <a:t>When to Refer in Another Discipline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CF41F-56B6-9206-D264-A3755D9271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1FC29-5E4A-BE50-BA3D-E4A0414D06BD}"/>
              </a:ext>
            </a:extLst>
          </p:cNvPr>
          <p:cNvSpPr txBox="1"/>
          <p:nvPr/>
        </p:nvSpPr>
        <p:spPr>
          <a:xfrm>
            <a:off x="1536971" y="1332690"/>
            <a:ext cx="97179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u="sng" dirty="0"/>
              <a:t>Occupational Therapy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Help develop skills to track blood sugar, make healthy choices, manage medications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Physical exercises to increase hand dexterity for insulin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strategies and compensations for those with sensory loss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lvl="1"/>
            <a:r>
              <a:rPr lang="en-US" sz="2000" u="sng" dirty="0"/>
              <a:t>Physical Therapy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u="sng" dirty="0"/>
              <a:t>E</a:t>
            </a:r>
            <a:r>
              <a:rPr lang="en-US" sz="2000" dirty="0"/>
              <a:t>xercise program to help blood sugar control, increase ADL ability, stress relief, muscle strengthening for safety and improved safety and quality of life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lvl="1"/>
            <a:r>
              <a:rPr lang="en-US" sz="2000" u="sng" dirty="0"/>
              <a:t>Nutritionist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Diabetic diet, weight loss for improved glucose control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lvl="1"/>
            <a:r>
              <a:rPr lang="en-US" sz="2000" u="sng" dirty="0"/>
              <a:t>MSW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Assist with insurance coverage, medication coverage, financial issues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DM support groups and counseling</a:t>
            </a:r>
          </a:p>
        </p:txBody>
      </p:sp>
    </p:spTree>
    <p:extLst>
      <p:ext uri="{BB962C8B-B14F-4D97-AF65-F5344CB8AC3E}">
        <p14:creationId xmlns:p14="http://schemas.microsoft.com/office/powerpoint/2010/main" val="406406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04C55-95F9-5F4F-8A2A-A449EACF40E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Awaiting feedback from Rehospitalization Task Force that revised Care Plan Interventions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7848A2-2D62-B74F-9086-A62AD926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30" y="365125"/>
            <a:ext cx="10147169" cy="1325563"/>
          </a:xfrm>
        </p:spPr>
        <p:txBody>
          <a:bodyPr/>
          <a:lstStyle/>
          <a:p>
            <a:r>
              <a:rPr lang="en-US" dirty="0"/>
              <a:t>Care Plan Interventions for Diabetes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2B768-F5AB-6644-BFBF-27BC9ED3AF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29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114147-A35B-B0B4-CF5C-36546992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Clinician Tool Kit- Diabetes Care Pathway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3CC692-6EB9-EE73-7A91-3FB50580ED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/>
            <a:r>
              <a:rPr lang="en-US" sz="2200" dirty="0"/>
              <a:t>Incorporates visit sets for two 30-day episodes</a:t>
            </a:r>
          </a:p>
          <a:p>
            <a:pPr marL="285750"/>
            <a:r>
              <a:rPr lang="en-US" sz="2200" dirty="0"/>
              <a:t>Weekly patient goals</a:t>
            </a:r>
          </a:p>
          <a:p>
            <a:pPr marL="285750"/>
            <a:r>
              <a:rPr lang="en-US" sz="2200" dirty="0"/>
              <a:t>Nursing interventions</a:t>
            </a:r>
          </a:p>
          <a:p>
            <a:pPr marL="285750"/>
            <a:r>
              <a:rPr lang="en-US" sz="2200" dirty="0"/>
              <a:t>Patient education</a:t>
            </a:r>
          </a:p>
          <a:p>
            <a:pPr marL="285750"/>
            <a:r>
              <a:rPr lang="en-US" sz="2200" dirty="0"/>
              <a:t>Multidisciplinary coordination</a:t>
            </a:r>
          </a:p>
          <a:p>
            <a:pPr marL="285750"/>
            <a:endParaRPr lang="en-US" sz="2200" dirty="0"/>
          </a:p>
          <a:p>
            <a:pPr marL="285750"/>
            <a:endParaRPr lang="en-US" sz="2200" dirty="0"/>
          </a:p>
        </p:txBody>
      </p:sp>
      <p:pic>
        <p:nvPicPr>
          <p:cNvPr id="7" name="Picture 6" descr="Work tools and supplies">
            <a:extLst>
              <a:ext uri="{FF2B5EF4-FFF2-40B4-BE49-F238E27FC236}">
                <a16:creationId xmlns:a16="http://schemas.microsoft.com/office/drawing/2014/main" id="{054C832D-4F34-9F8E-18FC-75E3456DB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21339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6D5FE-8A36-8C61-5ABF-7E7868205E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3DCA5C9-2E11-4C67-86EB-AE1DE127DC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4320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04C55-95F9-5F4F-8A2A-A449EACF40E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79550" y="2519464"/>
            <a:ext cx="10250488" cy="388451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7848A2-2D62-B74F-9086-A62AD926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851" y="365125"/>
            <a:ext cx="9989948" cy="898523"/>
          </a:xfrm>
        </p:spPr>
        <p:txBody>
          <a:bodyPr>
            <a:normAutofit/>
          </a:bodyPr>
          <a:lstStyle/>
          <a:p>
            <a:r>
              <a:rPr lang="en-US" dirty="0"/>
              <a:t>Diabetes Care Pathway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2B768-F5AB-6644-BFBF-27BC9ED3AF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FC736-E577-5256-86B5-BB94293809C8}"/>
              </a:ext>
            </a:extLst>
          </p:cNvPr>
          <p:cNvSpPr txBox="1"/>
          <p:nvPr/>
        </p:nvSpPr>
        <p:spPr>
          <a:xfrm>
            <a:off x="1363851" y="1263648"/>
            <a:ext cx="98742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Visit Guidance: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17 total visits over one episode; two 30-day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6 SN visits, 1 OT visit, 1 MSW visit, 3 HHA visits during the first 30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4 SN visits, 2 HHA visits during the second 30 days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Week 1: 2 SN within first 7 days of service</a:t>
            </a:r>
          </a:p>
          <a:p>
            <a:pPr marL="0" indent="0">
              <a:buNone/>
            </a:pPr>
            <a:r>
              <a:rPr lang="en-US" sz="1800" b="1" dirty="0"/>
              <a:t>Goal: </a:t>
            </a:r>
            <a:r>
              <a:rPr lang="en-US" sz="1800" dirty="0"/>
              <a:t>Patient understands red flags and emergency action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Call MD to reconcile meds/confirm orders/report assessment/make recommendations- use SBAR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Call MD to clarify blood sugar monitoring, BS parameters, recent A1C levels or request order to obtain A1C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Explore patient/caregiver readiness, confidence, motivation, prior knowledge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Establish goals with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 Red Zone specific to diagnosis, other red flags related to patient risk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Teach high risk medications using patient teaching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Teach/observe insulin injection and/or blood sugar monitoring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Include foot monitoring/teaching in plan of care for all diabetics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35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04C55-95F9-5F4F-8A2A-A449EACF40E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79550" y="2519464"/>
            <a:ext cx="10250488" cy="388451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7848A2-2D62-B74F-9086-A62AD926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851" y="365125"/>
            <a:ext cx="9989948" cy="898523"/>
          </a:xfrm>
        </p:spPr>
        <p:txBody>
          <a:bodyPr>
            <a:normAutofit/>
          </a:bodyPr>
          <a:lstStyle/>
          <a:p>
            <a:r>
              <a:rPr lang="en-US" dirty="0"/>
              <a:t>Diabetes Care Pathway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2B768-F5AB-6644-BFBF-27BC9ED3AF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FC736-E577-5256-86B5-BB94293809C8}"/>
              </a:ext>
            </a:extLst>
          </p:cNvPr>
          <p:cNvSpPr txBox="1"/>
          <p:nvPr/>
        </p:nvSpPr>
        <p:spPr>
          <a:xfrm>
            <a:off x="1363851" y="1565205"/>
            <a:ext cx="1016342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/>
              <a:t>Week 2-4:  4 SN visits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Goal:  </a:t>
            </a:r>
            <a:r>
              <a:rPr lang="en-US" sz="2000" dirty="0"/>
              <a:t>Patient has beginning understanding of self-management and long-term support plan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Address non-adherence, ambivalence about patient self-management ( meds, f/</a:t>
            </a:r>
            <a:r>
              <a:rPr lang="en-US" sz="2000" dirty="0" err="1"/>
              <a:t>u.self</a:t>
            </a:r>
            <a:r>
              <a:rPr lang="en-US" sz="2000" dirty="0"/>
              <a:t>-monitoring)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Teach Yellow Zone management using teach-back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Teach medication management and relationship to blood sugar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Initiate discharge planning ( MD fu, </a:t>
            </a:r>
            <a:r>
              <a:rPr lang="en-US" sz="2000" dirty="0" err="1"/>
              <a:t>longterm</a:t>
            </a:r>
            <a:r>
              <a:rPr lang="en-US" sz="2000" dirty="0"/>
              <a:t> supportive care referrals, MOLST)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IDT for care coordination by end of Week 2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3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7848A2-2D62-B74F-9086-A62AD926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30" y="365125"/>
            <a:ext cx="10147169" cy="1325563"/>
          </a:xfrm>
        </p:spPr>
        <p:txBody>
          <a:bodyPr/>
          <a:lstStyle/>
          <a:p>
            <a:r>
              <a:rPr lang="en-US" dirty="0"/>
              <a:t>Impact of Diabetes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2B768-F5AB-6644-BFBF-27BC9ED3AF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AB167-0C0F-33F0-AA17-866EEB45CDED}"/>
              </a:ext>
            </a:extLst>
          </p:cNvPr>
          <p:cNvSpPr txBox="1"/>
          <p:nvPr/>
        </p:nvSpPr>
        <p:spPr>
          <a:xfrm>
            <a:off x="1206630" y="1809345"/>
            <a:ext cx="104081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 estimated 10.5% of the US population are dealing with diabetes.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34.2 million Americans just over 1 in 10 have diabetes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Diabetes is the 7</a:t>
            </a:r>
            <a:r>
              <a:rPr lang="en-US" sz="2400" baseline="30000" dirty="0"/>
              <a:t>th</a:t>
            </a:r>
            <a:r>
              <a:rPr lang="en-US" sz="2400" dirty="0"/>
              <a:t> leading cause of death in the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According to the CDC, diabetes is the most expensive chronic condition in the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total annual cost of diabetes is $327 billion.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dollar out of every four dollars in US Healthcare care costs is spent on caring for people with diabetes.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Sixty one percent of diabetes costs are for people 65 years or older. These costs are mainly paid by Medicare. 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4473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04C55-95F9-5F4F-8A2A-A449EACF40E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79550" y="2519464"/>
            <a:ext cx="10250488" cy="388451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7848A2-2D62-B74F-9086-A62AD926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851" y="365125"/>
            <a:ext cx="9989948" cy="898523"/>
          </a:xfrm>
        </p:spPr>
        <p:txBody>
          <a:bodyPr>
            <a:normAutofit/>
          </a:bodyPr>
          <a:lstStyle/>
          <a:p>
            <a:r>
              <a:rPr lang="en-US" dirty="0"/>
              <a:t>Diabetes Care Pathway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2B768-F5AB-6644-BFBF-27BC9ED3AF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FC736-E577-5256-86B5-BB94293809C8}"/>
              </a:ext>
            </a:extLst>
          </p:cNvPr>
          <p:cNvSpPr txBox="1"/>
          <p:nvPr/>
        </p:nvSpPr>
        <p:spPr>
          <a:xfrm>
            <a:off x="1363851" y="1263648"/>
            <a:ext cx="101634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Week 5-9:  4 SN visits </a:t>
            </a:r>
            <a:r>
              <a:rPr lang="en-US" dirty="0"/>
              <a:t>(consider every other week for patients rapidly stabilizing; supplement with telephone visits as needed)</a:t>
            </a:r>
          </a:p>
          <a:p>
            <a:endParaRPr lang="en-US" b="1" dirty="0"/>
          </a:p>
          <a:p>
            <a:r>
              <a:rPr lang="en-US" b="1" dirty="0"/>
              <a:t>Goal</a:t>
            </a:r>
            <a:r>
              <a:rPr lang="en-US" dirty="0"/>
              <a:t>: Patient able to teach back Zones Tool, adheres to medication management and daily self- 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 non-adherence, ambivalence about patient self-management (meds, f/u appointments, self-monitoring)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pathway teaching ( Green Zone optimal self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Referrals for ongoing follow-up and support (Elder Services, specialist, clinics, DME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patient has equipment in home for long term self-management (strips, lancets, sharps disposal) and knows how to re-order/maintain equipment, ensure proper sharps disposal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Discharge end of week 6 to family/self support, long term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 one visit per week through week 9 if patient has ongoing symptoms or medication changes requiring MD intervention and RN oversight</a:t>
            </a:r>
          </a:p>
          <a:p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45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04C55-95F9-5F4F-8A2A-A449EACF40E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79550" y="2519464"/>
            <a:ext cx="10250488" cy="388451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7848A2-2D62-B74F-9086-A62AD926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851" y="365125"/>
            <a:ext cx="9989948" cy="898523"/>
          </a:xfrm>
        </p:spPr>
        <p:txBody>
          <a:bodyPr>
            <a:normAutofit/>
          </a:bodyPr>
          <a:lstStyle/>
          <a:p>
            <a:r>
              <a:rPr lang="en-US" dirty="0"/>
              <a:t>Diabetes Care Pathway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2B768-F5AB-6644-BFBF-27BC9ED3AF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FC736-E577-5256-86B5-BB94293809C8}"/>
              </a:ext>
            </a:extLst>
          </p:cNvPr>
          <p:cNvSpPr txBox="1"/>
          <p:nvPr/>
        </p:nvSpPr>
        <p:spPr>
          <a:xfrm>
            <a:off x="1363851" y="1263648"/>
            <a:ext cx="1016342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Core Concepts: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Variance from visit frequency pathway and/or obstacles to goal attainment are discussed with team clinical manager immediately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Changes in condition are promptly reported to MD using SBAR and making appropriate recommendations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When therapy disciplines are indicated, alternate visits with therapy so that patient does not have multiple visits in a single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Multidisciplinary care coordination- communicate need to monitor visits, reinforce teaching, use all available clinical resources effectively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Maintain continuity- prioritize primary clinicians for frontloaded visits, introduction of new key concepts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Incorporate patient education, plans for next visit in documentation/ narrative note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6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C32A87-56D1-66A7-2CD2-2139833E6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105"/>
          </a:xfrm>
        </p:spPr>
        <p:txBody>
          <a:bodyPr/>
          <a:lstStyle/>
          <a:p>
            <a:r>
              <a:rPr lang="en-US" dirty="0"/>
              <a:t>	Diabetes Tool kit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15880F-EC3B-A7CF-25CC-BAAD250D3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869171"/>
              </p:ext>
            </p:extLst>
          </p:nvPr>
        </p:nvGraphicFramePr>
        <p:xfrm>
          <a:off x="1353090" y="1392595"/>
          <a:ext cx="10290918" cy="2148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459">
                  <a:extLst>
                    <a:ext uri="{9D8B030D-6E8A-4147-A177-3AD203B41FA5}">
                      <a16:colId xmlns:a16="http://schemas.microsoft.com/office/drawing/2014/main" val="1950556771"/>
                    </a:ext>
                  </a:extLst>
                </a:gridCol>
                <a:gridCol w="5145459">
                  <a:extLst>
                    <a:ext uri="{9D8B030D-6E8A-4147-A177-3AD203B41FA5}">
                      <a16:colId xmlns:a16="http://schemas.microsoft.com/office/drawing/2014/main" val="1905019937"/>
                    </a:ext>
                  </a:extLst>
                </a:gridCol>
              </a:tblGrid>
              <a:tr h="377889">
                <a:tc>
                  <a:txBody>
                    <a:bodyPr/>
                    <a:lstStyle/>
                    <a:p>
                      <a:r>
                        <a:rPr lang="en-US" dirty="0"/>
                        <a:t>High Risk Medications (hypoglycemia)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Hypoglycemia Rule of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514242"/>
                  </a:ext>
                </a:extLst>
              </a:tr>
              <a:tr h="177038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All insulin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Glyburide (</a:t>
                      </a:r>
                      <a:r>
                        <a:rPr lang="en-US" dirty="0" err="1"/>
                        <a:t>Diabeta</a:t>
                      </a:r>
                      <a:r>
                        <a:rPr lang="en-US" dirty="0"/>
                        <a:t>, Micronase, </a:t>
                      </a:r>
                      <a:r>
                        <a:rPr lang="en-US" dirty="0" err="1"/>
                        <a:t>Glynase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Glipizide (</a:t>
                      </a:r>
                      <a:r>
                        <a:rPr lang="en-US" dirty="0" err="1"/>
                        <a:t>Glucatrol</a:t>
                      </a:r>
                      <a:r>
                        <a:rPr lang="en-US" dirty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Glimepirde</a:t>
                      </a:r>
                      <a:r>
                        <a:rPr lang="en-US" dirty="0"/>
                        <a:t> (Amaryl)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Prandin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Regaglinide</a:t>
                      </a:r>
                      <a:r>
                        <a:rPr lang="en-US" dirty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Starlix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Nateglinide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3363" lvl="1" indent="-233363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BG &lt; 70, take 15g fast-acting carb</a:t>
                      </a:r>
                    </a:p>
                    <a:p>
                      <a:pPr marL="233363" lvl="1" indent="-233363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Recheck in 15 min</a:t>
                      </a:r>
                    </a:p>
                    <a:p>
                      <a:pPr marL="233363" lvl="1" indent="-233363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If still &lt; 70, repeat 15g </a:t>
                      </a:r>
                      <a:r>
                        <a:rPr lang="en-US" dirty="0" err="1"/>
                        <a:t>carg</a:t>
                      </a:r>
                      <a:endParaRPr lang="en-US" dirty="0"/>
                    </a:p>
                    <a:p>
                      <a:pPr marL="233363" lvl="1" indent="-233363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If after 3 snacks if still low call 911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09407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A8C224-0CCE-31A2-A312-7FFB8551E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916371"/>
              </p:ext>
            </p:extLst>
          </p:nvPr>
        </p:nvGraphicFramePr>
        <p:xfrm>
          <a:off x="1353088" y="3918544"/>
          <a:ext cx="1029092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5378">
                  <a:extLst>
                    <a:ext uri="{9D8B030D-6E8A-4147-A177-3AD203B41FA5}">
                      <a16:colId xmlns:a16="http://schemas.microsoft.com/office/drawing/2014/main" val="1950556771"/>
                    </a:ext>
                  </a:extLst>
                </a:gridCol>
                <a:gridCol w="2222771">
                  <a:extLst>
                    <a:ext uri="{9D8B030D-6E8A-4147-A177-3AD203B41FA5}">
                      <a16:colId xmlns:a16="http://schemas.microsoft.com/office/drawing/2014/main" val="1905019937"/>
                    </a:ext>
                  </a:extLst>
                </a:gridCol>
                <a:gridCol w="2222771">
                  <a:extLst>
                    <a:ext uri="{9D8B030D-6E8A-4147-A177-3AD203B41FA5}">
                      <a16:colId xmlns:a16="http://schemas.microsoft.com/office/drawing/2014/main" val="6217289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A1c Goals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A1C Conversion Chart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514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Healthy, longer life expectancy &lt; 6.5-7%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Older, frail, reduced life expectancy &lt;7.5-8%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All children &lt; 19 </a:t>
                      </a:r>
                      <a:r>
                        <a:rPr lang="en-US" dirty="0" err="1"/>
                        <a:t>yrs</a:t>
                      </a:r>
                      <a:r>
                        <a:rPr lang="en-US" dirty="0"/>
                        <a:t> old &lt;7.5%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A1C%</a:t>
                      </a:r>
                    </a:p>
                    <a:p>
                      <a:pPr algn="ctr"/>
                      <a:r>
                        <a:rPr lang="en-US" u="none" dirty="0"/>
                        <a:t>5</a:t>
                      </a:r>
                    </a:p>
                    <a:p>
                      <a:pPr algn="ctr"/>
                      <a:r>
                        <a:rPr lang="en-US" u="none" dirty="0"/>
                        <a:t>6</a:t>
                      </a:r>
                    </a:p>
                    <a:p>
                      <a:pPr algn="ctr"/>
                      <a:r>
                        <a:rPr lang="en-US" u="none" dirty="0"/>
                        <a:t>7</a:t>
                      </a:r>
                    </a:p>
                    <a:p>
                      <a:pPr algn="ctr"/>
                      <a:r>
                        <a:rPr lang="en-US" u="none" dirty="0"/>
                        <a:t>8</a:t>
                      </a:r>
                    </a:p>
                    <a:p>
                      <a:pPr algn="ctr"/>
                      <a:r>
                        <a:rPr lang="en-US" u="none" dirty="0"/>
                        <a:t>9</a:t>
                      </a:r>
                    </a:p>
                    <a:p>
                      <a:pPr algn="ctr"/>
                      <a:r>
                        <a:rPr lang="en-US" u="none" dirty="0"/>
                        <a:t>10</a:t>
                      </a:r>
                    </a:p>
                    <a:p>
                      <a:pPr algn="ctr"/>
                      <a:r>
                        <a:rPr lang="en-US" u="none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Average Glucose</a:t>
                      </a:r>
                    </a:p>
                    <a:p>
                      <a:pPr algn="ctr"/>
                      <a:r>
                        <a:rPr lang="en-US" u="none" dirty="0"/>
                        <a:t>97</a:t>
                      </a:r>
                    </a:p>
                    <a:p>
                      <a:pPr algn="ctr"/>
                      <a:r>
                        <a:rPr lang="en-US" u="none" dirty="0"/>
                        <a:t>126</a:t>
                      </a:r>
                    </a:p>
                    <a:p>
                      <a:pPr algn="ctr"/>
                      <a:r>
                        <a:rPr lang="en-US" u="none" dirty="0"/>
                        <a:t>154</a:t>
                      </a:r>
                    </a:p>
                    <a:p>
                      <a:pPr algn="ctr"/>
                      <a:r>
                        <a:rPr lang="en-US" u="none" dirty="0"/>
                        <a:t>183</a:t>
                      </a:r>
                    </a:p>
                    <a:p>
                      <a:pPr algn="ctr"/>
                      <a:r>
                        <a:rPr lang="en-US" u="none" dirty="0"/>
                        <a:t>212</a:t>
                      </a:r>
                    </a:p>
                    <a:p>
                      <a:pPr algn="ctr"/>
                      <a:r>
                        <a:rPr lang="en-US" u="none" dirty="0"/>
                        <a:t>240</a:t>
                      </a:r>
                    </a:p>
                    <a:p>
                      <a:pPr algn="ctr"/>
                      <a:r>
                        <a:rPr lang="en-US" u="none" dirty="0"/>
                        <a:t>269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094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131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3DDA5F-38F0-4158-BA4D-CE756DFB685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339305" y="686545"/>
            <a:ext cx="10728766" cy="60349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AC5D7A-EF5F-C58C-FBCC-DE2B65E7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33" y="136525"/>
            <a:ext cx="10515600" cy="649718"/>
          </a:xfrm>
        </p:spPr>
        <p:txBody>
          <a:bodyPr>
            <a:normAutofit fontScale="90000"/>
          </a:bodyPr>
          <a:lstStyle/>
          <a:p>
            <a:r>
              <a:rPr lang="en-US" dirty="0"/>
              <a:t>	Documentation in EPIC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FBC38-AE3F-7B54-4EBB-08C102A881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08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F6AD8F-A7EE-8FF2-51A3-2399216FB0B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79550" y="480447"/>
            <a:ext cx="10250488" cy="592352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4400" b="1" dirty="0"/>
              <a:t>Questions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9DCCEF-34DA-AA10-6406-80CD472B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1149"/>
            <a:ext cx="10515600" cy="109539"/>
          </a:xfrm>
        </p:spPr>
        <p:txBody>
          <a:bodyPr>
            <a:normAutofit fontScale="90000"/>
          </a:bodyPr>
          <a:lstStyle/>
          <a:p>
            <a:r>
              <a:rPr lang="en-US" dirty="0"/>
              <a:t>		</a:t>
            </a:r>
          </a:p>
        </p:txBody>
      </p:sp>
      <p:pic>
        <p:nvPicPr>
          <p:cNvPr id="5" name="Picture 4" descr="Sticky notes with question marks">
            <a:extLst>
              <a:ext uri="{FF2B5EF4-FFF2-40B4-BE49-F238E27FC236}">
                <a16:creationId xmlns:a16="http://schemas.microsoft.com/office/drawing/2014/main" id="{8B434469-FDE3-183C-33E2-6333AF79F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40" y="1581149"/>
            <a:ext cx="8868259" cy="46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92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7848A2-2D62-B74F-9086-A62AD926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30" y="365125"/>
            <a:ext cx="10147169" cy="1325563"/>
          </a:xfrm>
        </p:spPr>
        <p:txBody>
          <a:bodyPr/>
          <a:lstStyle/>
          <a:p>
            <a:r>
              <a:rPr lang="en-US" dirty="0"/>
              <a:t>What is Diabetes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2B768-F5AB-6644-BFBF-27BC9ED3AF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1A1F8B-257F-DF44-252C-CABEFCE9D7A9}"/>
              </a:ext>
            </a:extLst>
          </p:cNvPr>
          <p:cNvSpPr txBox="1"/>
          <p:nvPr/>
        </p:nvSpPr>
        <p:spPr>
          <a:xfrm>
            <a:off x="1206630" y="1498060"/>
            <a:ext cx="105541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Diabetes mellitus </a:t>
            </a:r>
            <a:r>
              <a:rPr lang="en-US" sz="2000" dirty="0"/>
              <a:t>(DM) is a chronic endocrine disease characterized by impaired glucose regulation that occurs when the pancreas fails to produce adequate amounts of insulin (Type 1 DM) or when the patient’s body is unable to effectively utilize the insulin that is produced (Type 2 DM). (WHO, 2021)</a:t>
            </a:r>
          </a:p>
          <a:p>
            <a:endParaRPr lang="en-US" sz="2000" dirty="0"/>
          </a:p>
          <a:p>
            <a:r>
              <a:rPr lang="en-US" sz="2000" b="1" dirty="0"/>
              <a:t>Insulin-</a:t>
            </a:r>
            <a:r>
              <a:rPr lang="en-US" sz="2000" dirty="0"/>
              <a:t>  hormone that the body uses to allow sugar (glucose) to enter the body cells to produce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Pancreas secretes insulin into the blood 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Insulin allows sugar to enter the cells, lowering the amount of sugar in the bloodstream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 the blood sugar level drops, the pancreas puts less insulin into the bloodstream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/>
            <a:endParaRPr lang="en-US" sz="2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6A45AD-C982-243B-E1F9-8F6FCE932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693049"/>
              </p:ext>
            </p:extLst>
          </p:nvPr>
        </p:nvGraphicFramePr>
        <p:xfrm>
          <a:off x="2216214" y="4933315"/>
          <a:ext cx="8128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14036054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974171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Signs and Symptoms of Diabetes: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499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 P’s: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Polydipsia (excessive thirst)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Polyuria (excessive urination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Polyphagia (excessive hunger)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Unintentional weight loss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Irritability, mood changes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Fatigue, weakness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Blurry 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871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435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7848A2-2D62-B74F-9086-A62AD926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30" y="365125"/>
            <a:ext cx="10147169" cy="1325563"/>
          </a:xfrm>
        </p:spPr>
        <p:txBody>
          <a:bodyPr/>
          <a:lstStyle/>
          <a:p>
            <a:r>
              <a:rPr lang="en-US" dirty="0"/>
              <a:t>Diabetes- Type 1 vs Type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2B768-F5AB-6644-BFBF-27BC9ED3AF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AC924-F673-1764-BA69-71BCF2F768D4}"/>
              </a:ext>
            </a:extLst>
          </p:cNvPr>
          <p:cNvSpPr txBox="1"/>
          <p:nvPr/>
        </p:nvSpPr>
        <p:spPr>
          <a:xfrm>
            <a:off x="1206630" y="1690688"/>
            <a:ext cx="1056383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/>
            <a:r>
              <a:rPr lang="en-US" sz="2000" b="1" dirty="0"/>
              <a:t>Type 1 DM: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Pancreas produces little to no insulin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Usually childhood onset but can develop in adults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Cannot be prevented and there is no cure. Treatment directed at management of blood sugar using insulin, diet and lifestyle modifications to prevent complications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Type 2 DM: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Pancreas produces insulin, but it is not used efficiently, or not enough insulin is produced, or both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End result is too much sugar circulating in the blood, which can lead to disorders of circulatory, nervous and immune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common in older adults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cure, but losing weight, eating a healthy diet and exercising and help manage the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03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7848A2-2D62-B74F-9086-A62AD926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30" y="365125"/>
            <a:ext cx="10147169" cy="1325563"/>
          </a:xfrm>
        </p:spPr>
        <p:txBody>
          <a:bodyPr/>
          <a:lstStyle/>
          <a:p>
            <a:r>
              <a:rPr lang="en-US" dirty="0"/>
              <a:t>Diabetes – Medications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2B768-F5AB-6644-BFBF-27BC9ED3AF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5</a:t>
            </a:fld>
            <a:endParaRPr lang="en-US" dirty="0"/>
          </a:p>
        </p:txBody>
      </p:sp>
      <p:pic>
        <p:nvPicPr>
          <p:cNvPr id="1026" name="Picture 2" descr="Diabetes Medication Chart | Types of Diabetes Medication">
            <a:extLst>
              <a:ext uri="{FF2B5EF4-FFF2-40B4-BE49-F238E27FC236}">
                <a16:creationId xmlns:a16="http://schemas.microsoft.com/office/drawing/2014/main" id="{512596BD-4A3F-5D48-2B94-65020A269D53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18" y="1581150"/>
            <a:ext cx="9506752" cy="48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502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D641EC-8E71-697D-4D53-FB701C830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210"/>
            <a:ext cx="10515600" cy="666007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Medication options for Type 2 Diabetes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99BCB-A51D-70BD-5595-4DEEB25A301D}"/>
              </a:ext>
            </a:extLst>
          </p:cNvPr>
          <p:cNvSpPr txBox="1"/>
          <p:nvPr/>
        </p:nvSpPr>
        <p:spPr>
          <a:xfrm>
            <a:off x="1352145" y="1089497"/>
            <a:ext cx="10165404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Meglitinides ( Repaglinide, Nafeglinide</a:t>
            </a:r>
            <a:r>
              <a:rPr lang="en-US" sz="17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Triggers release of insulin from pancreas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Works quickly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Side effects: hypoglycemia and weight gain</a:t>
            </a:r>
          </a:p>
          <a:p>
            <a:endParaRPr lang="en-US" sz="1700" dirty="0"/>
          </a:p>
          <a:p>
            <a:pPr marL="0" indent="0">
              <a:buNone/>
            </a:pPr>
            <a:r>
              <a:rPr lang="en-US" sz="1700" b="1" dirty="0"/>
              <a:t>Sulfonylureas ( Glipizide, Glimepiride, Glyburide)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Triggers release of insulin from pancreas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Low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Effective in lowering blood sugar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Side effects:  hypoglycemia, weight gain, skin rash, nausea/vomiting with alcohol consumption</a:t>
            </a:r>
          </a:p>
          <a:p>
            <a:pPr marL="0" indent="0">
              <a:buNone/>
            </a:pPr>
            <a:r>
              <a:rPr lang="en-US" sz="1700" dirty="0"/>
              <a:t>	</a:t>
            </a:r>
          </a:p>
          <a:p>
            <a:r>
              <a:rPr lang="en-US" sz="1700" b="1" dirty="0"/>
              <a:t>Dipeptidyl-peptidase ( DPP-4) inhibitors (</a:t>
            </a:r>
            <a:r>
              <a:rPr lang="en-US" sz="1700" b="1" dirty="0" err="1"/>
              <a:t>Saxagliptin</a:t>
            </a:r>
            <a:r>
              <a:rPr lang="en-US" sz="1700" b="1" dirty="0"/>
              <a:t>, Januvia, </a:t>
            </a:r>
            <a:r>
              <a:rPr lang="en-US" sz="1700" b="1" dirty="0" err="1"/>
              <a:t>Tradjenta</a:t>
            </a:r>
            <a:r>
              <a:rPr lang="en-US" sz="1700" b="1" dirty="0"/>
              <a:t>, </a:t>
            </a:r>
            <a:r>
              <a:rPr lang="en-US" sz="1700" b="1" dirty="0" err="1"/>
              <a:t>Nesina</a:t>
            </a:r>
            <a:r>
              <a:rPr lang="en-US" sz="1700" b="1" dirty="0"/>
              <a:t>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Causes the release of insulin when blood sugar is rising and limits liver’s ability to release glucose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Doesn’t cause weight gain or hypoglycemia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Can cause upper respiratory tract infection, sore throat, headache</a:t>
            </a:r>
          </a:p>
          <a:p>
            <a:endParaRPr lang="en-US" sz="1700" b="1" dirty="0"/>
          </a:p>
          <a:p>
            <a:r>
              <a:rPr lang="en-US" sz="1700" b="1" dirty="0"/>
              <a:t>Biguanides (Metformin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Limits liver’s ability to release sugar and improves cells’ sensitivity to insulin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Very effective, low cost, may lead to minor weight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Side effects: nausea, stomach pain, diarrhea, buildup of Lactic acid (rare) in patients with kidney failure or liver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9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D641EC-8E71-697D-4D53-FB701C830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210"/>
            <a:ext cx="10515600" cy="666007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Medication options for Type 2 Diabetes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99BCB-A51D-70BD-5595-4DEEB25A301D}"/>
              </a:ext>
            </a:extLst>
          </p:cNvPr>
          <p:cNvSpPr txBox="1"/>
          <p:nvPr/>
        </p:nvSpPr>
        <p:spPr>
          <a:xfrm>
            <a:off x="1352145" y="1089497"/>
            <a:ext cx="101654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Thiazolidinediones (Avandia, Actos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cells’ sensitivity to insulin and limits liver’s ability to make and release glucose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slightly increase high density HDL cholesterol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Side effects: weight gain, fluid retention, increase risk of bone fractures, heart problems, CHF, possible increased risk of bladder cancer with Actos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Patients with liver problems or history of Heart Failure should not take thiazolidinediones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Alpha-glucosidase inhibitors (</a:t>
            </a:r>
            <a:r>
              <a:rPr lang="en-US" b="1" dirty="0" err="1"/>
              <a:t>Acrobose</a:t>
            </a:r>
            <a:r>
              <a:rPr lang="en-US" b="1" dirty="0"/>
              <a:t>, </a:t>
            </a:r>
            <a:r>
              <a:rPr lang="en-US" b="1" dirty="0" err="1"/>
              <a:t>Glyset</a:t>
            </a:r>
            <a:r>
              <a:rPr lang="en-US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Slows body’s ability to breakdown starches and some sugars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Doesn’t cause weight gain or hypoglycemia unless taken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Doesn’t cause blood sugar levels to drop too low unless taken with insulin or sulfonylurea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Side effects include gas, stomach pain, diarrhea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Sodium-glucose transporter 2 ( SGLT2) inhibitors. Invokana, </a:t>
            </a:r>
            <a:r>
              <a:rPr lang="en-US" b="1" dirty="0" err="1"/>
              <a:t>Farxiga</a:t>
            </a:r>
            <a:r>
              <a:rPr lang="en-US" b="1" dirty="0"/>
              <a:t>, Jardiance, </a:t>
            </a:r>
            <a:r>
              <a:rPr lang="en-US" b="1" dirty="0" err="1"/>
              <a:t>Steglatro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Limits the kidneys’ ability to take in sugar, which increases the amount of sugar that leaves the body in urine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lead to weight loss and/or lower blood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Side effects: urinary tract infections, yeast infections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92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D641EC-8E71-697D-4D53-FB701C830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210"/>
            <a:ext cx="10515600" cy="666007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Medication options for Type 2 Diabetes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99BCB-A51D-70BD-5595-4DEEB25A301D}"/>
              </a:ext>
            </a:extLst>
          </p:cNvPr>
          <p:cNvSpPr txBox="1"/>
          <p:nvPr/>
        </p:nvSpPr>
        <p:spPr>
          <a:xfrm>
            <a:off x="1352145" y="1089497"/>
            <a:ext cx="101654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Bile acid sequestrants (Welchol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Lowers cholesterol and has a small effect in lowering blood sugar when used with other DM meds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 for patients with liver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Side effects include;  gas, constipation, indigestion, rise in triglycerides</a:t>
            </a:r>
          </a:p>
          <a:p>
            <a:endParaRPr lang="en-US" b="1" u="sng" dirty="0"/>
          </a:p>
          <a:p>
            <a:r>
              <a:rPr lang="en-US" b="1" u="sng" dirty="0"/>
              <a:t>Injectables:</a:t>
            </a:r>
          </a:p>
          <a:p>
            <a:endParaRPr lang="en-US" b="1" dirty="0"/>
          </a:p>
          <a:p>
            <a:r>
              <a:rPr lang="en-US" b="1" dirty="0"/>
              <a:t>Amylin mimetics (</a:t>
            </a:r>
            <a:r>
              <a:rPr lang="en-US" b="1" dirty="0" err="1"/>
              <a:t>Symlin</a:t>
            </a:r>
            <a:r>
              <a:rPr lang="en-US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Helps to regulate blood sugar and slows digestion in stomach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with Insulin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Side effects: nausea, abdominal pain, hypoglycemia</a:t>
            </a:r>
          </a:p>
          <a:p>
            <a:endParaRPr lang="en-US" dirty="0"/>
          </a:p>
          <a:p>
            <a:r>
              <a:rPr lang="en-US" b="1" dirty="0"/>
              <a:t>GLP-1 Receptor agonist (Trulicity, Byetta, Victoza, </a:t>
            </a:r>
            <a:r>
              <a:rPr lang="en-US" b="1" dirty="0" err="1"/>
              <a:t>Adlyxin</a:t>
            </a:r>
            <a:r>
              <a:rPr lang="en-US" b="1" dirty="0"/>
              <a:t>, Ozempic)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Causes release of Insulin as blood sugars rise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be used with Metformin, basal insulin or a sulfonylurea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decrease hunger and lead to weight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Side effects: nausea, vomiting, diarrhea, abdominal pain, increased risk of inflamed pancreas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1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0D9B50-427C-E05B-BFDC-CB9164E3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Choosing Diabetic Medications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1621D-1456-5723-9F7F-989F55F4B94E}"/>
              </a:ext>
            </a:extLst>
          </p:cNvPr>
          <p:cNvSpPr txBox="1"/>
          <p:nvPr/>
        </p:nvSpPr>
        <p:spPr>
          <a:xfrm>
            <a:off x="1614791" y="1780162"/>
            <a:ext cx="9124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Diabetes treatment is very individualized. What works for one person may not work for another.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Your Health care provider will determine  what medication or combination of medications will fit in a patient’s diabetic treatment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Combining medications  may sometimes increase the effectiveness of each individual medication to lower blood sugar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Pros and cons of each medication will be determined when deciding on a medication plan of care</a:t>
            </a:r>
          </a:p>
        </p:txBody>
      </p:sp>
    </p:spTree>
    <p:extLst>
      <p:ext uri="{BB962C8B-B14F-4D97-AF65-F5344CB8AC3E}">
        <p14:creationId xmlns:p14="http://schemas.microsoft.com/office/powerpoint/2010/main" val="749468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9b1e038f-eb2f-4ebf-973c-7e59c301ca88" xsi:nil="true"/>
    <lcf76f155ced4ddcb4097134ff3c332f xmlns="9b1e038f-eb2f-4ebf-973c-7e59c301ca88">
      <Terms xmlns="http://schemas.microsoft.com/office/infopath/2007/PartnerControls"/>
    </lcf76f155ced4ddcb4097134ff3c332f>
    <TaxCatchAll xmlns="bfc9d816-2839-4eaa-b9ee-23e15ef6439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4EA16D7D86D8478B7464467BC4C83A" ma:contentTypeVersion="18" ma:contentTypeDescription="Create a new document." ma:contentTypeScope="" ma:versionID="992e42d63edb8a907a1f25859354b2b3">
  <xsd:schema xmlns:xsd="http://www.w3.org/2001/XMLSchema" xmlns:xs="http://www.w3.org/2001/XMLSchema" xmlns:p="http://schemas.microsoft.com/office/2006/metadata/properties" xmlns:ns2="9b1e038f-eb2f-4ebf-973c-7e59c301ca88" xmlns:ns3="bfc9d816-2839-4eaa-b9ee-23e15ef6439c" targetNamespace="http://schemas.microsoft.com/office/2006/metadata/properties" ma:root="true" ma:fieldsID="15377b446d4644b071e16e3d40299225" ns2:_="" ns3:_="">
    <xsd:import namespace="9b1e038f-eb2f-4ebf-973c-7e59c301ca88"/>
    <xsd:import namespace="bfc9d816-2839-4eaa-b9ee-23e15ef643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dateandtime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e038f-eb2f-4ebf-973c-7e59c301ca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andtime" ma:index="16" nillable="true" ma:displayName="date and time" ma:format="DateOnly" ma:internalName="dateandtime">
      <xsd:simpleType>
        <xsd:restriction base="dms:DateTim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b01ed7-e4db-412d-8861-ad0959cfa8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9d816-2839-4eaa-b9ee-23e15ef6439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f422a46-e4cc-49ad-a5c6-e3dd7304e627}" ma:internalName="TaxCatchAll" ma:showField="CatchAllData" ma:web="bfc9d816-2839-4eaa-b9ee-23e15ef643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90573B-EEF8-4B09-B3F6-9360755EF8B1}">
  <ds:schemaRefs>
    <ds:schemaRef ds:uri="http://schemas.microsoft.com/office/2006/metadata/properties"/>
    <ds:schemaRef ds:uri="http://schemas.microsoft.com/office/infopath/2007/PartnerControls"/>
    <ds:schemaRef ds:uri="9b1e038f-eb2f-4ebf-973c-7e59c301ca88"/>
    <ds:schemaRef ds:uri="bfc9d816-2839-4eaa-b9ee-23e15ef6439c"/>
  </ds:schemaRefs>
</ds:datastoreItem>
</file>

<file path=customXml/itemProps2.xml><?xml version="1.0" encoding="utf-8"?>
<ds:datastoreItem xmlns:ds="http://schemas.openxmlformats.org/officeDocument/2006/customXml" ds:itemID="{90B10D95-454D-408D-9479-2E79FEA7A2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84C963-A21E-4F12-B79C-63EAE9E13D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1e038f-eb2f-4ebf-973c-7e59c301ca88"/>
    <ds:schemaRef ds:uri="bfc9d816-2839-4eaa-b9ee-23e15ef643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2039</Words>
  <Application>Microsoft Office PowerPoint</Application>
  <PresentationFormat>Widescreen</PresentationFormat>
  <Paragraphs>261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Office Theme</vt:lpstr>
      <vt:lpstr>DIABETES SELF MANAGEMENT</vt:lpstr>
      <vt:lpstr>Impact of Diabetes </vt:lpstr>
      <vt:lpstr>What is Diabetes </vt:lpstr>
      <vt:lpstr>Diabetes- Type 1 vs Type 2</vt:lpstr>
      <vt:lpstr>Diabetes – Medications </vt:lpstr>
      <vt:lpstr>      Medication options for Type 2 Diabetes</vt:lpstr>
      <vt:lpstr>      Medication options for Type 2 Diabetes</vt:lpstr>
      <vt:lpstr>      Medication options for Type 2 Diabetes</vt:lpstr>
      <vt:lpstr>      Choosing Diabetic Medications</vt:lpstr>
      <vt:lpstr>PowerPoint Presentation</vt:lpstr>
      <vt:lpstr>Diabetes Complications</vt:lpstr>
      <vt:lpstr> Goals of Diabetes Self Management</vt:lpstr>
      <vt:lpstr>Goals for living well with Diabetes</vt:lpstr>
      <vt:lpstr>TMCAH Tools for Patient Self-Management of DM</vt:lpstr>
      <vt:lpstr>When to Refer in Another Discipline</vt:lpstr>
      <vt:lpstr>Care Plan Interventions for Diabetes</vt:lpstr>
      <vt:lpstr>Clinician Tool Kit- Diabetes Care Pathway</vt:lpstr>
      <vt:lpstr>Diabetes Care Pathway</vt:lpstr>
      <vt:lpstr>Diabetes Care Pathway</vt:lpstr>
      <vt:lpstr>Diabetes Care Pathway</vt:lpstr>
      <vt:lpstr>Diabetes Care Pathway</vt:lpstr>
      <vt:lpstr> Diabetes Tool kit</vt:lpstr>
      <vt:lpstr> Documentation in EPIC</vt:lpstr>
      <vt:lpstr>  </vt:lpstr>
    </vt:vector>
  </TitlesOfParts>
  <Company>Home Health VNA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SELF MANAGEMENT</dc:title>
  <dc:creator>Basmajian, Alison</dc:creator>
  <cp:lastModifiedBy>Ayers, Tim</cp:lastModifiedBy>
  <cp:revision>13</cp:revision>
  <dcterms:created xsi:type="dcterms:W3CDTF">2024-04-02T14:10:07Z</dcterms:created>
  <dcterms:modified xsi:type="dcterms:W3CDTF">2025-12-29T19:00:09Z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0x010100334EA16D7D86D8478B7464467BC4C83A</vt:lpwstr>
  </property>
</Properties>
</file>