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1" r:id="rId2"/>
  </p:sldMasterIdLst>
  <p:notesMasterIdLst>
    <p:notesMasterId r:id="rId65"/>
  </p:notesMasterIdLst>
  <p:sldIdLst>
    <p:sldId id="256" r:id="rId3"/>
    <p:sldId id="259" r:id="rId4"/>
    <p:sldId id="260" r:id="rId5"/>
    <p:sldId id="257" r:id="rId6"/>
    <p:sldId id="261" r:id="rId7"/>
    <p:sldId id="262" r:id="rId8"/>
    <p:sldId id="263" r:id="rId9"/>
    <p:sldId id="264" r:id="rId10"/>
    <p:sldId id="265" r:id="rId11"/>
    <p:sldId id="266" r:id="rId12"/>
    <p:sldId id="286" r:id="rId13"/>
    <p:sldId id="267" r:id="rId14"/>
    <p:sldId id="268" r:id="rId15"/>
    <p:sldId id="269" r:id="rId16"/>
    <p:sldId id="270" r:id="rId17"/>
    <p:sldId id="271" r:id="rId18"/>
    <p:sldId id="272" r:id="rId19"/>
    <p:sldId id="275" r:id="rId20"/>
    <p:sldId id="274" r:id="rId21"/>
    <p:sldId id="273" r:id="rId22"/>
    <p:sldId id="276" r:id="rId23"/>
    <p:sldId id="277" r:id="rId24"/>
    <p:sldId id="278" r:id="rId25"/>
    <p:sldId id="279" r:id="rId26"/>
    <p:sldId id="280" r:id="rId27"/>
    <p:sldId id="281" r:id="rId28"/>
    <p:sldId id="287" r:id="rId29"/>
    <p:sldId id="288" r:id="rId30"/>
    <p:sldId id="289" r:id="rId31"/>
    <p:sldId id="290" r:id="rId32"/>
    <p:sldId id="282" r:id="rId33"/>
    <p:sldId id="284" r:id="rId34"/>
    <p:sldId id="292" r:id="rId35"/>
    <p:sldId id="293" r:id="rId36"/>
    <p:sldId id="294" r:id="rId37"/>
    <p:sldId id="295" r:id="rId38"/>
    <p:sldId id="296" r:id="rId39"/>
    <p:sldId id="297" r:id="rId40"/>
    <p:sldId id="283" r:id="rId41"/>
    <p:sldId id="285" r:id="rId42"/>
    <p:sldId id="298" r:id="rId43"/>
    <p:sldId id="299" r:id="rId44"/>
    <p:sldId id="300" r:id="rId45"/>
    <p:sldId id="305" r:id="rId46"/>
    <p:sldId id="306" r:id="rId47"/>
    <p:sldId id="301" r:id="rId48"/>
    <p:sldId id="302" r:id="rId49"/>
    <p:sldId id="303" r:id="rId50"/>
    <p:sldId id="304" r:id="rId51"/>
    <p:sldId id="307" r:id="rId52"/>
    <p:sldId id="308" r:id="rId53"/>
    <p:sldId id="331" r:id="rId54"/>
    <p:sldId id="332" r:id="rId55"/>
    <p:sldId id="333" r:id="rId56"/>
    <p:sldId id="334" r:id="rId57"/>
    <p:sldId id="335" r:id="rId58"/>
    <p:sldId id="336" r:id="rId59"/>
    <p:sldId id="311" r:id="rId60"/>
    <p:sldId id="316" r:id="rId61"/>
    <p:sldId id="330" r:id="rId62"/>
    <p:sldId id="317" r:id="rId63"/>
    <p:sldId id="318"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86577-A0BA-475B-91A3-280BEF62C017}" v="2" dt="2025-10-02T13:05:12.131"/>
    <p1510:client id="{B02323F4-A8F6-42B6-9464-796FFE8F6B1D}" v="23" dt="2025-10-02T16:43:05.987"/>
    <p1510:client id="{C8F646F7-403C-4CC2-BC97-45EC323304EF}" v="33" dt="2025-10-01T20:54:48.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varScale="1">
        <p:scale>
          <a:sx n="107" d="100"/>
          <a:sy n="107" d="100"/>
        </p:scale>
        <p:origin x="76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oukalas, Nicole" userId="d103fb7e-c8e0-4b00-94d4-f021c1584d6d" providerId="ADAL" clId="{FF28AE77-3F05-45A9-9E8B-150C10A5B01B}"/>
    <pc:docChg chg="custSel modSld">
      <pc:chgData name="Tsoukalas, Nicole" userId="d103fb7e-c8e0-4b00-94d4-f021c1584d6d" providerId="ADAL" clId="{FF28AE77-3F05-45A9-9E8B-150C10A5B01B}" dt="2025-10-02T16:43:05.987" v="22" actId="20577"/>
      <pc:docMkLst>
        <pc:docMk/>
      </pc:docMkLst>
      <pc:sldChg chg="modSp mod">
        <pc:chgData name="Tsoukalas, Nicole" userId="d103fb7e-c8e0-4b00-94d4-f021c1584d6d" providerId="ADAL" clId="{FF28AE77-3F05-45A9-9E8B-150C10A5B01B}" dt="2025-10-02T16:40:45.487" v="9" actId="20577"/>
        <pc:sldMkLst>
          <pc:docMk/>
          <pc:sldMk cId="3796932809" sldId="262"/>
        </pc:sldMkLst>
        <pc:spChg chg="mod">
          <ac:chgData name="Tsoukalas, Nicole" userId="d103fb7e-c8e0-4b00-94d4-f021c1584d6d" providerId="ADAL" clId="{FF28AE77-3F05-45A9-9E8B-150C10A5B01B}" dt="2025-10-02T16:40:45.487" v="9" actId="20577"/>
          <ac:spMkLst>
            <pc:docMk/>
            <pc:sldMk cId="3796932809" sldId="262"/>
            <ac:spMk id="2" creationId="{27F6D817-06C1-7DB8-CAE8-B305A9954620}"/>
          </ac:spMkLst>
        </pc:spChg>
      </pc:sldChg>
      <pc:sldChg chg="modSp mod">
        <pc:chgData name="Tsoukalas, Nicole" userId="d103fb7e-c8e0-4b00-94d4-f021c1584d6d" providerId="ADAL" clId="{FF28AE77-3F05-45A9-9E8B-150C10A5B01B}" dt="2025-10-02T16:41:18.037" v="12" actId="20577"/>
        <pc:sldMkLst>
          <pc:docMk/>
          <pc:sldMk cId="2830787583" sldId="263"/>
        </pc:sldMkLst>
        <pc:spChg chg="mod">
          <ac:chgData name="Tsoukalas, Nicole" userId="d103fb7e-c8e0-4b00-94d4-f021c1584d6d" providerId="ADAL" clId="{FF28AE77-3F05-45A9-9E8B-150C10A5B01B}" dt="2025-10-02T16:41:18.037" v="12" actId="20577"/>
          <ac:spMkLst>
            <pc:docMk/>
            <pc:sldMk cId="2830787583" sldId="263"/>
            <ac:spMk id="2" creationId="{CE00DC19-6897-4F5F-E2C2-323A382BD6F0}"/>
          </ac:spMkLst>
        </pc:spChg>
      </pc:sldChg>
      <pc:sldChg chg="addSp delSp modSp mod delAnim">
        <pc:chgData name="Tsoukalas, Nicole" userId="d103fb7e-c8e0-4b00-94d4-f021c1584d6d" providerId="ADAL" clId="{FF28AE77-3F05-45A9-9E8B-150C10A5B01B}" dt="2025-10-02T16:42:40.268" v="18" actId="948"/>
        <pc:sldMkLst>
          <pc:docMk/>
          <pc:sldMk cId="3399844999" sldId="270"/>
        </pc:sldMkLst>
        <pc:spChg chg="mod">
          <ac:chgData name="Tsoukalas, Nicole" userId="d103fb7e-c8e0-4b00-94d4-f021c1584d6d" providerId="ADAL" clId="{FF28AE77-3F05-45A9-9E8B-150C10A5B01B}" dt="2025-10-02T16:42:40.268" v="18" actId="948"/>
          <ac:spMkLst>
            <pc:docMk/>
            <pc:sldMk cId="3399844999" sldId="270"/>
            <ac:spMk id="2" creationId="{55E8D717-B374-EA54-B584-4B551C850099}"/>
          </ac:spMkLst>
        </pc:spChg>
        <pc:spChg chg="add del mod">
          <ac:chgData name="Tsoukalas, Nicole" userId="d103fb7e-c8e0-4b00-94d4-f021c1584d6d" providerId="ADAL" clId="{FF28AE77-3F05-45A9-9E8B-150C10A5B01B}" dt="2025-10-02T16:42:28.088" v="16" actId="478"/>
          <ac:spMkLst>
            <pc:docMk/>
            <pc:sldMk cId="3399844999" sldId="270"/>
            <ac:spMk id="8" creationId="{A75D10F1-3A76-4629-7CE1-343304B80FD6}"/>
          </ac:spMkLst>
        </pc:spChg>
        <pc:picChg chg="mod">
          <ac:chgData name="Tsoukalas, Nicole" userId="d103fb7e-c8e0-4b00-94d4-f021c1584d6d" providerId="ADAL" clId="{FF28AE77-3F05-45A9-9E8B-150C10A5B01B}" dt="2025-10-02T16:42:32.379" v="17" actId="14100"/>
          <ac:picMkLst>
            <pc:docMk/>
            <pc:sldMk cId="3399844999" sldId="270"/>
            <ac:picMk id="6" creationId="{656F640B-2A48-C782-F1C4-4DEFF8710BDC}"/>
          </ac:picMkLst>
        </pc:picChg>
        <pc:picChg chg="del">
          <ac:chgData name="Tsoukalas, Nicole" userId="d103fb7e-c8e0-4b00-94d4-f021c1584d6d" providerId="ADAL" clId="{FF28AE77-3F05-45A9-9E8B-150C10A5B01B}" dt="2025-10-02T16:42:25.351" v="15" actId="478"/>
          <ac:picMkLst>
            <pc:docMk/>
            <pc:sldMk cId="3399844999" sldId="270"/>
            <ac:picMk id="10" creationId="{8C5A0869-1137-0612-EB23-31FF47DDAE5B}"/>
          </ac:picMkLst>
        </pc:picChg>
      </pc:sldChg>
      <pc:sldChg chg="modSp mod">
        <pc:chgData name="Tsoukalas, Nicole" userId="d103fb7e-c8e0-4b00-94d4-f021c1584d6d" providerId="ADAL" clId="{FF28AE77-3F05-45A9-9E8B-150C10A5B01B}" dt="2025-10-02T16:43:05.987" v="22" actId="20577"/>
        <pc:sldMkLst>
          <pc:docMk/>
          <pc:sldMk cId="1330103771" sldId="288"/>
        </pc:sldMkLst>
        <pc:spChg chg="mod">
          <ac:chgData name="Tsoukalas, Nicole" userId="d103fb7e-c8e0-4b00-94d4-f021c1584d6d" providerId="ADAL" clId="{FF28AE77-3F05-45A9-9E8B-150C10A5B01B}" dt="2025-10-02T16:43:05.987" v="22" actId="20577"/>
          <ac:spMkLst>
            <pc:docMk/>
            <pc:sldMk cId="1330103771" sldId="288"/>
            <ac:spMk id="2" creationId="{EC240ECB-266D-8DF2-0675-EEDAAB4346A5}"/>
          </ac:spMkLst>
        </pc:spChg>
      </pc:sldChg>
    </pc:docChg>
  </pc:docChgLst>
  <pc:docChgLst>
    <pc:chgData name="Tsoukalas, Nicole" userId="d103fb7e-c8e0-4b00-94d4-f021c1584d6d" providerId="ADAL" clId="{A4FC5D55-A095-44CC-A19E-653543372C9B}"/>
    <pc:docChg chg="modSld">
      <pc:chgData name="Tsoukalas, Nicole" userId="d103fb7e-c8e0-4b00-94d4-f021c1584d6d" providerId="ADAL" clId="{A4FC5D55-A095-44CC-A19E-653543372C9B}" dt="2025-10-02T13:05:12.131" v="1" actId="1076"/>
      <pc:docMkLst>
        <pc:docMk/>
      </pc:docMkLst>
      <pc:sldChg chg="modSp mod">
        <pc:chgData name="Tsoukalas, Nicole" userId="d103fb7e-c8e0-4b00-94d4-f021c1584d6d" providerId="ADAL" clId="{A4FC5D55-A095-44CC-A19E-653543372C9B}" dt="2025-10-02T13:05:12.131" v="1" actId="1076"/>
        <pc:sldMkLst>
          <pc:docMk/>
          <pc:sldMk cId="2830787583" sldId="263"/>
        </pc:sldMkLst>
        <pc:picChg chg="mod">
          <ac:chgData name="Tsoukalas, Nicole" userId="d103fb7e-c8e0-4b00-94d4-f021c1584d6d" providerId="ADAL" clId="{A4FC5D55-A095-44CC-A19E-653543372C9B}" dt="2025-10-02T13:05:12.131" v="1" actId="1076"/>
          <ac:picMkLst>
            <pc:docMk/>
            <pc:sldMk cId="2830787583" sldId="263"/>
            <ac:picMk id="7" creationId="{0A680F95-84DD-2EC5-097B-82980F4C161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88BBCE-38D6-4AAA-B367-0DC4322E87E9}" type="datetimeFigureOut">
              <a:rPr lang="en-US" smtClean="0"/>
              <a:t>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6ED34-3049-4A31-B5CC-ED48AA312D53}" type="slidenum">
              <a:rPr lang="en-US" smtClean="0"/>
              <a:t>‹#›</a:t>
            </a:fld>
            <a:endParaRPr lang="en-US"/>
          </a:p>
        </p:txBody>
      </p:sp>
    </p:spTree>
    <p:extLst>
      <p:ext uri="{BB962C8B-B14F-4D97-AF65-F5344CB8AC3E}">
        <p14:creationId xmlns:p14="http://schemas.microsoft.com/office/powerpoint/2010/main" val="39969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1</a:t>
            </a:fld>
            <a:endParaRPr lang="en-US"/>
          </a:p>
        </p:txBody>
      </p:sp>
    </p:spTree>
    <p:extLst>
      <p:ext uri="{BB962C8B-B14F-4D97-AF65-F5344CB8AC3E}">
        <p14:creationId xmlns:p14="http://schemas.microsoft.com/office/powerpoint/2010/main" val="4127084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10</a:t>
            </a:fld>
            <a:endParaRPr lang="en-US"/>
          </a:p>
        </p:txBody>
      </p:sp>
    </p:spTree>
    <p:extLst>
      <p:ext uri="{BB962C8B-B14F-4D97-AF65-F5344CB8AC3E}">
        <p14:creationId xmlns:p14="http://schemas.microsoft.com/office/powerpoint/2010/main" val="1927309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11</a:t>
            </a:fld>
            <a:endParaRPr lang="en-US"/>
          </a:p>
        </p:txBody>
      </p:sp>
    </p:spTree>
    <p:extLst>
      <p:ext uri="{BB962C8B-B14F-4D97-AF65-F5344CB8AC3E}">
        <p14:creationId xmlns:p14="http://schemas.microsoft.com/office/powerpoint/2010/main" val="2184100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12</a:t>
            </a:fld>
            <a:endParaRPr lang="en-US"/>
          </a:p>
        </p:txBody>
      </p:sp>
    </p:spTree>
    <p:extLst>
      <p:ext uri="{BB962C8B-B14F-4D97-AF65-F5344CB8AC3E}">
        <p14:creationId xmlns:p14="http://schemas.microsoft.com/office/powerpoint/2010/main" val="2204094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13</a:t>
            </a:fld>
            <a:endParaRPr lang="en-US"/>
          </a:p>
        </p:txBody>
      </p:sp>
    </p:spTree>
    <p:extLst>
      <p:ext uri="{BB962C8B-B14F-4D97-AF65-F5344CB8AC3E}">
        <p14:creationId xmlns:p14="http://schemas.microsoft.com/office/powerpoint/2010/main" val="1044200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14</a:t>
            </a:fld>
            <a:endParaRPr lang="en-US"/>
          </a:p>
        </p:txBody>
      </p:sp>
    </p:spTree>
    <p:extLst>
      <p:ext uri="{BB962C8B-B14F-4D97-AF65-F5344CB8AC3E}">
        <p14:creationId xmlns:p14="http://schemas.microsoft.com/office/powerpoint/2010/main" val="295066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15</a:t>
            </a:fld>
            <a:endParaRPr lang="en-US"/>
          </a:p>
        </p:txBody>
      </p:sp>
    </p:spTree>
    <p:extLst>
      <p:ext uri="{BB962C8B-B14F-4D97-AF65-F5344CB8AC3E}">
        <p14:creationId xmlns:p14="http://schemas.microsoft.com/office/powerpoint/2010/main" val="1709265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16</a:t>
            </a:fld>
            <a:endParaRPr lang="en-US"/>
          </a:p>
        </p:txBody>
      </p:sp>
    </p:spTree>
    <p:extLst>
      <p:ext uri="{BB962C8B-B14F-4D97-AF65-F5344CB8AC3E}">
        <p14:creationId xmlns:p14="http://schemas.microsoft.com/office/powerpoint/2010/main" val="4203273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17</a:t>
            </a:fld>
            <a:endParaRPr lang="en-US"/>
          </a:p>
        </p:txBody>
      </p:sp>
    </p:spTree>
    <p:extLst>
      <p:ext uri="{BB962C8B-B14F-4D97-AF65-F5344CB8AC3E}">
        <p14:creationId xmlns:p14="http://schemas.microsoft.com/office/powerpoint/2010/main" val="3895410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18</a:t>
            </a:fld>
            <a:endParaRPr lang="en-US"/>
          </a:p>
        </p:txBody>
      </p:sp>
    </p:spTree>
    <p:extLst>
      <p:ext uri="{BB962C8B-B14F-4D97-AF65-F5344CB8AC3E}">
        <p14:creationId xmlns:p14="http://schemas.microsoft.com/office/powerpoint/2010/main" val="320856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19</a:t>
            </a:fld>
            <a:endParaRPr lang="en-US"/>
          </a:p>
        </p:txBody>
      </p:sp>
    </p:spTree>
    <p:extLst>
      <p:ext uri="{BB962C8B-B14F-4D97-AF65-F5344CB8AC3E}">
        <p14:creationId xmlns:p14="http://schemas.microsoft.com/office/powerpoint/2010/main" val="311885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2</a:t>
            </a:fld>
            <a:endParaRPr lang="en-US"/>
          </a:p>
        </p:txBody>
      </p:sp>
    </p:spTree>
    <p:extLst>
      <p:ext uri="{BB962C8B-B14F-4D97-AF65-F5344CB8AC3E}">
        <p14:creationId xmlns:p14="http://schemas.microsoft.com/office/powerpoint/2010/main" val="676497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20</a:t>
            </a:fld>
            <a:endParaRPr lang="en-US"/>
          </a:p>
        </p:txBody>
      </p:sp>
    </p:spTree>
    <p:extLst>
      <p:ext uri="{BB962C8B-B14F-4D97-AF65-F5344CB8AC3E}">
        <p14:creationId xmlns:p14="http://schemas.microsoft.com/office/powerpoint/2010/main" val="3589275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21</a:t>
            </a:fld>
            <a:endParaRPr lang="en-US"/>
          </a:p>
        </p:txBody>
      </p:sp>
    </p:spTree>
    <p:extLst>
      <p:ext uri="{BB962C8B-B14F-4D97-AF65-F5344CB8AC3E}">
        <p14:creationId xmlns:p14="http://schemas.microsoft.com/office/powerpoint/2010/main" val="489877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22</a:t>
            </a:fld>
            <a:endParaRPr lang="en-US"/>
          </a:p>
        </p:txBody>
      </p:sp>
    </p:spTree>
    <p:extLst>
      <p:ext uri="{BB962C8B-B14F-4D97-AF65-F5344CB8AC3E}">
        <p14:creationId xmlns:p14="http://schemas.microsoft.com/office/powerpoint/2010/main" val="3119235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23</a:t>
            </a:fld>
            <a:endParaRPr lang="en-US"/>
          </a:p>
        </p:txBody>
      </p:sp>
    </p:spTree>
    <p:extLst>
      <p:ext uri="{BB962C8B-B14F-4D97-AF65-F5344CB8AC3E}">
        <p14:creationId xmlns:p14="http://schemas.microsoft.com/office/powerpoint/2010/main" val="3170382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24</a:t>
            </a:fld>
            <a:endParaRPr lang="en-US"/>
          </a:p>
        </p:txBody>
      </p:sp>
    </p:spTree>
    <p:extLst>
      <p:ext uri="{BB962C8B-B14F-4D97-AF65-F5344CB8AC3E}">
        <p14:creationId xmlns:p14="http://schemas.microsoft.com/office/powerpoint/2010/main" val="2073464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25</a:t>
            </a:fld>
            <a:endParaRPr lang="en-US"/>
          </a:p>
        </p:txBody>
      </p:sp>
    </p:spTree>
    <p:extLst>
      <p:ext uri="{BB962C8B-B14F-4D97-AF65-F5344CB8AC3E}">
        <p14:creationId xmlns:p14="http://schemas.microsoft.com/office/powerpoint/2010/main" val="1388567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26</a:t>
            </a:fld>
            <a:endParaRPr lang="en-US"/>
          </a:p>
        </p:txBody>
      </p:sp>
    </p:spTree>
    <p:extLst>
      <p:ext uri="{BB962C8B-B14F-4D97-AF65-F5344CB8AC3E}">
        <p14:creationId xmlns:p14="http://schemas.microsoft.com/office/powerpoint/2010/main" val="4160613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27</a:t>
            </a:fld>
            <a:endParaRPr lang="en-US"/>
          </a:p>
        </p:txBody>
      </p:sp>
    </p:spTree>
    <p:extLst>
      <p:ext uri="{BB962C8B-B14F-4D97-AF65-F5344CB8AC3E}">
        <p14:creationId xmlns:p14="http://schemas.microsoft.com/office/powerpoint/2010/main" val="2495054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28</a:t>
            </a:fld>
            <a:endParaRPr lang="en-US"/>
          </a:p>
        </p:txBody>
      </p:sp>
    </p:spTree>
    <p:extLst>
      <p:ext uri="{BB962C8B-B14F-4D97-AF65-F5344CB8AC3E}">
        <p14:creationId xmlns:p14="http://schemas.microsoft.com/office/powerpoint/2010/main" val="1316825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29</a:t>
            </a:fld>
            <a:endParaRPr lang="en-US"/>
          </a:p>
        </p:txBody>
      </p:sp>
    </p:spTree>
    <p:extLst>
      <p:ext uri="{BB962C8B-B14F-4D97-AF65-F5344CB8AC3E}">
        <p14:creationId xmlns:p14="http://schemas.microsoft.com/office/powerpoint/2010/main" val="1427137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3</a:t>
            </a:fld>
            <a:endParaRPr lang="en-US"/>
          </a:p>
        </p:txBody>
      </p:sp>
    </p:spTree>
    <p:extLst>
      <p:ext uri="{BB962C8B-B14F-4D97-AF65-F5344CB8AC3E}">
        <p14:creationId xmlns:p14="http://schemas.microsoft.com/office/powerpoint/2010/main" val="2498877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30</a:t>
            </a:fld>
            <a:endParaRPr lang="en-US"/>
          </a:p>
        </p:txBody>
      </p:sp>
    </p:spTree>
    <p:extLst>
      <p:ext uri="{BB962C8B-B14F-4D97-AF65-F5344CB8AC3E}">
        <p14:creationId xmlns:p14="http://schemas.microsoft.com/office/powerpoint/2010/main" val="1294910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31</a:t>
            </a:fld>
            <a:endParaRPr lang="en-US"/>
          </a:p>
        </p:txBody>
      </p:sp>
    </p:spTree>
    <p:extLst>
      <p:ext uri="{BB962C8B-B14F-4D97-AF65-F5344CB8AC3E}">
        <p14:creationId xmlns:p14="http://schemas.microsoft.com/office/powerpoint/2010/main" val="1867588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32</a:t>
            </a:fld>
            <a:endParaRPr lang="en-US"/>
          </a:p>
        </p:txBody>
      </p:sp>
    </p:spTree>
    <p:extLst>
      <p:ext uri="{BB962C8B-B14F-4D97-AF65-F5344CB8AC3E}">
        <p14:creationId xmlns:p14="http://schemas.microsoft.com/office/powerpoint/2010/main" val="2500820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33</a:t>
            </a:fld>
            <a:endParaRPr lang="en-US"/>
          </a:p>
        </p:txBody>
      </p:sp>
    </p:spTree>
    <p:extLst>
      <p:ext uri="{BB962C8B-B14F-4D97-AF65-F5344CB8AC3E}">
        <p14:creationId xmlns:p14="http://schemas.microsoft.com/office/powerpoint/2010/main" val="1076999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34</a:t>
            </a:fld>
            <a:endParaRPr lang="en-US"/>
          </a:p>
        </p:txBody>
      </p:sp>
    </p:spTree>
    <p:extLst>
      <p:ext uri="{BB962C8B-B14F-4D97-AF65-F5344CB8AC3E}">
        <p14:creationId xmlns:p14="http://schemas.microsoft.com/office/powerpoint/2010/main" val="1089662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35</a:t>
            </a:fld>
            <a:endParaRPr lang="en-US"/>
          </a:p>
        </p:txBody>
      </p:sp>
    </p:spTree>
    <p:extLst>
      <p:ext uri="{BB962C8B-B14F-4D97-AF65-F5344CB8AC3E}">
        <p14:creationId xmlns:p14="http://schemas.microsoft.com/office/powerpoint/2010/main" val="530991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36</a:t>
            </a:fld>
            <a:endParaRPr lang="en-US"/>
          </a:p>
        </p:txBody>
      </p:sp>
    </p:spTree>
    <p:extLst>
      <p:ext uri="{BB962C8B-B14F-4D97-AF65-F5344CB8AC3E}">
        <p14:creationId xmlns:p14="http://schemas.microsoft.com/office/powerpoint/2010/main" val="4232656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37</a:t>
            </a:fld>
            <a:endParaRPr lang="en-US"/>
          </a:p>
        </p:txBody>
      </p:sp>
    </p:spTree>
    <p:extLst>
      <p:ext uri="{BB962C8B-B14F-4D97-AF65-F5344CB8AC3E}">
        <p14:creationId xmlns:p14="http://schemas.microsoft.com/office/powerpoint/2010/main" val="2524787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38</a:t>
            </a:fld>
            <a:endParaRPr lang="en-US"/>
          </a:p>
        </p:txBody>
      </p:sp>
    </p:spTree>
    <p:extLst>
      <p:ext uri="{BB962C8B-B14F-4D97-AF65-F5344CB8AC3E}">
        <p14:creationId xmlns:p14="http://schemas.microsoft.com/office/powerpoint/2010/main" val="18807401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39</a:t>
            </a:fld>
            <a:endParaRPr lang="en-US"/>
          </a:p>
        </p:txBody>
      </p:sp>
    </p:spTree>
    <p:extLst>
      <p:ext uri="{BB962C8B-B14F-4D97-AF65-F5344CB8AC3E}">
        <p14:creationId xmlns:p14="http://schemas.microsoft.com/office/powerpoint/2010/main" val="1772479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4</a:t>
            </a:fld>
            <a:endParaRPr lang="en-US"/>
          </a:p>
        </p:txBody>
      </p:sp>
    </p:spTree>
    <p:extLst>
      <p:ext uri="{BB962C8B-B14F-4D97-AF65-F5344CB8AC3E}">
        <p14:creationId xmlns:p14="http://schemas.microsoft.com/office/powerpoint/2010/main" val="34761682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40</a:t>
            </a:fld>
            <a:endParaRPr lang="en-US"/>
          </a:p>
        </p:txBody>
      </p:sp>
    </p:spTree>
    <p:extLst>
      <p:ext uri="{BB962C8B-B14F-4D97-AF65-F5344CB8AC3E}">
        <p14:creationId xmlns:p14="http://schemas.microsoft.com/office/powerpoint/2010/main" val="3720890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41</a:t>
            </a:fld>
            <a:endParaRPr lang="en-US"/>
          </a:p>
        </p:txBody>
      </p:sp>
    </p:spTree>
    <p:extLst>
      <p:ext uri="{BB962C8B-B14F-4D97-AF65-F5344CB8AC3E}">
        <p14:creationId xmlns:p14="http://schemas.microsoft.com/office/powerpoint/2010/main" val="2638579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42</a:t>
            </a:fld>
            <a:endParaRPr lang="en-US"/>
          </a:p>
        </p:txBody>
      </p:sp>
    </p:spTree>
    <p:extLst>
      <p:ext uri="{BB962C8B-B14F-4D97-AF65-F5344CB8AC3E}">
        <p14:creationId xmlns:p14="http://schemas.microsoft.com/office/powerpoint/2010/main" val="12696362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43</a:t>
            </a:fld>
            <a:endParaRPr lang="en-US"/>
          </a:p>
        </p:txBody>
      </p:sp>
    </p:spTree>
    <p:extLst>
      <p:ext uri="{BB962C8B-B14F-4D97-AF65-F5344CB8AC3E}">
        <p14:creationId xmlns:p14="http://schemas.microsoft.com/office/powerpoint/2010/main" val="31057802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44</a:t>
            </a:fld>
            <a:endParaRPr lang="en-US"/>
          </a:p>
        </p:txBody>
      </p:sp>
    </p:spTree>
    <p:extLst>
      <p:ext uri="{BB962C8B-B14F-4D97-AF65-F5344CB8AC3E}">
        <p14:creationId xmlns:p14="http://schemas.microsoft.com/office/powerpoint/2010/main" val="110347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45</a:t>
            </a:fld>
            <a:endParaRPr lang="en-US"/>
          </a:p>
        </p:txBody>
      </p:sp>
    </p:spTree>
    <p:extLst>
      <p:ext uri="{BB962C8B-B14F-4D97-AF65-F5344CB8AC3E}">
        <p14:creationId xmlns:p14="http://schemas.microsoft.com/office/powerpoint/2010/main" val="12092183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46</a:t>
            </a:fld>
            <a:endParaRPr lang="en-US"/>
          </a:p>
        </p:txBody>
      </p:sp>
    </p:spTree>
    <p:extLst>
      <p:ext uri="{BB962C8B-B14F-4D97-AF65-F5344CB8AC3E}">
        <p14:creationId xmlns:p14="http://schemas.microsoft.com/office/powerpoint/2010/main" val="38421417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47</a:t>
            </a:fld>
            <a:endParaRPr lang="en-US"/>
          </a:p>
        </p:txBody>
      </p:sp>
    </p:spTree>
    <p:extLst>
      <p:ext uri="{BB962C8B-B14F-4D97-AF65-F5344CB8AC3E}">
        <p14:creationId xmlns:p14="http://schemas.microsoft.com/office/powerpoint/2010/main" val="9842852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48</a:t>
            </a:fld>
            <a:endParaRPr lang="en-US"/>
          </a:p>
        </p:txBody>
      </p:sp>
    </p:spTree>
    <p:extLst>
      <p:ext uri="{BB962C8B-B14F-4D97-AF65-F5344CB8AC3E}">
        <p14:creationId xmlns:p14="http://schemas.microsoft.com/office/powerpoint/2010/main" val="332360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49</a:t>
            </a:fld>
            <a:endParaRPr lang="en-US"/>
          </a:p>
        </p:txBody>
      </p:sp>
    </p:spTree>
    <p:extLst>
      <p:ext uri="{BB962C8B-B14F-4D97-AF65-F5344CB8AC3E}">
        <p14:creationId xmlns:p14="http://schemas.microsoft.com/office/powerpoint/2010/main" val="233629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5</a:t>
            </a:fld>
            <a:endParaRPr lang="en-US"/>
          </a:p>
        </p:txBody>
      </p:sp>
    </p:spTree>
    <p:extLst>
      <p:ext uri="{BB962C8B-B14F-4D97-AF65-F5344CB8AC3E}">
        <p14:creationId xmlns:p14="http://schemas.microsoft.com/office/powerpoint/2010/main" val="8566627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50</a:t>
            </a:fld>
            <a:endParaRPr lang="en-US"/>
          </a:p>
        </p:txBody>
      </p:sp>
    </p:spTree>
    <p:extLst>
      <p:ext uri="{BB962C8B-B14F-4D97-AF65-F5344CB8AC3E}">
        <p14:creationId xmlns:p14="http://schemas.microsoft.com/office/powerpoint/2010/main" val="31313154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51</a:t>
            </a:fld>
            <a:endParaRPr lang="en-US"/>
          </a:p>
        </p:txBody>
      </p:sp>
    </p:spTree>
    <p:extLst>
      <p:ext uri="{BB962C8B-B14F-4D97-AF65-F5344CB8AC3E}">
        <p14:creationId xmlns:p14="http://schemas.microsoft.com/office/powerpoint/2010/main" val="27491879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52</a:t>
            </a:fld>
            <a:endParaRPr lang="en-US"/>
          </a:p>
        </p:txBody>
      </p:sp>
    </p:spTree>
    <p:extLst>
      <p:ext uri="{BB962C8B-B14F-4D97-AF65-F5344CB8AC3E}">
        <p14:creationId xmlns:p14="http://schemas.microsoft.com/office/powerpoint/2010/main" val="1177508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53</a:t>
            </a:fld>
            <a:endParaRPr lang="en-US"/>
          </a:p>
        </p:txBody>
      </p:sp>
    </p:spTree>
    <p:extLst>
      <p:ext uri="{BB962C8B-B14F-4D97-AF65-F5344CB8AC3E}">
        <p14:creationId xmlns:p14="http://schemas.microsoft.com/office/powerpoint/2010/main" val="14312132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54</a:t>
            </a:fld>
            <a:endParaRPr lang="en-US"/>
          </a:p>
        </p:txBody>
      </p:sp>
    </p:spTree>
    <p:extLst>
      <p:ext uri="{BB962C8B-B14F-4D97-AF65-F5344CB8AC3E}">
        <p14:creationId xmlns:p14="http://schemas.microsoft.com/office/powerpoint/2010/main" val="32834291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55</a:t>
            </a:fld>
            <a:endParaRPr lang="en-US"/>
          </a:p>
        </p:txBody>
      </p:sp>
    </p:spTree>
    <p:extLst>
      <p:ext uri="{BB962C8B-B14F-4D97-AF65-F5344CB8AC3E}">
        <p14:creationId xmlns:p14="http://schemas.microsoft.com/office/powerpoint/2010/main" val="28301429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56</a:t>
            </a:fld>
            <a:endParaRPr lang="en-US"/>
          </a:p>
        </p:txBody>
      </p:sp>
    </p:spTree>
    <p:extLst>
      <p:ext uri="{BB962C8B-B14F-4D97-AF65-F5344CB8AC3E}">
        <p14:creationId xmlns:p14="http://schemas.microsoft.com/office/powerpoint/2010/main" val="19994066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57</a:t>
            </a:fld>
            <a:endParaRPr lang="en-US"/>
          </a:p>
        </p:txBody>
      </p:sp>
    </p:spTree>
    <p:extLst>
      <p:ext uri="{BB962C8B-B14F-4D97-AF65-F5344CB8AC3E}">
        <p14:creationId xmlns:p14="http://schemas.microsoft.com/office/powerpoint/2010/main" val="9039481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58</a:t>
            </a:fld>
            <a:endParaRPr lang="en-US"/>
          </a:p>
        </p:txBody>
      </p:sp>
    </p:spTree>
    <p:extLst>
      <p:ext uri="{BB962C8B-B14F-4D97-AF65-F5344CB8AC3E}">
        <p14:creationId xmlns:p14="http://schemas.microsoft.com/office/powerpoint/2010/main" val="30933586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59</a:t>
            </a:fld>
            <a:endParaRPr lang="en-US"/>
          </a:p>
        </p:txBody>
      </p:sp>
    </p:spTree>
    <p:extLst>
      <p:ext uri="{BB962C8B-B14F-4D97-AF65-F5344CB8AC3E}">
        <p14:creationId xmlns:p14="http://schemas.microsoft.com/office/powerpoint/2010/main" val="2264780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6</a:t>
            </a:fld>
            <a:endParaRPr lang="en-US"/>
          </a:p>
        </p:txBody>
      </p:sp>
    </p:spTree>
    <p:extLst>
      <p:ext uri="{BB962C8B-B14F-4D97-AF65-F5344CB8AC3E}">
        <p14:creationId xmlns:p14="http://schemas.microsoft.com/office/powerpoint/2010/main" val="36090717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60</a:t>
            </a:fld>
            <a:endParaRPr lang="en-US"/>
          </a:p>
        </p:txBody>
      </p:sp>
    </p:spTree>
    <p:extLst>
      <p:ext uri="{BB962C8B-B14F-4D97-AF65-F5344CB8AC3E}">
        <p14:creationId xmlns:p14="http://schemas.microsoft.com/office/powerpoint/2010/main" val="1110389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61</a:t>
            </a:fld>
            <a:endParaRPr lang="en-US"/>
          </a:p>
        </p:txBody>
      </p:sp>
    </p:spTree>
    <p:extLst>
      <p:ext uri="{BB962C8B-B14F-4D97-AF65-F5344CB8AC3E}">
        <p14:creationId xmlns:p14="http://schemas.microsoft.com/office/powerpoint/2010/main" val="1399005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62</a:t>
            </a:fld>
            <a:endParaRPr lang="en-US"/>
          </a:p>
        </p:txBody>
      </p:sp>
    </p:spTree>
    <p:extLst>
      <p:ext uri="{BB962C8B-B14F-4D97-AF65-F5344CB8AC3E}">
        <p14:creationId xmlns:p14="http://schemas.microsoft.com/office/powerpoint/2010/main" val="1896379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7</a:t>
            </a:fld>
            <a:endParaRPr lang="en-US"/>
          </a:p>
        </p:txBody>
      </p:sp>
    </p:spTree>
    <p:extLst>
      <p:ext uri="{BB962C8B-B14F-4D97-AF65-F5344CB8AC3E}">
        <p14:creationId xmlns:p14="http://schemas.microsoft.com/office/powerpoint/2010/main" val="2648311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8</a:t>
            </a:fld>
            <a:endParaRPr lang="en-US"/>
          </a:p>
        </p:txBody>
      </p:sp>
    </p:spTree>
    <p:extLst>
      <p:ext uri="{BB962C8B-B14F-4D97-AF65-F5344CB8AC3E}">
        <p14:creationId xmlns:p14="http://schemas.microsoft.com/office/powerpoint/2010/main" val="1062151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ED34-3049-4A31-B5CC-ED48AA312D53}" type="slidenum">
              <a:rPr lang="en-US" smtClean="0"/>
              <a:t>9</a:t>
            </a:fld>
            <a:endParaRPr lang="en-US"/>
          </a:p>
        </p:txBody>
      </p:sp>
    </p:spTree>
    <p:extLst>
      <p:ext uri="{BB962C8B-B14F-4D97-AF65-F5344CB8AC3E}">
        <p14:creationId xmlns:p14="http://schemas.microsoft.com/office/powerpoint/2010/main" val="866894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20.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ayout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TMCAH Clinical Skills Day 1 |  © Tufts Medicine 09.2025 |  Private and confidential. Not for redistribution.</a:t>
            </a:r>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lvl1pPr>
              <a:defRPr sz="1000"/>
            </a:lvl1pPr>
          </a:lstStyle>
          <a:p>
            <a:fld id="{C281342B-3177-4EF8-B757-549FA5003E3C}" type="slidenum">
              <a:rPr lang="en-US" smtClean="0"/>
              <a:t>‹#›</a:t>
            </a:fld>
            <a:endParaRPr lang="en-US"/>
          </a:p>
        </p:txBody>
      </p:sp>
      <p:sp>
        <p:nvSpPr>
          <p:cNvPr id="8" name="Content Placeholder 4">
            <a:extLst>
              <a:ext uri="{FF2B5EF4-FFF2-40B4-BE49-F238E27FC236}">
                <a16:creationId xmlns:a16="http://schemas.microsoft.com/office/drawing/2014/main" id="{90F80118-2B21-BE44-A100-0777F4265343}"/>
              </a:ext>
            </a:extLst>
          </p:cNvPr>
          <p:cNvSpPr txBox="1">
            <a:spLocks/>
          </p:cNvSpPr>
          <p:nvPr/>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Slide layouts</a:t>
            </a:r>
            <a:endParaRPr lang="en-US" sz="1200">
              <a:ea typeface="Corbel" charset="0"/>
              <a:cs typeface="Corbel" charset="0"/>
            </a:endParaRPr>
          </a:p>
          <a:p>
            <a:r>
              <a:rPr lang="en-US" sz="120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228600" indent="-228600">
              <a:buFont typeface="+mj-lt"/>
              <a:buAutoNum type="arabicPeriod"/>
            </a:pPr>
            <a:r>
              <a:rPr lang="en-US" sz="1200">
                <a:ea typeface="Corbel" charset="0"/>
                <a:cs typeface="Corbel" charset="0"/>
              </a:rPr>
              <a:t>Under the Home tab, click the “Layout” button to open the options.</a:t>
            </a:r>
          </a:p>
          <a:p>
            <a:pPr marL="228600" indent="-228600">
              <a:buFont typeface="+mj-lt"/>
              <a:buAutoNum type="arabicPeriod"/>
            </a:pPr>
            <a:r>
              <a:rPr lang="en-US" sz="1200">
                <a:ea typeface="Corbel" charset="0"/>
                <a:cs typeface="Corbel" charset="0"/>
              </a:rPr>
              <a:t>Clicking your choice will bring up the </a:t>
            </a:r>
            <a:br>
              <a:rPr lang="en-US" sz="1200">
                <a:ea typeface="Corbel" charset="0"/>
                <a:cs typeface="Corbel" charset="0"/>
              </a:rPr>
            </a:br>
            <a:r>
              <a:rPr lang="en-US" sz="1200">
                <a:ea typeface="Corbel" charset="0"/>
                <a:cs typeface="Corbel" charset="0"/>
              </a:rPr>
              <a:t>page layout. </a:t>
            </a:r>
          </a:p>
          <a:p>
            <a:pPr marL="228600" indent="-228600">
              <a:buFont typeface="+mj-lt"/>
              <a:buAutoNum type="arabicPeriod"/>
            </a:pPr>
            <a:r>
              <a:rPr lang="en-US" sz="1200">
                <a:ea typeface="Corbel" charset="0"/>
                <a:cs typeface="Corbel" charset="0"/>
              </a:rPr>
              <a:t>A variety of covers, dividers, and content slides are available to build your presentation, with variations of each.</a:t>
            </a:r>
          </a:p>
          <a:p>
            <a:pPr marL="228600" indent="-228600">
              <a:buFont typeface="+mj-lt"/>
              <a:buAutoNum type="arabicPeriod"/>
            </a:pPr>
            <a:r>
              <a:rPr lang="en-US" sz="1200">
                <a:ea typeface="Corbel" charset="0"/>
                <a:cs typeface="Corbel" charset="0"/>
              </a:rPr>
              <a:t>Delete any slides in the following examples</a:t>
            </a:r>
            <a:br>
              <a:rPr lang="en-US" sz="1200">
                <a:ea typeface="Corbel" charset="0"/>
                <a:cs typeface="Corbel" charset="0"/>
              </a:rPr>
            </a:br>
            <a:r>
              <a:rPr lang="en-US" sz="1200">
                <a:ea typeface="Corbel" charset="0"/>
                <a:cs typeface="Corbel" charset="0"/>
              </a:rPr>
              <a:t> that you do not need to use. They are only presented so you can see all of the </a:t>
            </a:r>
            <a:br>
              <a:rPr lang="en-US" sz="1200">
                <a:ea typeface="Corbel" charset="0"/>
                <a:cs typeface="Corbel" charset="0"/>
              </a:rPr>
            </a:br>
            <a:r>
              <a:rPr lang="en-US" sz="1200">
                <a:ea typeface="Corbel" charset="0"/>
                <a:cs typeface="Corbel" charset="0"/>
              </a:rPr>
              <a:t>available layouts.</a:t>
            </a:r>
          </a:p>
        </p:txBody>
      </p:sp>
      <p:pic>
        <p:nvPicPr>
          <p:cNvPr id="10" name="Picture 9">
            <a:extLst>
              <a:ext uri="{FF2B5EF4-FFF2-40B4-BE49-F238E27FC236}">
                <a16:creationId xmlns:a16="http://schemas.microsoft.com/office/drawing/2014/main" id="{5F5C606E-7600-1D40-9617-DE92CC3256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t="-4" r="-23167" b="-332073"/>
          <a:stretch/>
        </p:blipFill>
        <p:spPr>
          <a:xfrm>
            <a:off x="1492250" y="1576388"/>
            <a:ext cx="6750049" cy="3929062"/>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65CC8236-0AC6-F743-9874-50669FA51B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12929" y="2446317"/>
            <a:ext cx="3230147" cy="3052160"/>
          </a:xfrm>
          <a:prstGeom prst="rect">
            <a:avLst/>
          </a:prstGeom>
          <a:ln>
            <a:noFill/>
          </a:ln>
        </p:spPr>
      </p:pic>
      <p:pic>
        <p:nvPicPr>
          <p:cNvPr id="12" name="Picture 11">
            <a:extLst>
              <a:ext uri="{FF2B5EF4-FFF2-40B4-BE49-F238E27FC236}">
                <a16:creationId xmlns:a16="http://schemas.microsoft.com/office/drawing/2014/main" id="{1988B8C0-5077-B641-9925-EDFB9A4B6B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84239" y="2031525"/>
            <a:ext cx="528690" cy="528690"/>
          </a:xfrm>
          <a:prstGeom prst="rect">
            <a:avLst/>
          </a:prstGeom>
        </p:spPr>
      </p:pic>
      <p:sp>
        <p:nvSpPr>
          <p:cNvPr id="13" name="TextBox 12">
            <a:extLst>
              <a:ext uri="{FF2B5EF4-FFF2-40B4-BE49-F238E27FC236}">
                <a16:creationId xmlns:a16="http://schemas.microsoft.com/office/drawing/2014/main" id="{E6DD46E5-62AA-9E40-A927-775456789545}"/>
              </a:ext>
            </a:extLst>
          </p:cNvPr>
          <p:cNvSpPr txBox="1"/>
          <p:nvPr/>
        </p:nvSpPr>
        <p:spPr>
          <a:xfrm>
            <a:off x="1492249" y="457199"/>
            <a:ext cx="6750050" cy="793751"/>
          </a:xfrm>
          <a:prstGeom prst="rect">
            <a:avLst/>
          </a:prstGeom>
          <a:noFill/>
        </p:spPr>
        <p:txBody>
          <a:bodyPr wrap="square" lIns="0" tIns="365760" rIns="0" bIns="0" rtlCol="0">
            <a:noAutofit/>
          </a:bodyPr>
          <a:lstStyle/>
          <a:p>
            <a:pPr marL="0" indent="-3657600" algn="l">
              <a:spcAft>
                <a:spcPts val="600"/>
              </a:spcAft>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Layouts</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E862F39D-5291-DC4F-BBFB-93CF60AA2F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811933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E9CA9-F630-CA24-3E67-EECA8D5619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8ABB23-4DB4-6089-8438-94FD7D962D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502061-A8F0-9C70-414E-F9A1F2B6A9E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B37BC19-1B18-62E5-E475-CB3D73740BEE}"/>
              </a:ext>
            </a:extLst>
          </p:cNvPr>
          <p:cNvSpPr>
            <a:spLocks noGrp="1"/>
          </p:cNvSpPr>
          <p:nvPr>
            <p:ph type="ftr" sz="quarter" idx="11"/>
          </p:nvPr>
        </p:nvSpPr>
        <p:spPr/>
        <p:txBody>
          <a:bodyPr/>
          <a:lstStyle/>
          <a:p>
            <a:r>
              <a:rPr lang="en-US"/>
              <a:t>TMCAH Clinical Skills Day 1 |  © Tufts Medicine 09.2025 |  Private and confidential. Not for redistribution.</a:t>
            </a:r>
          </a:p>
        </p:txBody>
      </p:sp>
      <p:sp>
        <p:nvSpPr>
          <p:cNvPr id="6" name="Slide Number Placeholder 5">
            <a:extLst>
              <a:ext uri="{FF2B5EF4-FFF2-40B4-BE49-F238E27FC236}">
                <a16:creationId xmlns:a16="http://schemas.microsoft.com/office/drawing/2014/main" id="{C8C5ED32-3DB8-7C4C-E0AE-76681B98F60F}"/>
              </a:ext>
            </a:extLst>
          </p:cNvPr>
          <p:cNvSpPr>
            <a:spLocks noGrp="1"/>
          </p:cNvSpPr>
          <p:nvPr>
            <p:ph type="sldNum" sz="quarter" idx="12"/>
          </p:nvPr>
        </p:nvSpPr>
        <p:spPr/>
        <p:txBody>
          <a:bodyPr/>
          <a:lstStyle/>
          <a:p>
            <a:fld id="{C281342B-3177-4EF8-B757-549FA5003E3C}" type="slidenum">
              <a:rPr lang="en-US" smtClean="0"/>
              <a:t>‹#›</a:t>
            </a:fld>
            <a:endParaRPr lang="en-US"/>
          </a:p>
        </p:txBody>
      </p:sp>
    </p:spTree>
    <p:extLst>
      <p:ext uri="{BB962C8B-B14F-4D97-AF65-F5344CB8AC3E}">
        <p14:creationId xmlns:p14="http://schemas.microsoft.com/office/powerpoint/2010/main" val="3111915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ver_1">
    <p:bg>
      <p:bgPr>
        <a:solidFill>
          <a:srgbClr val="00308C"/>
        </a:solid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2555419"/>
            <a:ext cx="6026150" cy="1897917"/>
          </a:xfrm>
        </p:spPr>
        <p:txBody>
          <a:bodyPr tIns="0" rIns="0" bIns="0" anchor="b" anchorCtr="0"/>
          <a:lstStyle>
            <a:lvl1pPr>
              <a:lnSpc>
                <a:spcPct val="92000"/>
              </a:lnSpc>
              <a:defRPr sz="4400" b="0">
                <a:solidFill>
                  <a:schemeClr val="bg1"/>
                </a:solidFill>
              </a:defRPr>
            </a:lvl1pPr>
          </a:lstStyle>
          <a:p>
            <a:r>
              <a:rPr lang="en-US"/>
              <a:t>Click to edit Master title style</a:t>
            </a:r>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4453336"/>
            <a:ext cx="6026150" cy="592504"/>
          </a:xfrm>
        </p:spPr>
        <p:txBody>
          <a:bodyPr tIns="91440" bIns="0" anchor="t" anchorCtr="0"/>
          <a:lstStyle>
            <a:lvl1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045840"/>
            <a:ext cx="6026148" cy="329563"/>
          </a:xfrm>
          <a:prstGeom prst="rect">
            <a:avLst/>
          </a:prstGeom>
        </p:spPr>
        <p:txBody>
          <a:bodyPr lIns="0" tIns="91440" rIns="0" bIns="0" anchor="t" anchorCtr="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vl6pPr>
              <a:defRPr sz="1000">
                <a:solidFill>
                  <a:schemeClr val="bg1"/>
                </a:solidFill>
              </a:defRPr>
            </a:lvl6pPr>
            <a:lvl7pPr>
              <a:defRPr sz="1000">
                <a:solidFill>
                  <a:schemeClr val="bg1"/>
                </a:solidFill>
              </a:defRPr>
            </a:lvl7pPr>
            <a:lvl8pPr>
              <a:defRPr sz="1000">
                <a:solidFill>
                  <a:schemeClr val="bg1"/>
                </a:solidFill>
              </a:defRPr>
            </a:lvl8pPr>
            <a:lvl9pPr marL="0">
              <a:defRPr sz="1000">
                <a:solidFill>
                  <a:schemeClr val="bg1"/>
                </a:solidFill>
              </a:defRPr>
            </a:lvl9pPr>
          </a:lstStyle>
          <a:p>
            <a:pPr indent="-3200400"/>
            <a:endParaRPr lang="en-US"/>
          </a:p>
        </p:txBody>
      </p:sp>
      <p:sp>
        <p:nvSpPr>
          <p:cNvPr id="14" name="Picture 5">
            <a:extLst>
              <a:ext uri="{FF2B5EF4-FFF2-40B4-BE49-F238E27FC236}">
                <a16:creationId xmlns:a16="http://schemas.microsoft.com/office/drawing/2014/main" id="{F8D10F0C-A443-ED48-B17D-58DDFDE68BC8}"/>
              </a:ext>
            </a:extLst>
          </p:cNvPr>
          <p:cNvSpPr/>
          <p:nvPr/>
        </p:nvSpPr>
        <p:spPr>
          <a:xfrm>
            <a:off x="465137"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grpSp>
        <p:nvGrpSpPr>
          <p:cNvPr id="13" name="Group 12">
            <a:extLst>
              <a:ext uri="{FF2B5EF4-FFF2-40B4-BE49-F238E27FC236}">
                <a16:creationId xmlns:a16="http://schemas.microsoft.com/office/drawing/2014/main" id="{DAD16B10-83D4-C541-81EE-B7789EA32D5E}"/>
              </a:ext>
            </a:extLst>
          </p:cNvPr>
          <p:cNvGrpSpPr/>
          <p:nvPr/>
        </p:nvGrpSpPr>
        <p:grpSpPr>
          <a:xfrm>
            <a:off x="6215270" y="881270"/>
            <a:ext cx="5976730" cy="5976730"/>
            <a:chOff x="6215270" y="881270"/>
            <a:chExt cx="5976730" cy="5976730"/>
          </a:xfrm>
        </p:grpSpPr>
        <p:sp>
          <p:nvSpPr>
            <p:cNvPr id="8" name="Freeform 7">
              <a:extLst>
                <a:ext uri="{FF2B5EF4-FFF2-40B4-BE49-F238E27FC236}">
                  <a16:creationId xmlns:a16="http://schemas.microsoft.com/office/drawing/2014/main" id="{E2F0F27C-199B-B446-9216-46D2753DF4C2}"/>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6C97FAAC-234E-ED49-A209-A2E3757D7ACC}"/>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43031F25-235B-8944-8676-4CEAA57DB98A}"/>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sp>
        <p:nvSpPr>
          <p:cNvPr id="15" name="TextBox 14">
            <a:extLst>
              <a:ext uri="{FF2B5EF4-FFF2-40B4-BE49-F238E27FC236}">
                <a16:creationId xmlns:a16="http://schemas.microsoft.com/office/drawing/2014/main" id="{17215CF7-890F-4B4C-BBA6-11E26CFFDEAB}"/>
              </a:ext>
            </a:extLst>
          </p:cNvPr>
          <p:cNvSpPr txBox="1"/>
          <p:nvPr/>
        </p:nvSpPr>
        <p:spPr>
          <a:xfrm>
            <a:off x="-1075334" y="275051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C3D31271-87BE-BE49-B8A2-6E7280FE7CE0}"/>
              </a:ext>
            </a:extLst>
          </p:cNvPr>
          <p:cNvSpPr txBox="1"/>
          <p:nvPr/>
        </p:nvSpPr>
        <p:spPr>
          <a:xfrm>
            <a:off x="-863194" y="1367942"/>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3C27A68D-AF1F-CA4C-B1D3-4D996FE7C042}"/>
              </a:ext>
            </a:extLst>
          </p:cNvPr>
          <p:cNvSpPr txBox="1"/>
          <p:nvPr/>
        </p:nvSpPr>
        <p:spPr>
          <a:xfrm>
            <a:off x="-1243584" y="273588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36550053-6743-4844-BB60-F3F0FBC6C4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5137" y="461963"/>
            <a:ext cx="2543937" cy="532257"/>
          </a:xfrm>
          <a:prstGeom prst="rect">
            <a:avLst/>
          </a:prstGeom>
        </p:spPr>
      </p:pic>
    </p:spTree>
    <p:extLst>
      <p:ext uri="{BB962C8B-B14F-4D97-AF65-F5344CB8AC3E}">
        <p14:creationId xmlns:p14="http://schemas.microsoft.com/office/powerpoint/2010/main" val="174697807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_2">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21E7EE9-9E01-E94C-96A1-A79E0D0070AA}"/>
              </a:ext>
            </a:extLst>
          </p:cNvPr>
          <p:cNvGrpSpPr/>
          <p:nvPr/>
        </p:nvGrpSpPr>
        <p:grpSpPr>
          <a:xfrm>
            <a:off x="0" y="-3174"/>
            <a:ext cx="6719888" cy="4917592"/>
            <a:chOff x="0" y="-3174"/>
            <a:chExt cx="6719888" cy="4917592"/>
          </a:xfrm>
        </p:grpSpPr>
        <p:sp>
          <p:nvSpPr>
            <p:cNvPr id="2" name="Rectangle 1">
              <a:extLst>
                <a:ext uri="{FF2B5EF4-FFF2-40B4-BE49-F238E27FC236}">
                  <a16:creationId xmlns:a16="http://schemas.microsoft.com/office/drawing/2014/main" id="{2E374CD2-B136-E84B-B25A-A786ABB6B12A}"/>
                </a:ext>
              </a:extLst>
            </p:cNvPr>
            <p:cNvSpPr/>
            <p:nvPr/>
          </p:nvSpPr>
          <p:spPr bwMode="auto">
            <a:xfrm>
              <a:off x="0" y="0"/>
              <a:ext cx="6719888" cy="4914418"/>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8" name="Group 7">
              <a:extLst>
                <a:ext uri="{FF2B5EF4-FFF2-40B4-BE49-F238E27FC236}">
                  <a16:creationId xmlns:a16="http://schemas.microsoft.com/office/drawing/2014/main" id="{92641FA4-45E1-9145-A55F-2EA40F0C9062}"/>
                </a:ext>
              </a:extLst>
            </p:cNvPr>
            <p:cNvGrpSpPr/>
            <p:nvPr/>
          </p:nvGrpSpPr>
          <p:grpSpPr>
            <a:xfrm rot="16200000">
              <a:off x="1802297" y="-3174"/>
              <a:ext cx="4917591" cy="4917591"/>
              <a:chOff x="6263588" y="881270"/>
              <a:chExt cx="5976730" cy="5976730"/>
            </a:xfrm>
          </p:grpSpPr>
          <p:sp>
            <p:nvSpPr>
              <p:cNvPr id="10" name="Freeform 9">
                <a:extLst>
                  <a:ext uri="{FF2B5EF4-FFF2-40B4-BE49-F238E27FC236}">
                    <a16:creationId xmlns:a16="http://schemas.microsoft.com/office/drawing/2014/main" id="{AA2A03F9-436C-8045-BDC1-60E2FEF53B55}"/>
                  </a:ext>
                </a:extLst>
              </p:cNvPr>
              <p:cNvSpPr/>
              <p:nvPr/>
            </p:nvSpPr>
            <p:spPr>
              <a:xfrm rot="16200000">
                <a:off x="6263588"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F0ECB28-7B4B-204E-BD3C-D045DF8B57D4}"/>
                  </a:ext>
                </a:extLst>
              </p:cNvPr>
              <p:cNvSpPr/>
              <p:nvPr/>
            </p:nvSpPr>
            <p:spPr>
              <a:xfrm rot="16200000">
                <a:off x="8255830" y="2873515"/>
                <a:ext cx="3984485" cy="3984485"/>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728A487-2B2D-3843-AA33-77010D9EE84E}"/>
                  </a:ext>
                </a:extLst>
              </p:cNvPr>
              <p:cNvSpPr/>
              <p:nvPr/>
            </p:nvSpPr>
            <p:spPr>
              <a:xfrm rot="16200000">
                <a:off x="10248075"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gr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465138" y="5156615"/>
            <a:ext cx="6026150" cy="640229"/>
          </a:xfrm>
        </p:spPr>
        <p:txBody>
          <a:bodyPr tIns="0" bIns="0" anchor="ctr" anchorCtr="0"/>
          <a:lstStyle>
            <a:lvl1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1220475" y="5940425"/>
            <a:ext cx="5270810" cy="455612"/>
          </a:xfrm>
          <a:prstGeom prst="rect">
            <a:avLst/>
          </a:prstGeom>
        </p:spPr>
        <p:txBody>
          <a:bodyPr lIns="0" tIns="0" rIns="0" bIns="0" anchor="ctr" anchorCtr="0"/>
          <a:lstStyle>
            <a:lvl1pP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vl6pPr>
              <a:defRPr sz="1000">
                <a:solidFill>
                  <a:schemeClr val="tx2"/>
                </a:solidFill>
              </a:defRPr>
            </a:lvl6pPr>
            <a:lvl7pPr>
              <a:defRPr sz="1000">
                <a:solidFill>
                  <a:schemeClr val="tx2"/>
                </a:solidFill>
              </a:defRPr>
            </a:lvl7pPr>
            <a:lvl8pPr>
              <a:defRPr sz="1000">
                <a:solidFill>
                  <a:schemeClr val="tx2"/>
                </a:solidFill>
              </a:defRPr>
            </a:lvl8pPr>
            <a:lvl9pPr marL="0">
              <a:defRPr sz="1000">
                <a:solidFill>
                  <a:schemeClr val="tx2"/>
                </a:solidFill>
              </a:defRPr>
            </a:lvl9pPr>
          </a:lstStyle>
          <a:p>
            <a:pPr indent="-3200400"/>
            <a:endParaRPr lang="en-US"/>
          </a:p>
        </p:txBody>
      </p:sp>
      <p:sp>
        <p:nvSpPr>
          <p:cNvPr id="4" name="Picture 16">
            <a:extLst>
              <a:ext uri="{FF2B5EF4-FFF2-40B4-BE49-F238E27FC236}">
                <a16:creationId xmlns:a16="http://schemas.microsoft.com/office/drawing/2014/main" id="{497A3B8B-4DC8-5148-BAAF-CF6C37E71E26}"/>
              </a:ext>
            </a:extLst>
          </p:cNvPr>
          <p:cNvSpPr/>
          <p:nvPr/>
        </p:nvSpPr>
        <p:spPr>
          <a:xfrm>
            <a:off x="465137" y="5940425"/>
            <a:ext cx="455611" cy="455612"/>
          </a:xfrm>
          <a:custGeom>
            <a:avLst/>
            <a:gdLst>
              <a:gd name="connsiteX0" fmla="*/ 227806 w 455611"/>
              <a:gd name="connsiteY0" fmla="*/ 0 h 455612"/>
              <a:gd name="connsiteX1" fmla="*/ 0 w 455611"/>
              <a:gd name="connsiteY1" fmla="*/ 227806 h 455612"/>
              <a:gd name="connsiteX2" fmla="*/ 227806 w 455611"/>
              <a:gd name="connsiteY2" fmla="*/ 455612 h 455612"/>
              <a:gd name="connsiteX3" fmla="*/ 455612 w 455611"/>
              <a:gd name="connsiteY3" fmla="*/ 227806 h 455612"/>
              <a:gd name="connsiteX4" fmla="*/ 227806 w 455611"/>
              <a:gd name="connsiteY4" fmla="*/ 0 h 455612"/>
              <a:gd name="connsiteX5" fmla="*/ 175980 w 455611"/>
              <a:gd name="connsiteY5" fmla="*/ 325193 h 455612"/>
              <a:gd name="connsiteX6" fmla="*/ 175980 w 455611"/>
              <a:gd name="connsiteY6" fmla="*/ 229261 h 455612"/>
              <a:gd name="connsiteX7" fmla="*/ 217745 w 455611"/>
              <a:gd name="connsiteY7" fmla="*/ 280201 h 455612"/>
              <a:gd name="connsiteX8" fmla="*/ 236728 w 455611"/>
              <a:gd name="connsiteY8" fmla="*/ 280201 h 455612"/>
              <a:gd name="connsiteX9" fmla="*/ 280138 w 455611"/>
              <a:gd name="connsiteY9" fmla="*/ 229578 h 455612"/>
              <a:gd name="connsiteX10" fmla="*/ 280138 w 455611"/>
              <a:gd name="connsiteY10" fmla="*/ 325193 h 455612"/>
              <a:gd name="connsiteX11" fmla="*/ 323105 w 455611"/>
              <a:gd name="connsiteY11" fmla="*/ 325193 h 455612"/>
              <a:gd name="connsiteX12" fmla="*/ 323105 w 455611"/>
              <a:gd name="connsiteY12" fmla="*/ 381006 h 455612"/>
              <a:gd name="connsiteX13" fmla="*/ 132191 w 455611"/>
              <a:gd name="connsiteY13" fmla="*/ 381006 h 455612"/>
              <a:gd name="connsiteX14" fmla="*/ 132191 w 455611"/>
              <a:gd name="connsiteY14" fmla="*/ 325193 h 455612"/>
              <a:gd name="connsiteX15" fmla="*/ 378474 w 455611"/>
              <a:gd name="connsiteY15" fmla="*/ 211290 h 455612"/>
              <a:gd name="connsiteX16" fmla="*/ 323421 w 455611"/>
              <a:gd name="connsiteY16" fmla="*/ 211290 h 455612"/>
              <a:gd name="connsiteX17" fmla="*/ 323421 w 455611"/>
              <a:gd name="connsiteY17" fmla="*/ 167437 h 455612"/>
              <a:gd name="connsiteX18" fmla="*/ 280391 w 455611"/>
              <a:gd name="connsiteY18" fmla="*/ 167437 h 455612"/>
              <a:gd name="connsiteX19" fmla="*/ 227173 w 455611"/>
              <a:gd name="connsiteY19" fmla="*/ 229641 h 455612"/>
              <a:gd name="connsiteX20" fmla="*/ 176550 w 455611"/>
              <a:gd name="connsiteY20" fmla="*/ 167437 h 455612"/>
              <a:gd name="connsiteX21" fmla="*/ 132064 w 455611"/>
              <a:gd name="connsiteY21" fmla="*/ 167437 h 455612"/>
              <a:gd name="connsiteX22" fmla="*/ 132064 w 455611"/>
              <a:gd name="connsiteY22" fmla="*/ 211353 h 455612"/>
              <a:gd name="connsiteX23" fmla="*/ 77391 w 455611"/>
              <a:gd name="connsiteY23" fmla="*/ 211353 h 455612"/>
              <a:gd name="connsiteX24" fmla="*/ 77391 w 455611"/>
              <a:gd name="connsiteY24" fmla="*/ 105993 h 455612"/>
              <a:gd name="connsiteX25" fmla="*/ 378221 w 455611"/>
              <a:gd name="connsiteY25" fmla="*/ 10599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5611" h="455612">
                <a:moveTo>
                  <a:pt x="227806" y="0"/>
                </a:moveTo>
                <a:cubicBezTo>
                  <a:pt x="101992" y="0"/>
                  <a:pt x="0" y="101992"/>
                  <a:pt x="0" y="227806"/>
                </a:cubicBezTo>
                <a:cubicBezTo>
                  <a:pt x="0" y="353620"/>
                  <a:pt x="101992" y="455612"/>
                  <a:pt x="227806" y="455612"/>
                </a:cubicBezTo>
                <a:cubicBezTo>
                  <a:pt x="353620" y="455612"/>
                  <a:pt x="455612" y="353620"/>
                  <a:pt x="455612" y="227806"/>
                </a:cubicBezTo>
                <a:cubicBezTo>
                  <a:pt x="455612" y="101992"/>
                  <a:pt x="353620" y="0"/>
                  <a:pt x="227806" y="0"/>
                </a:cubicBezTo>
                <a:close/>
                <a:moveTo>
                  <a:pt x="175980" y="325193"/>
                </a:moveTo>
                <a:lnTo>
                  <a:pt x="175980" y="229261"/>
                </a:lnTo>
                <a:lnTo>
                  <a:pt x="217745" y="280201"/>
                </a:lnTo>
                <a:lnTo>
                  <a:pt x="236728" y="280201"/>
                </a:lnTo>
                <a:lnTo>
                  <a:pt x="280138" y="229578"/>
                </a:lnTo>
                <a:lnTo>
                  <a:pt x="280138" y="325193"/>
                </a:lnTo>
                <a:lnTo>
                  <a:pt x="323105" y="325193"/>
                </a:lnTo>
                <a:lnTo>
                  <a:pt x="323105" y="381006"/>
                </a:lnTo>
                <a:lnTo>
                  <a:pt x="132191" y="381006"/>
                </a:lnTo>
                <a:lnTo>
                  <a:pt x="132191" y="325193"/>
                </a:lnTo>
                <a:close/>
                <a:moveTo>
                  <a:pt x="378474" y="211290"/>
                </a:moveTo>
                <a:lnTo>
                  <a:pt x="323421" y="211290"/>
                </a:lnTo>
                <a:lnTo>
                  <a:pt x="323421" y="167437"/>
                </a:lnTo>
                <a:lnTo>
                  <a:pt x="280391" y="167437"/>
                </a:lnTo>
                <a:lnTo>
                  <a:pt x="227173" y="229641"/>
                </a:lnTo>
                <a:lnTo>
                  <a:pt x="176550" y="167437"/>
                </a:lnTo>
                <a:lnTo>
                  <a:pt x="132064" y="167437"/>
                </a:lnTo>
                <a:lnTo>
                  <a:pt x="132064" y="211353"/>
                </a:lnTo>
                <a:lnTo>
                  <a:pt x="77391" y="211353"/>
                </a:lnTo>
                <a:lnTo>
                  <a:pt x="77391" y="105993"/>
                </a:lnTo>
                <a:lnTo>
                  <a:pt x="378221" y="105993"/>
                </a:lnTo>
                <a:close/>
              </a:path>
            </a:pathLst>
          </a:custGeom>
          <a:solidFill>
            <a:srgbClr val="428FEC"/>
          </a:solidFill>
          <a:ln w="6218" cap="flat">
            <a:noFill/>
            <a:prstDash val="solid"/>
            <a:miter/>
          </a:ln>
        </p:spPr>
        <p:txBody>
          <a:bodyPr rtlCol="0" anchor="ctr"/>
          <a:lstStyle/>
          <a:p>
            <a:endParaRPr lang="en-US"/>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6719888" y="0"/>
            <a:ext cx="5472112" cy="6858000"/>
          </a:xfrm>
          <a:solidFill>
            <a:schemeClr val="bg1">
              <a:lumMod val="75000"/>
            </a:schemeClr>
          </a:solidFill>
        </p:spPr>
        <p:txBody>
          <a:bodyPr tIns="2834640"/>
          <a:lstStyle>
            <a:lvl1pPr algn="ctr">
              <a:defRPr/>
            </a:lvl1pPr>
          </a:lstStyle>
          <a:p>
            <a:r>
              <a:rPr lang="en-US"/>
              <a:t>Click icon to add picture</a:t>
            </a:r>
          </a:p>
        </p:txBody>
      </p:sp>
      <p:sp>
        <p:nvSpPr>
          <p:cNvPr id="9" name="Title 9">
            <a:extLst>
              <a:ext uri="{FF2B5EF4-FFF2-40B4-BE49-F238E27FC236}">
                <a16:creationId xmlns:a16="http://schemas.microsoft.com/office/drawing/2014/main" id="{C1952CF0-B0C6-8842-BCF5-330B6B8D90EC}"/>
              </a:ext>
            </a:extLst>
          </p:cNvPr>
          <p:cNvSpPr>
            <a:spLocks noGrp="1"/>
          </p:cNvSpPr>
          <p:nvPr>
            <p:ph type="title"/>
          </p:nvPr>
        </p:nvSpPr>
        <p:spPr>
          <a:xfrm>
            <a:off x="465138" y="2555419"/>
            <a:ext cx="4510087" cy="1897917"/>
          </a:xfrm>
        </p:spPr>
        <p:txBody>
          <a:bodyPr tIns="0" rIns="0" bIns="0" anchor="b" anchorCtr="0"/>
          <a:lstStyle>
            <a:lvl1pPr>
              <a:lnSpc>
                <a:spcPct val="92000"/>
              </a:lnSpc>
              <a:defRPr sz="4400" b="0">
                <a:solidFill>
                  <a:schemeClr val="bg1"/>
                </a:solidFill>
              </a:defRPr>
            </a:lvl1pPr>
          </a:lstStyle>
          <a:p>
            <a:r>
              <a:rPr lang="en-US"/>
              <a:t>Click to edit Master title style</a:t>
            </a:r>
          </a:p>
        </p:txBody>
      </p:sp>
      <p:pic>
        <p:nvPicPr>
          <p:cNvPr id="38" name="Graphic 37">
            <a:extLst>
              <a:ext uri="{FF2B5EF4-FFF2-40B4-BE49-F238E27FC236}">
                <a16:creationId xmlns:a16="http://schemas.microsoft.com/office/drawing/2014/main" id="{6241B9D0-7664-FB4B-903F-0B689B3665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5137" y="461963"/>
            <a:ext cx="2543937" cy="532257"/>
          </a:xfrm>
          <a:prstGeom prst="rect">
            <a:avLst/>
          </a:prstGeom>
        </p:spPr>
      </p:pic>
    </p:spTree>
    <p:extLst>
      <p:ext uri="{BB962C8B-B14F-4D97-AF65-F5344CB8AC3E}">
        <p14:creationId xmlns:p14="http://schemas.microsoft.com/office/powerpoint/2010/main" val="138542666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icture 5">
            <a:extLst>
              <a:ext uri="{FF2B5EF4-FFF2-40B4-BE49-F238E27FC236}">
                <a16:creationId xmlns:a16="http://schemas.microsoft.com/office/drawing/2014/main" id="{E2AC9DFC-B123-C64D-B8F7-8506D374D6BF}"/>
              </a:ext>
            </a:extLst>
          </p:cNvPr>
          <p:cNvSpPr/>
          <p:nvPr/>
        </p:nvSpPr>
        <p:spPr>
          <a:xfrm>
            <a:off x="465137"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2784475" y="0"/>
            <a:ext cx="9407525" cy="3888314"/>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3244850" y="4328299"/>
            <a:ext cx="8485188" cy="1272195"/>
          </a:xfrm>
        </p:spPr>
        <p:txBody>
          <a:bodyPr tIns="0" rIns="0" bIns="0" anchor="t" anchorCtr="0"/>
          <a:lstStyle>
            <a:lvl1pPr>
              <a:lnSpc>
                <a:spcPct val="92000"/>
              </a:lnSpc>
              <a:defRPr sz="4400" b="0">
                <a:solidFill>
                  <a:schemeClr val="accent1"/>
                </a:solidFill>
              </a:defRPr>
            </a:lvl1pPr>
          </a:lstStyle>
          <a:p>
            <a:r>
              <a:rPr lang="en-US"/>
              <a:t>Click to edit Master title style</a:t>
            </a:r>
          </a:p>
        </p:txBody>
      </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3244850" y="5600494"/>
            <a:ext cx="8485188" cy="592504"/>
          </a:xfrm>
        </p:spPr>
        <p:txBody>
          <a:bodyPr tIns="91440" bIns="0" anchor="t" anchorCtr="0"/>
          <a:lstStyle>
            <a:lvl1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9pPr>
          </a:lstStyle>
          <a:p>
            <a:pPr lvl="8"/>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3244848" y="6192998"/>
            <a:ext cx="8485185" cy="329563"/>
          </a:xfrm>
          <a:prstGeom prst="rect">
            <a:avLst/>
          </a:prstGeom>
        </p:spPr>
        <p:txBody>
          <a:bodyPr lIns="0" tIns="91440" rIns="0" bIns="0" anchor="t" anchorCtr="0"/>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000">
                <a:solidFill>
                  <a:schemeClr val="tx1"/>
                </a:solidFill>
              </a:defRPr>
            </a:lvl6pPr>
            <a:lvl7pPr>
              <a:defRPr sz="1000">
                <a:solidFill>
                  <a:schemeClr val="tx1"/>
                </a:solidFill>
              </a:defRPr>
            </a:lvl7pPr>
            <a:lvl8pPr>
              <a:defRPr sz="1000">
                <a:solidFill>
                  <a:schemeClr val="tx1"/>
                </a:solidFill>
              </a:defRPr>
            </a:lvl8pPr>
            <a:lvl9pPr marL="0">
              <a:defRPr sz="1000">
                <a:solidFill>
                  <a:schemeClr val="tx1"/>
                </a:solidFill>
              </a:defRPr>
            </a:lvl9pPr>
          </a:lstStyle>
          <a:p>
            <a:pPr lvl="8" indent="-3200400"/>
            <a:endParaRPr lang="en-US"/>
          </a:p>
        </p:txBody>
      </p:sp>
      <p:sp>
        <p:nvSpPr>
          <p:cNvPr id="2" name="TextBox 1">
            <a:extLst>
              <a:ext uri="{FF2B5EF4-FFF2-40B4-BE49-F238E27FC236}">
                <a16:creationId xmlns:a16="http://schemas.microsoft.com/office/drawing/2014/main" id="{8E657881-20A0-5847-86EB-5574CA37A30C}"/>
              </a:ext>
            </a:extLst>
          </p:cNvPr>
          <p:cNvSpPr txBox="1"/>
          <p:nvPr/>
        </p:nvSpPr>
        <p:spPr>
          <a:xfrm>
            <a:off x="4725619" y="-285293"/>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pic>
        <p:nvPicPr>
          <p:cNvPr id="32" name="Graphic 31">
            <a:extLst>
              <a:ext uri="{FF2B5EF4-FFF2-40B4-BE49-F238E27FC236}">
                <a16:creationId xmlns:a16="http://schemas.microsoft.com/office/drawing/2014/main" id="{1AB49979-18BE-8B4A-9D6A-24F1A92A7841}"/>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4429"/>
          <a:stretch/>
        </p:blipFill>
        <p:spPr>
          <a:xfrm>
            <a:off x="465137" y="461963"/>
            <a:ext cx="1922463" cy="532257"/>
          </a:xfrm>
          <a:prstGeom prst="rect">
            <a:avLst/>
          </a:prstGeom>
        </p:spPr>
      </p:pic>
    </p:spTree>
    <p:extLst>
      <p:ext uri="{BB962C8B-B14F-4D97-AF65-F5344CB8AC3E}">
        <p14:creationId xmlns:p14="http://schemas.microsoft.com/office/powerpoint/2010/main" val="87526357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_1">
    <p:bg>
      <p:bgPr>
        <a:solidFill>
          <a:srgbClr val="00308C"/>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BF8607D-94D2-364C-B168-2DE5EE60900A}"/>
              </a:ext>
            </a:extLst>
          </p:cNvPr>
          <p:cNvGrpSpPr/>
          <p:nvPr/>
        </p:nvGrpSpPr>
        <p:grpSpPr>
          <a:xfrm rot="10800000">
            <a:off x="0" y="0"/>
            <a:ext cx="4754880" cy="4754880"/>
            <a:chOff x="6215270" y="881270"/>
            <a:chExt cx="5976730" cy="5976730"/>
          </a:xfrm>
        </p:grpSpPr>
        <p:sp>
          <p:nvSpPr>
            <p:cNvPr id="7" name="Freeform 6">
              <a:extLst>
                <a:ext uri="{FF2B5EF4-FFF2-40B4-BE49-F238E27FC236}">
                  <a16:creationId xmlns:a16="http://schemas.microsoft.com/office/drawing/2014/main" id="{462ADA27-63EB-B04F-A03F-D38564932D39}"/>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48F6721-2CCE-9948-9A60-B3523D722534}"/>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A1169FF5-2D64-C445-9C22-0CDD21E659F7}"/>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sp>
        <p:nvSpPr>
          <p:cNvPr id="11" name="Title 9">
            <a:extLst>
              <a:ext uri="{FF2B5EF4-FFF2-40B4-BE49-F238E27FC236}">
                <a16:creationId xmlns:a16="http://schemas.microsoft.com/office/drawing/2014/main" id="{A5DD4228-57FC-7540-B45E-248B020CF54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TMCAH Clinical Skills Day 1 |  © Tufts Medicine 09.2025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034257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_2">
    <p:bg>
      <p:bgPr>
        <a:solidFill>
          <a:srgbClr val="490E67"/>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E7D7423-9127-DA46-A4A9-4FCEBEB1246A}"/>
              </a:ext>
            </a:extLst>
          </p:cNvPr>
          <p:cNvGrpSpPr/>
          <p:nvPr/>
        </p:nvGrpSpPr>
        <p:grpSpPr>
          <a:xfrm>
            <a:off x="0" y="0"/>
            <a:ext cx="4736592" cy="4736592"/>
            <a:chOff x="0" y="0"/>
            <a:chExt cx="4736592" cy="4736592"/>
          </a:xfrm>
        </p:grpSpPr>
        <p:sp>
          <p:nvSpPr>
            <p:cNvPr id="15" name="Freeform 14">
              <a:extLst>
                <a:ext uri="{FF2B5EF4-FFF2-40B4-BE49-F238E27FC236}">
                  <a16:creationId xmlns:a16="http://schemas.microsoft.com/office/drawing/2014/main" id="{0FD78834-B8CE-EC45-9BDE-7C1056CE429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60269E"/>
            </a:solidFill>
            <a:ln w="438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702CE9B-6802-4942-80A4-BCAE7498871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43" y="0"/>
                    <a:pt x="0" y="0"/>
                  </a:cubicBezTo>
                </a:path>
              </a:pathLst>
            </a:custGeom>
            <a:solidFill>
              <a:srgbClr val="773DBD"/>
            </a:solidFill>
            <a:ln w="438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CCFA168-11C8-DE47-8C26-BDBEDD86DC8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49"/>
                    <a:pt x="872015" y="0"/>
                    <a:pt x="0" y="0"/>
                  </a:cubicBezTo>
                </a:path>
              </a:pathLst>
            </a:custGeom>
            <a:solidFill>
              <a:srgbClr val="9164CC"/>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TMCAH Clinical Skills Day 1 |  © Tufts Medicine 09.2025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a:p>
        </p:txBody>
      </p:sp>
      <p:sp>
        <p:nvSpPr>
          <p:cNvPr id="7" name="Title 9">
            <a:extLst>
              <a:ext uri="{FF2B5EF4-FFF2-40B4-BE49-F238E27FC236}">
                <a16:creationId xmlns:a16="http://schemas.microsoft.com/office/drawing/2014/main" id="{62D82D6F-9CA2-4342-954B-0FC040AC5CAD}"/>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9" name="TextBox 8">
            <a:extLst>
              <a:ext uri="{FF2B5EF4-FFF2-40B4-BE49-F238E27FC236}">
                <a16:creationId xmlns:a16="http://schemas.microsoft.com/office/drawing/2014/main" id="{31DD7048-42CD-CC4B-9426-51171DEBE69F}"/>
              </a:ext>
            </a:extLst>
          </p:cNvPr>
          <p:cNvSpPr txBox="1"/>
          <p:nvPr/>
        </p:nvSpPr>
        <p:spPr>
          <a:xfrm>
            <a:off x="2782957" y="602974"/>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pic>
        <p:nvPicPr>
          <p:cNvPr id="13" name="Picture 12" descr="Logo, icon&#10;&#10;Description automatically generated">
            <a:extLst>
              <a:ext uri="{FF2B5EF4-FFF2-40B4-BE49-F238E27FC236}">
                <a16:creationId xmlns:a16="http://schemas.microsoft.com/office/drawing/2014/main" id="{A90571E2-CEE4-4849-B83D-7A6AAEA9F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69595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_3">
    <p:bg>
      <p:bgPr>
        <a:solidFill>
          <a:srgbClr val="00974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05E3889-5257-4A4E-AB0D-EC8E4635F1AD}"/>
              </a:ext>
            </a:extLst>
          </p:cNvPr>
          <p:cNvGrpSpPr/>
          <p:nvPr/>
        </p:nvGrpSpPr>
        <p:grpSpPr>
          <a:xfrm>
            <a:off x="0" y="0"/>
            <a:ext cx="4736592" cy="4736592"/>
            <a:chOff x="0" y="0"/>
            <a:chExt cx="4736592" cy="4736592"/>
          </a:xfrm>
        </p:grpSpPr>
        <p:sp>
          <p:nvSpPr>
            <p:cNvPr id="12" name="Freeform 11">
              <a:extLst>
                <a:ext uri="{FF2B5EF4-FFF2-40B4-BE49-F238E27FC236}">
                  <a16:creationId xmlns:a16="http://schemas.microsoft.com/office/drawing/2014/main" id="{D21E3236-BB85-6C4E-8BEB-A29400DB90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2AAB47"/>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9337A538-A52E-2043-B261-1FAB1FBAFFB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5CBB56"/>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D806443-205D-B34D-8BAA-4ED80D44DB2D}"/>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82C676"/>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TMCAH Clinical Skills Day 1 |  © Tufts Medicine 09.2025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a:p>
        </p:txBody>
      </p:sp>
      <p:sp>
        <p:nvSpPr>
          <p:cNvPr id="7" name="Title 9">
            <a:extLst>
              <a:ext uri="{FF2B5EF4-FFF2-40B4-BE49-F238E27FC236}">
                <a16:creationId xmlns:a16="http://schemas.microsoft.com/office/drawing/2014/main" id="{7C65C8A3-D5EF-9149-845F-CAEDAF0A769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6A41192B-5C23-504C-AFD3-9803C7499A82}"/>
              </a:ext>
            </a:extLst>
          </p:cNvPr>
          <p:cNvSpPr txBox="1"/>
          <p:nvPr/>
        </p:nvSpPr>
        <p:spPr>
          <a:xfrm>
            <a:off x="-1099930" y="834887"/>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pic>
        <p:nvPicPr>
          <p:cNvPr id="8" name="Picture 7" descr="Logo, icon&#10;&#10;Description automatically generated">
            <a:extLst>
              <a:ext uri="{FF2B5EF4-FFF2-40B4-BE49-F238E27FC236}">
                <a16:creationId xmlns:a16="http://schemas.microsoft.com/office/drawing/2014/main" id="{0ED1D545-5F32-7347-874F-1D9399FE5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229848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vider_4">
    <p:bg>
      <p:bgPr>
        <a:solidFill>
          <a:srgbClr val="E1251B"/>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5BF1C6-A39C-D748-AA0A-3DE76FBB7C87}"/>
              </a:ext>
            </a:extLst>
          </p:cNvPr>
          <p:cNvGrpSpPr/>
          <p:nvPr/>
        </p:nvGrpSpPr>
        <p:grpSpPr>
          <a:xfrm>
            <a:off x="0" y="0"/>
            <a:ext cx="4736592" cy="4736592"/>
            <a:chOff x="0" y="0"/>
            <a:chExt cx="4736592" cy="4736592"/>
          </a:xfrm>
        </p:grpSpPr>
        <p:sp>
          <p:nvSpPr>
            <p:cNvPr id="10" name="Freeform 9">
              <a:extLst>
                <a:ext uri="{FF2B5EF4-FFF2-40B4-BE49-F238E27FC236}">
                  <a16:creationId xmlns:a16="http://schemas.microsoft.com/office/drawing/2014/main" id="{4EB33A66-EF7F-DF40-9BC9-F1B7F292F5D2}"/>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FF4713"/>
            </a:solidFill>
            <a:ln w="438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39549C7-E884-6249-9EB9-69D6C8FA9B0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FF6C37"/>
            </a:solidFill>
            <a:ln w="438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A291CC7-4D21-6246-BBE8-BE37FF1F6D4A}"/>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FF8D6B"/>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TMCAH Clinical Skills Day 1 |  © Tufts Medicine 09.2025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a:p>
        </p:txBody>
      </p:sp>
      <p:sp>
        <p:nvSpPr>
          <p:cNvPr id="7" name="Title 9">
            <a:extLst>
              <a:ext uri="{FF2B5EF4-FFF2-40B4-BE49-F238E27FC236}">
                <a16:creationId xmlns:a16="http://schemas.microsoft.com/office/drawing/2014/main" id="{78E9D7A4-1831-B547-B6FF-29DD26BA86A4}"/>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pic>
        <p:nvPicPr>
          <p:cNvPr id="6" name="Picture 5" descr="Logo, icon&#10;&#10;Description automatically generated">
            <a:extLst>
              <a:ext uri="{FF2B5EF4-FFF2-40B4-BE49-F238E27FC236}">
                <a16:creationId xmlns:a16="http://schemas.microsoft.com/office/drawing/2014/main" id="{C5395E0F-9E62-D440-BFB2-DADCF8E65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956736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_5">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934F808-7638-9A4C-A53E-67AA17012633}"/>
              </a:ext>
            </a:extLst>
          </p:cNvPr>
          <p:cNvGrpSpPr/>
          <p:nvPr/>
        </p:nvGrpSpPr>
        <p:grpSpPr>
          <a:xfrm>
            <a:off x="0" y="0"/>
            <a:ext cx="4736592" cy="4736592"/>
            <a:chOff x="0" y="0"/>
            <a:chExt cx="4736592" cy="4736592"/>
          </a:xfrm>
        </p:grpSpPr>
        <p:sp>
          <p:nvSpPr>
            <p:cNvPr id="12" name="Freeform 11">
              <a:extLst>
                <a:ext uri="{FF2B5EF4-FFF2-40B4-BE49-F238E27FC236}">
                  <a16:creationId xmlns:a16="http://schemas.microsoft.com/office/drawing/2014/main" id="{44131CA3-5DBC-F441-A7AA-FF8E71F571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5625A74-2654-824F-944D-155116E3F97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C5A6A83-365D-A44F-9658-0B157F961C6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sp>
        <p:nvSpPr>
          <p:cNvPr id="7" name="Picture 4">
            <a:extLst>
              <a:ext uri="{FF2B5EF4-FFF2-40B4-BE49-F238E27FC236}">
                <a16:creationId xmlns:a16="http://schemas.microsoft.com/office/drawing/2014/main" id="{D52B8B79-DAD5-0A42-A74C-CA46B01AA205}"/>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sp>
        <p:nvSpPr>
          <p:cNvPr id="3" name="Footer Placeholder 2">
            <a:extLst>
              <a:ext uri="{FF2B5EF4-FFF2-40B4-BE49-F238E27FC236}">
                <a16:creationId xmlns:a16="http://schemas.microsoft.com/office/drawing/2014/main" id="{05804B0A-551C-3E41-8A86-2B08A543D43C}"/>
              </a:ext>
            </a:extLst>
          </p:cNvPr>
          <p:cNvSpPr>
            <a:spLocks noGrp="1"/>
          </p:cNvSpPr>
          <p:nvPr>
            <p:ph type="ftr" sz="quarter" idx="10"/>
          </p:nvPr>
        </p:nvSpPr>
        <p:spPr/>
        <p:txBody>
          <a:bodyPr/>
          <a:lstStyle/>
          <a:p>
            <a:r>
              <a:rPr lang="en-US"/>
              <a:t>TMCAH Clinical Skills Day 1 |  © Tufts Medicine 09.2025 |  Private and confidential. Not for redistribution.</a:t>
            </a:r>
          </a:p>
        </p:txBody>
      </p:sp>
      <p:sp>
        <p:nvSpPr>
          <p:cNvPr id="6" name="Slide Number Placeholder 5">
            <a:extLst>
              <a:ext uri="{FF2B5EF4-FFF2-40B4-BE49-F238E27FC236}">
                <a16:creationId xmlns:a16="http://schemas.microsoft.com/office/drawing/2014/main" id="{A49DCB70-29C5-1E46-BBAC-BF5A5E606DD6}"/>
              </a:ext>
            </a:extLst>
          </p:cNvPr>
          <p:cNvSpPr>
            <a:spLocks noGrp="1"/>
          </p:cNvSpPr>
          <p:nvPr>
            <p:ph type="sldNum" sz="quarter" idx="1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pPr lvl="8"/>
            <a:fld id="{63DCA5C9-2E11-4C67-86EB-AE1DE127DC64}" type="slidenum">
              <a:rPr lang="en-US" smtClean="0"/>
              <a:pPr lvl="8"/>
              <a:t>‹#›</a:t>
            </a:fld>
            <a:endParaRPr lang="en-US"/>
          </a:p>
        </p:txBody>
      </p:sp>
      <p:sp>
        <p:nvSpPr>
          <p:cNvPr id="8" name="Title 9">
            <a:extLst>
              <a:ext uri="{FF2B5EF4-FFF2-40B4-BE49-F238E27FC236}">
                <a16:creationId xmlns:a16="http://schemas.microsoft.com/office/drawing/2014/main" id="{12C9CE0F-0EE5-5B4E-8C39-81B53D6A503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rgbClr val="0047C7"/>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715521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5">
            <a:extLst>
              <a:ext uri="{FF2B5EF4-FFF2-40B4-BE49-F238E27FC236}">
                <a16:creationId xmlns:a16="http://schemas.microsoft.com/office/drawing/2014/main" id="{1FE286EA-2092-2B48-969E-1B5A2F8D05E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49"/>
            <a:ext cx="10250488"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a:p>
        </p:txBody>
      </p:sp>
    </p:spTree>
    <p:extLst>
      <p:ext uri="{BB962C8B-B14F-4D97-AF65-F5344CB8AC3E}">
        <p14:creationId xmlns:p14="http://schemas.microsoft.com/office/powerpoint/2010/main" val="46133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Style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C281342B-3177-4EF8-B757-549FA5003E3C}" type="slidenum">
              <a:rPr lang="en-US" smtClean="0"/>
              <a:t>‹#›</a:t>
            </a:fld>
            <a:endParaRPr lang="en-US"/>
          </a:p>
        </p:txBody>
      </p:sp>
      <p:sp>
        <p:nvSpPr>
          <p:cNvPr id="8" name="Content Placeholder 4">
            <a:extLst>
              <a:ext uri="{FF2B5EF4-FFF2-40B4-BE49-F238E27FC236}">
                <a16:creationId xmlns:a16="http://schemas.microsoft.com/office/drawing/2014/main" id="{6185740E-6E5D-8945-8423-BA8DD954ADC2}"/>
              </a:ext>
            </a:extLst>
          </p:cNvPr>
          <p:cNvSpPr txBox="1">
            <a:spLocks/>
          </p:cNvSpPr>
          <p:nvPr/>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Preloaded text styles</a:t>
            </a:r>
            <a:endParaRPr lang="en-US" sz="1200">
              <a:ea typeface="Corbel" charset="0"/>
              <a:cs typeface="Corbel" charset="0"/>
            </a:endParaRPr>
          </a:p>
          <a:p>
            <a:r>
              <a:rPr lang="en-US" sz="1200">
                <a:ea typeface="Corbel" charset="0"/>
                <a:cs typeface="Corbel" charset="0"/>
              </a:rPr>
              <a:t>All approved fonts, sizes, text colors and bullets are preloaded into the ”list level” arrows. Standard body copy is the default “first level”, and you can switch to other pre-approved styles by clicking through the arrows. </a:t>
            </a:r>
            <a:br>
              <a:rPr lang="en-US" sz="1200">
                <a:ea typeface="Corbel" charset="0"/>
                <a:cs typeface="Corbel" charset="0"/>
              </a:rPr>
            </a:br>
            <a:br>
              <a:rPr lang="en-US" sz="1200">
                <a:ea typeface="Corbel" charset="0"/>
                <a:cs typeface="Corbel" charset="0"/>
              </a:rPr>
            </a:br>
            <a:r>
              <a:rPr lang="en-US" sz="1200">
                <a:ea typeface="Corbel" charset="0"/>
                <a:cs typeface="Corbel" charset="0"/>
              </a:rPr>
              <a:t>Using the “Bullet” icon is discouraged, as it will default to the built-in PowerPoint indent/bullet </a:t>
            </a:r>
            <a:br>
              <a:rPr lang="en-US" sz="1200">
                <a:ea typeface="Corbel" charset="0"/>
                <a:cs typeface="Corbel" charset="0"/>
              </a:rPr>
            </a:br>
            <a:r>
              <a:rPr lang="en-US" sz="1200">
                <a:ea typeface="Corbel" charset="0"/>
                <a:cs typeface="Corbel" charset="0"/>
              </a:rPr>
              <a:t>styles and will not make use of the custom indent/bullet styles. </a:t>
            </a:r>
            <a:br>
              <a:rPr lang="en-US" sz="1200">
                <a:ea typeface="Corbel" charset="0"/>
                <a:cs typeface="Corbel" charset="0"/>
              </a:rPr>
            </a:br>
            <a:br>
              <a:rPr lang="en-US" sz="1200">
                <a:ea typeface="Corbel" charset="0"/>
                <a:cs typeface="Corbel" charset="0"/>
              </a:rPr>
            </a:br>
            <a:r>
              <a:rPr lang="en-US" sz="1200">
                <a:ea typeface="Corbel" charset="0"/>
                <a:cs typeface="Corbel" charset="0"/>
              </a:rPr>
              <a:t>Instead, use the “Decrease/Increase List Level” buttons in the Home tab for all text adjustments to ensure all fonts, colors, sizes remain </a:t>
            </a:r>
            <a:br>
              <a:rPr lang="en-US" sz="1200">
                <a:ea typeface="Corbel" charset="0"/>
                <a:cs typeface="Corbel" charset="0"/>
              </a:rPr>
            </a:br>
            <a:r>
              <a:rPr lang="en-US" sz="1200">
                <a:ea typeface="Corbel" charset="0"/>
                <a:cs typeface="Corbel" charset="0"/>
              </a:rPr>
              <a:t>on brand. </a:t>
            </a:r>
            <a:br>
              <a:rPr lang="en-US" sz="1200">
                <a:ea typeface="Corbel" charset="0"/>
                <a:cs typeface="Corbel" charset="0"/>
              </a:rPr>
            </a:br>
            <a:br>
              <a:rPr lang="en-US" sz="1200">
                <a:ea typeface="Corbel" charset="0"/>
                <a:cs typeface="Corbel" charset="0"/>
              </a:rPr>
            </a:br>
            <a:r>
              <a:rPr lang="en-US" sz="1200">
                <a:ea typeface="Corbel" charset="0"/>
                <a:cs typeface="Corbel" charset="0"/>
              </a:rPr>
              <a:t>The standard text options are shown to the left, but different text boxes have different preloaded options depending on the specific layout.</a:t>
            </a:r>
          </a:p>
          <a:p>
            <a:endParaRPr lang="en-US" sz="1200"/>
          </a:p>
        </p:txBody>
      </p:sp>
      <p:grpSp>
        <p:nvGrpSpPr>
          <p:cNvPr id="10" name="Group 9">
            <a:extLst>
              <a:ext uri="{FF2B5EF4-FFF2-40B4-BE49-F238E27FC236}">
                <a16:creationId xmlns:a16="http://schemas.microsoft.com/office/drawing/2014/main" id="{31B66E29-DC4F-404A-A4F2-8860E6327AEB}"/>
              </a:ext>
            </a:extLst>
          </p:cNvPr>
          <p:cNvGrpSpPr/>
          <p:nvPr/>
        </p:nvGrpSpPr>
        <p:grpSpPr>
          <a:xfrm>
            <a:off x="1492249" y="1576388"/>
            <a:ext cx="6750049" cy="1080037"/>
            <a:chOff x="1149330" y="1584325"/>
            <a:chExt cx="6734194" cy="1077501"/>
          </a:xfrm>
        </p:grpSpPr>
        <p:pic>
          <p:nvPicPr>
            <p:cNvPr id="11" name="Picture 10">
              <a:extLst>
                <a:ext uri="{FF2B5EF4-FFF2-40B4-BE49-F238E27FC236}">
                  <a16:creationId xmlns:a16="http://schemas.microsoft.com/office/drawing/2014/main" id="{5B97637F-F1E7-A649-88D5-8B461606432E}"/>
                </a:ext>
              </a:extLst>
            </p:cNvPr>
            <p:cNvPicPr>
              <a:picLocks noChangeAspect="1"/>
            </p:cNvPicPr>
            <p:nvPr/>
          </p:nvPicPr>
          <p:blipFill rotWithShape="1">
            <a:blip r:embed="rId3">
              <a:extLst>
                <a:ext uri="{28A0092B-C50C-407E-A947-70E740481C1C}">
                  <a14:useLocalDpi xmlns:a14="http://schemas.microsoft.com/office/drawing/2010/main"/>
                </a:ext>
              </a:extLst>
            </a:blip>
            <a:srcRect l="9203"/>
            <a:stretch/>
          </p:blipFill>
          <p:spPr>
            <a:xfrm>
              <a:off x="1149330" y="1584325"/>
              <a:ext cx="6734194" cy="1077501"/>
            </a:xfrm>
            <a:prstGeom prst="rect">
              <a:avLst/>
            </a:prstGeom>
            <a:ln>
              <a:noFill/>
            </a:ln>
          </p:spPr>
        </p:pic>
        <p:sp>
          <p:nvSpPr>
            <p:cNvPr id="12" name="TextBox 11">
              <a:extLst>
                <a:ext uri="{FF2B5EF4-FFF2-40B4-BE49-F238E27FC236}">
                  <a16:creationId xmlns:a16="http://schemas.microsoft.com/office/drawing/2014/main" id="{E4F6AFDA-68CC-C14D-BF0B-BBE6390E033D}"/>
                </a:ext>
              </a:extLst>
            </p:cNvPr>
            <p:cNvSpPr txBox="1"/>
            <p:nvPr/>
          </p:nvSpPr>
          <p:spPr>
            <a:xfrm>
              <a:off x="5786518" y="1855811"/>
              <a:ext cx="557460" cy="707887"/>
            </a:xfrm>
            <a:prstGeom prst="rect">
              <a:avLst/>
            </a:prstGeom>
            <a:noFill/>
          </p:spPr>
          <p:txBody>
            <a:bodyPr wrap="square" rtlCol="0">
              <a:spAutoFit/>
            </a:bodyPr>
            <a:lstStyle/>
            <a:p>
              <a:r>
                <a:rPr lang="en-US" sz="4000">
                  <a:solidFill>
                    <a:srgbClr val="C00000"/>
                  </a:solidFill>
                </a:rPr>
                <a:t>X</a:t>
              </a:r>
            </a:p>
          </p:txBody>
        </p:sp>
        <p:sp>
          <p:nvSpPr>
            <p:cNvPr id="14" name="Oval 13">
              <a:extLst>
                <a:ext uri="{FF2B5EF4-FFF2-40B4-BE49-F238E27FC236}">
                  <a16:creationId xmlns:a16="http://schemas.microsoft.com/office/drawing/2014/main" id="{B8E7A103-7DC5-EC4B-9415-1EB8C6EFBCDE}"/>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a:p>
          </p:txBody>
        </p:sp>
      </p:grpSp>
      <p:sp>
        <p:nvSpPr>
          <p:cNvPr id="15" name="TextBox 14">
            <a:extLst>
              <a:ext uri="{FF2B5EF4-FFF2-40B4-BE49-F238E27FC236}">
                <a16:creationId xmlns:a16="http://schemas.microsoft.com/office/drawing/2014/main" id="{07B2E404-454A-F44E-A26A-77501CC24913}"/>
              </a:ext>
            </a:extLst>
          </p:cNvPr>
          <p:cNvSpPr txBox="1"/>
          <p:nvPr/>
        </p:nvSpPr>
        <p:spPr>
          <a:xfrm>
            <a:off x="1492249" y="2968626"/>
            <a:ext cx="6746873" cy="2795023"/>
          </a:xfrm>
          <a:prstGeom prst="rect">
            <a:avLst/>
          </a:prstGeom>
          <a:noFill/>
        </p:spPr>
        <p:txBody>
          <a:bodyPr wrap="square" lIns="0" tIns="91440" rIns="0" bIns="0" rtlCol="0">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1 – 18pt Arial (body copy)</a:t>
            </a:r>
          </a:p>
          <a:p>
            <a:pPr marL="0" marR="0" lvl="1" indent="0" algn="l" defTabSz="914400" rtl="0" eaLnBrk="1" fontAlgn="auto" latinLnBrk="0" hangingPunct="1">
              <a:lnSpc>
                <a:spcPct val="100000"/>
              </a:lnSpc>
              <a:spcBef>
                <a:spcPts val="0"/>
              </a:spcBef>
              <a:spcAft>
                <a:spcPts val="600"/>
              </a:spcAft>
              <a:buClr>
                <a:srgbClr val="00348E"/>
              </a:buClr>
              <a:buSzTx/>
              <a:buFontTx/>
              <a:buNone/>
              <a:tabLst>
                <a:tab pos="280988" algn="l"/>
              </a:tabLst>
              <a:defRPr/>
            </a:pPr>
            <a:r>
              <a:rPr kumimoji="0" lang="en-US" sz="1800" b="1" i="0" u="none" strike="noStrike" kern="1200" cap="none" spc="0" normalizeH="0" baseline="0" noProof="0">
                <a:ln>
                  <a:noFill/>
                </a:ln>
                <a:solidFill>
                  <a:schemeClr val="tx2"/>
                </a:solidFill>
                <a:effectLst/>
                <a:uLnTx/>
                <a:uFillTx/>
                <a:latin typeface="+mn-lt"/>
                <a:ea typeface="Roboto" panose="02000000000000000000" pitchFamily="2" charset="0"/>
                <a:cs typeface="Times New Roman" panose="02020603050405020304" pitchFamily="18" charset="0"/>
              </a:rPr>
              <a:t>Text level 2 – 18pt Arial Bold (Subhead)</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3 – 18pt Arial Bullet 1)</a:t>
            </a:r>
          </a:p>
          <a:p>
            <a:pPr marL="568325" marR="0" lvl="3" indent="-285750"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4 – 16pt Arial (Bullet 2)</a:t>
            </a:r>
          </a:p>
          <a:p>
            <a:pPr marL="850392" marR="0" lvl="4" indent="-283464"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tab pos="292608" algn="l"/>
                <a:tab pos="585216" algn="l"/>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5 – 16pt Arial (Bullet 3)</a:t>
            </a:r>
          </a:p>
          <a:p>
            <a:pPr marL="283464" marR="0" lvl="5"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6 – 18pt Arial (Number 1)</a:t>
            </a:r>
          </a:p>
          <a:p>
            <a:pPr marL="566928" marR="0" lvl="6"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7 – 16pt Arial (Number 2)</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endPar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endParaRPr>
          </a:p>
          <a:p>
            <a:pPr marL="0" indent="-3657600" algn="l">
              <a:spcAft>
                <a:spcPts val="600"/>
              </a:spcAft>
            </a:pPr>
            <a:endParaRPr lang="en-US" sz="1800" b="0" i="0">
              <a:solidFill>
                <a:schemeClr val="tx1"/>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4843289F-F8DD-BF49-BBFA-52C039B26631}"/>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Preloaded text styles</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8" name="Picture 17" descr="Logo, icon&#10;&#10;Description automatically generated">
            <a:extLst>
              <a:ext uri="{FF2B5EF4-FFF2-40B4-BE49-F238E27FC236}">
                <a16:creationId xmlns:a16="http://schemas.microsoft.com/office/drawing/2014/main" id="{0AFD6DBF-4CF5-9C40-B976-FB88B63B9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4042419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full image with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a:p>
        </p:txBody>
      </p:sp>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1479550" y="1581149"/>
            <a:ext cx="10247312" cy="4822825"/>
          </a:xfrm>
          <a:solidFill>
            <a:schemeClr val="bg1">
              <a:lumMod val="75000"/>
            </a:schemeClr>
          </a:solidFill>
        </p:spPr>
        <p:txBody>
          <a:bodyPr tIns="2651760"/>
          <a:lstStyle>
            <a:lvl1pPr algn="ctr">
              <a:defRPr/>
            </a:lvl1pPr>
          </a:lstStyle>
          <a:p>
            <a:r>
              <a:rPr lang="en-US"/>
              <a:t>Click icon to add picture</a:t>
            </a:r>
          </a:p>
        </p:txBody>
      </p:sp>
      <p:sp>
        <p:nvSpPr>
          <p:cNvPr id="9" name="Picture 5">
            <a:extLst>
              <a:ext uri="{FF2B5EF4-FFF2-40B4-BE49-F238E27FC236}">
                <a16:creationId xmlns:a16="http://schemas.microsoft.com/office/drawing/2014/main" id="{8CDDCB67-33FA-A240-B821-E512E8E2B6F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1354760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1479550" y="454024"/>
            <a:ext cx="10250488" cy="5942014"/>
          </a:xfrm>
          <a:solidFill>
            <a:schemeClr val="bg1">
              <a:lumMod val="75000"/>
            </a:schemeClr>
          </a:solidFill>
        </p:spPr>
        <p:txBody>
          <a:bodyPr tIns="2468880"/>
          <a:lstStyle>
            <a:lvl1pPr algn="ctr">
              <a:defRPr>
                <a:solidFill>
                  <a:schemeClr val="tx2"/>
                </a:solidFill>
              </a:defRPr>
            </a:lvl1pPr>
          </a:lstStyle>
          <a:p>
            <a:r>
              <a:rPr lang="en-US"/>
              <a:t>Click icon to add picture</a:t>
            </a:r>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pPr lvl="8"/>
            <a:r>
              <a:rPr lang="en-US"/>
              <a:t>TMCAH Clinical Skills Day 1 |  © Tufts Medicine 09.2025 |  Private and confidential. Not for redistribution.</a:t>
            </a:r>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3DCA5C9-2E11-4C67-86EB-AE1DE127DC64}" type="slidenum">
              <a:rPr lang="en-US" smtClean="0"/>
              <a:pPr/>
              <a:t>‹#›</a:t>
            </a:fld>
            <a:endParaRPr lang="en-US"/>
          </a:p>
        </p:txBody>
      </p:sp>
      <p:sp>
        <p:nvSpPr>
          <p:cNvPr id="6" name="Picture 5">
            <a:extLst>
              <a:ext uri="{FF2B5EF4-FFF2-40B4-BE49-F238E27FC236}">
                <a16:creationId xmlns:a16="http://schemas.microsoft.com/office/drawing/2014/main" id="{F1A2AA47-C422-AD40-888C-5F0D66638451}"/>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2331841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full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TMCAH Clinical Skills Day 1 |  © Tufts Medicine 09.2025 |  Private and confidential. Not for redistribution.</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a:p>
        </p:txBody>
      </p:sp>
      <p:sp>
        <p:nvSpPr>
          <p:cNvPr id="7" name="Chart Placeholder 6">
            <a:extLst>
              <a:ext uri="{FF2B5EF4-FFF2-40B4-BE49-F238E27FC236}">
                <a16:creationId xmlns:a16="http://schemas.microsoft.com/office/drawing/2014/main" id="{0203C4E6-EC7C-1F40-86EA-065A6220FC54}"/>
              </a:ext>
            </a:extLst>
          </p:cNvPr>
          <p:cNvSpPr>
            <a:spLocks noGrp="1"/>
          </p:cNvSpPr>
          <p:nvPr>
            <p:ph type="chart" sz="quarter" idx="20"/>
          </p:nvPr>
        </p:nvSpPr>
        <p:spPr>
          <a:xfrm>
            <a:off x="1479550" y="454026"/>
            <a:ext cx="10250488" cy="5949950"/>
          </a:xfrm>
          <a:pattFill prst="pct10">
            <a:fgClr>
              <a:schemeClr val="tx1"/>
            </a:fgClr>
            <a:bgClr>
              <a:schemeClr val="bg1"/>
            </a:bgClr>
          </a:pattFill>
        </p:spPr>
        <p:txBody>
          <a:bodyPr tIns="2560320"/>
          <a:lstStyle>
            <a:lvl1pPr algn="ctr">
              <a:defRPr/>
            </a:lvl1pPr>
          </a:lstStyle>
          <a:p>
            <a:r>
              <a:rPr lang="en-US"/>
              <a:t>Click icon to add chart</a:t>
            </a:r>
          </a:p>
        </p:txBody>
      </p:sp>
      <p:sp>
        <p:nvSpPr>
          <p:cNvPr id="6" name="Picture 5">
            <a:extLst>
              <a:ext uri="{FF2B5EF4-FFF2-40B4-BE49-F238E27FC236}">
                <a16:creationId xmlns:a16="http://schemas.microsoft.com/office/drawing/2014/main" id="{29BD7782-4E99-6342-9724-69F3DEFE976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502780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full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1479550" y="454026"/>
            <a:ext cx="10247311" cy="5949950"/>
          </a:xfrm>
          <a:pattFill prst="pct10">
            <a:fgClr>
              <a:schemeClr val="accent1"/>
            </a:fgClr>
            <a:bgClr>
              <a:schemeClr val="bg1"/>
            </a:bgClr>
          </a:pattFill>
        </p:spPr>
        <p:txBody>
          <a:bodyPr tIns="2514600"/>
          <a:lstStyle>
            <a:lvl1pPr algn="ctr">
              <a:defRPr sz="1800"/>
            </a:lvl1pPr>
          </a:lstStyle>
          <a:p>
            <a:r>
              <a:rPr lang="en-US"/>
              <a:t>Click icon to add table</a:t>
            </a:r>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TMCAH Clinical Skills Day 1 |  © Tufts Medicine 09.2025 |  Private and confidential. Not for redistribution.</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a:p>
        </p:txBody>
      </p:sp>
      <p:pic>
        <p:nvPicPr>
          <p:cNvPr id="7" name="Picture 6" descr="Logo, icon&#10;&#10;Description automatically generated">
            <a:extLst>
              <a:ext uri="{FF2B5EF4-FFF2-40B4-BE49-F238E27FC236}">
                <a16:creationId xmlns:a16="http://schemas.microsoft.com/office/drawing/2014/main" id="{81C94482-CF0E-E449-9850-7B270549A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317767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TMCAH Clinical Skills Day 1 |  © Tufts Medicine 09.2025 |  Private and confidential. Not for redistribution.</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6719888" y="1581149"/>
            <a:ext cx="5018035"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sp>
        <p:nvSpPr>
          <p:cNvPr id="9" name="Picture 5">
            <a:extLst>
              <a:ext uri="{FF2B5EF4-FFF2-40B4-BE49-F238E27FC236}">
                <a16:creationId xmlns:a16="http://schemas.microsoft.com/office/drawing/2014/main" id="{40F75517-955D-FB4A-91BB-91AD90E865EB}"/>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2671919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2col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TMCAH Clinical Skills Day 1 |  © Tufts Medicine 09.2025 |  Private and confidential. Not for redistribution.</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sp>
        <p:nvSpPr>
          <p:cNvPr id="9" name="Text Placeholder 15">
            <a:extLst>
              <a:ext uri="{FF2B5EF4-FFF2-40B4-BE49-F238E27FC236}">
                <a16:creationId xmlns:a16="http://schemas.microsoft.com/office/drawing/2014/main" id="{9E105035-5CD1-3142-9C06-DB231CE5481B}"/>
              </a:ext>
            </a:extLst>
          </p:cNvPr>
          <p:cNvSpPr>
            <a:spLocks noGrp="1"/>
          </p:cNvSpPr>
          <p:nvPr>
            <p:ph type="body" sz="quarter" idx="22" hasCustomPrompt="1"/>
          </p:nvPr>
        </p:nvSpPr>
        <p:spPr>
          <a:xfrm>
            <a:off x="6719888" y="1581150"/>
            <a:ext cx="5010150" cy="4822824"/>
          </a:xfrm>
        </p:spPr>
        <p:txBody>
          <a:bodyPr tIns="0" bIns="0" anchor="t" anchorCtr="0"/>
          <a:lstStyle>
            <a:lvl1pPr>
              <a:spcAft>
                <a:spcPts val="1200"/>
              </a:spcAft>
              <a:buFontTx/>
              <a:buNone/>
              <a:defRPr sz="2400" b="0" i="0" cap="none" baseline="0">
                <a:solidFill>
                  <a:schemeClr val="accent6"/>
                </a:solidFill>
                <a:latin typeface="+mn-lt"/>
                <a:ea typeface="Roboto" panose="02000000000000000000" pitchFamily="2" charset="0"/>
                <a:cs typeface="Verdana" panose="020B0604030504040204" pitchFamily="34" charset="0"/>
              </a:defRPr>
            </a:lvl1pPr>
            <a:lvl2pPr>
              <a:spcAft>
                <a:spcPts val="1200"/>
              </a:spcAft>
              <a:buFontTx/>
              <a:buNone/>
              <a:defRPr sz="2400" b="0" i="1" cap="none" baseline="0">
                <a:solidFill>
                  <a:schemeClr val="accent6"/>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9pPr>
          </a:lstStyle>
          <a:p>
            <a:pPr lvl="0"/>
            <a:r>
              <a:rPr lang="en-US"/>
              <a:t>Quote or callout</a:t>
            </a:r>
          </a:p>
        </p:txBody>
      </p:sp>
      <p:sp>
        <p:nvSpPr>
          <p:cNvPr id="11" name="Picture 5">
            <a:extLst>
              <a:ext uri="{FF2B5EF4-FFF2-40B4-BE49-F238E27FC236}">
                <a16:creationId xmlns:a16="http://schemas.microsoft.com/office/drawing/2014/main" id="{A038B5EB-9A58-4947-9DAC-3098226EBDB7}"/>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954192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2col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7962" y="1581149"/>
            <a:ext cx="5013325"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6719887" y="1581149"/>
            <a:ext cx="5013325" cy="4822825"/>
          </a:xfrm>
          <a:solidFill>
            <a:schemeClr val="bg1">
              <a:lumMod val="75000"/>
            </a:schemeClr>
          </a:solidFill>
        </p:spPr>
        <p:txBody>
          <a:bodyPr tIns="2743200"/>
          <a:lstStyle>
            <a:lvl1pPr algn="ctr">
              <a:defRPr/>
            </a:lvl1pPr>
          </a:lstStyle>
          <a:p>
            <a:r>
              <a:rPr lang="en-US"/>
              <a:t>Click icon to add picture</a:t>
            </a:r>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p:txBody>
          <a:bodyPr/>
          <a:lstStyle/>
          <a:p>
            <a:r>
              <a:rPr lang="en-US"/>
              <a:t>TMCAH Clinical Skills Day 1 |  © Tufts Medicine 09.2025 |  Private and confidential. Not for redistribution.</a:t>
            </a:r>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lvl1pPr>
              <a:defRPr/>
            </a:lvl1pPr>
          </a:lstStyle>
          <a:p>
            <a:fld id="{2A9E267E-5E8B-E44D-8A83-369206BA431A}" type="slidenum">
              <a:rPr lang="en-US" smtClean="0"/>
              <a:pPr/>
              <a:t>‹#›</a:t>
            </a:fld>
            <a:endParaRPr lang="en-US"/>
          </a:p>
        </p:txBody>
      </p:sp>
      <p:sp>
        <p:nvSpPr>
          <p:cNvPr id="8" name="Picture 5">
            <a:extLst>
              <a:ext uri="{FF2B5EF4-FFF2-40B4-BE49-F238E27FC236}">
                <a16:creationId xmlns:a16="http://schemas.microsoft.com/office/drawing/2014/main" id="{1A651B39-03B6-7044-A918-9F66E4CCC9EF}"/>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524511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50"/>
            <a:ext cx="3267074" cy="4814887"/>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975225" y="1581150"/>
            <a:ext cx="3265488"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469313" y="1581149"/>
            <a:ext cx="3257548"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r>
              <a:rPr lang="en-US"/>
              <a:t>TMCAH Clinical Skills Day 1 |  © Tufts Medicine 09.2025 |  Private and confidential. Not for redistribution.</a:t>
            </a:r>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63DCA5C9-2E11-4C67-86EB-AE1DE127DC64}" type="slidenum">
              <a:rPr lang="en-US" smtClean="0"/>
              <a:pPr/>
              <a:t>‹#›</a:t>
            </a:fld>
            <a:endParaRPr lang="en-US"/>
          </a:p>
        </p:txBody>
      </p:sp>
      <p:sp>
        <p:nvSpPr>
          <p:cNvPr id="5" name="Title 4">
            <a:extLst>
              <a:ext uri="{FF2B5EF4-FFF2-40B4-BE49-F238E27FC236}">
                <a16:creationId xmlns:a16="http://schemas.microsoft.com/office/drawing/2014/main" id="{3F8D9ED7-E967-B044-9B1A-72E2E3D48C5D}"/>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58267C6-CA24-3A4C-97F0-DBB9031B7D00}"/>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4281772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head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TMCAH Clinical Skills Day 1 |  © Tufts Medicine 09.2025 |  Private and confidential. Not for redistribution.</a:t>
            </a:r>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0587189-E150-C44F-8A73-1FBF52314BB0}"/>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2690442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50DF49-280D-2042-9C83-36E167674CBA}"/>
              </a:ext>
            </a:extLst>
          </p:cNvPr>
          <p:cNvSpPr>
            <a:spLocks noGrp="1"/>
          </p:cNvSpPr>
          <p:nvPr>
            <p:ph type="ftr" sz="quarter" idx="11"/>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8635AA6C-0792-844C-BDA4-D38426376F09}"/>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6" name="Picture 5">
            <a:extLst>
              <a:ext uri="{FF2B5EF4-FFF2-40B4-BE49-F238E27FC236}">
                <a16:creationId xmlns:a16="http://schemas.microsoft.com/office/drawing/2014/main" id="{43F71159-3A92-D448-9FC3-D8E5D6DD70D9}"/>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2" name="TextBox 1">
            <a:extLst>
              <a:ext uri="{FF2B5EF4-FFF2-40B4-BE49-F238E27FC236}">
                <a16:creationId xmlns:a16="http://schemas.microsoft.com/office/drawing/2014/main" id="{A9EEC6CD-FDF5-3E4E-A354-997726FD9725}"/>
              </a:ext>
            </a:extLst>
          </p:cNvPr>
          <p:cNvSpPr txBox="1"/>
          <p:nvPr/>
        </p:nvSpPr>
        <p:spPr>
          <a:xfrm>
            <a:off x="12348058" y="855878"/>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0BF5B294-59D6-7D48-AAD7-1BE3AD3C0959}"/>
              </a:ext>
            </a:extLst>
          </p:cNvPr>
          <p:cNvSpPr txBox="1"/>
          <p:nvPr/>
        </p:nvSpPr>
        <p:spPr>
          <a:xfrm>
            <a:off x="12823546" y="1675181"/>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69183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rid System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C281342B-3177-4EF8-B757-549FA5003E3C}" type="slidenum">
              <a:rPr lang="en-US" smtClean="0"/>
              <a:t>‹#›</a:t>
            </a:fld>
            <a:endParaRPr lang="en-US"/>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8470899" y="1576388"/>
            <a:ext cx="3259139"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Grid system</a:t>
            </a:r>
            <a:endParaRPr lang="en-US" sz="1200">
              <a:ea typeface="Corbel" charset="0"/>
              <a:cs typeface="Corbel" charset="0"/>
            </a:endParaRPr>
          </a:p>
          <a:p>
            <a:r>
              <a:rPr lang="en-US" sz="1200">
                <a:ea typeface="Corbel" charset="0"/>
                <a:cs typeface="Corbel" charset="0"/>
              </a:rPr>
              <a:t>A three column grid system is established for your use. When adding your own text boxes or imagery be sure to build to the grid and align your elements accordingly. You can view guides in a PPT document by following the steps below:</a:t>
            </a:r>
          </a:p>
          <a:p>
            <a:pPr marL="228600" indent="-228600">
              <a:buFont typeface="+mj-lt"/>
              <a:buAutoNum type="arabicPeriod"/>
            </a:pPr>
            <a:r>
              <a:rPr lang="en-US" sz="1200">
                <a:ea typeface="Corbel" charset="0"/>
                <a:cs typeface="Corbel" charset="0"/>
              </a:rPr>
              <a:t>At the top of the screen, go to the PowerPoint “View” tab.</a:t>
            </a:r>
          </a:p>
          <a:p>
            <a:pPr marL="228600" indent="-228600">
              <a:buFont typeface="+mj-lt"/>
              <a:buAutoNum type="arabicPeriod"/>
            </a:pPr>
            <a:r>
              <a:rPr lang="en-US" sz="1200">
                <a:ea typeface="Corbel" charset="0"/>
                <a:cs typeface="Corbel" charset="0"/>
              </a:rPr>
              <a:t>Check the box for “Guides” to turn guides on </a:t>
            </a:r>
            <a:br>
              <a:rPr lang="en-US" sz="1200">
                <a:ea typeface="Corbel" charset="0"/>
                <a:cs typeface="Corbel" charset="0"/>
              </a:rPr>
            </a:br>
            <a:r>
              <a:rPr lang="en-US" sz="1200">
                <a:ea typeface="Corbel" charset="0"/>
                <a:cs typeface="Corbel" charset="0"/>
              </a:rPr>
              <a:t>and off.</a:t>
            </a:r>
          </a:p>
          <a:p>
            <a:pPr marL="228600" indent="-228600">
              <a:buFont typeface="+mj-lt"/>
              <a:buAutoNum type="arabicPeriod"/>
            </a:pPr>
            <a:r>
              <a:rPr lang="en-US" sz="1200">
                <a:ea typeface="Corbel" charset="0"/>
                <a:cs typeface="Corbel" charset="0"/>
              </a:rPr>
              <a:t>Delete this Instructions page when content </a:t>
            </a:r>
            <a:br>
              <a:rPr lang="en-US" sz="1200">
                <a:ea typeface="Corbel" charset="0"/>
                <a:cs typeface="Corbel" charset="0"/>
              </a:rPr>
            </a:br>
            <a:r>
              <a:rPr lang="en-US" sz="1200">
                <a:ea typeface="Corbel" charset="0"/>
                <a:cs typeface="Corbel" charset="0"/>
              </a:rPr>
              <a:t>layout is complete.</a:t>
            </a:r>
          </a:p>
          <a:p>
            <a:endParaRPr lang="en-US" sz="1200"/>
          </a:p>
        </p:txBody>
      </p:sp>
      <p:pic>
        <p:nvPicPr>
          <p:cNvPr id="17" name="Picture 16">
            <a:extLst>
              <a:ext uri="{FF2B5EF4-FFF2-40B4-BE49-F238E27FC236}">
                <a16:creationId xmlns:a16="http://schemas.microsoft.com/office/drawing/2014/main" id="{866E0620-B7E6-8F4F-9A65-14DB3D0F9A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5185" y="1576388"/>
            <a:ext cx="6744180" cy="3792780"/>
          </a:xfrm>
          <a:prstGeom prst="rect">
            <a:avLst/>
          </a:prstGeom>
          <a:solidFill>
            <a:schemeClr val="bg2"/>
          </a:solidFill>
          <a:ln>
            <a:solidFill>
              <a:schemeClr val="tx2"/>
            </a:solidFill>
          </a:ln>
        </p:spPr>
      </p:pic>
      <p:sp>
        <p:nvSpPr>
          <p:cNvPr id="9" name="TextBox 8">
            <a:extLst>
              <a:ext uri="{FF2B5EF4-FFF2-40B4-BE49-F238E27FC236}">
                <a16:creationId xmlns:a16="http://schemas.microsoft.com/office/drawing/2014/main" id="{162F72A6-D562-9D4A-8E61-E64C46D71596}"/>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Grid System</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533790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torytelling_blue_hrz">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098D82-8542-9C4B-81C9-C7DCBC1B4F35}"/>
              </a:ext>
            </a:extLst>
          </p:cNvPr>
          <p:cNvSpPr/>
          <p:nvPr/>
        </p:nvSpPr>
        <p:spPr bwMode="auto">
          <a:xfrm>
            <a:off x="1038758" y="0"/>
            <a:ext cx="11153242" cy="4359859"/>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3F672698-5396-6340-B8A5-7AB8D49FD392}"/>
              </a:ext>
            </a:extLst>
          </p:cNvPr>
          <p:cNvSpPr/>
          <p:nvPr/>
        </p:nvSpPr>
        <p:spPr bwMode="auto">
          <a:xfrm>
            <a:off x="0" y="3"/>
            <a:ext cx="1038758" cy="6858000"/>
          </a:xfrm>
          <a:prstGeom prst="rect">
            <a:avLst/>
          </a:prstGeom>
          <a:solidFill>
            <a:srgbClr val="0047C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2" name="Group 11">
            <a:extLst>
              <a:ext uri="{FF2B5EF4-FFF2-40B4-BE49-F238E27FC236}">
                <a16:creationId xmlns:a16="http://schemas.microsoft.com/office/drawing/2014/main" id="{10DCA646-77DE-9549-B1E7-F51B547B85DA}"/>
              </a:ext>
            </a:extLst>
          </p:cNvPr>
          <p:cNvGrpSpPr/>
          <p:nvPr/>
        </p:nvGrpSpPr>
        <p:grpSpPr>
          <a:xfrm rot="5400000">
            <a:off x="7832141" y="2"/>
            <a:ext cx="4359859" cy="4359859"/>
            <a:chOff x="0" y="0"/>
            <a:chExt cx="4736592" cy="4736592"/>
          </a:xfrm>
        </p:grpSpPr>
        <p:sp>
          <p:nvSpPr>
            <p:cNvPr id="13" name="Freeform 12">
              <a:extLst>
                <a:ext uri="{FF2B5EF4-FFF2-40B4-BE49-F238E27FC236}">
                  <a16:creationId xmlns:a16="http://schemas.microsoft.com/office/drawing/2014/main" id="{FFFA08B0-60B5-864A-93D0-53A3E0DE8636}"/>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85B6A2D-A043-444E-A4CD-F1F88C955451}"/>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89F316D-E022-3146-BFED-548B1BD45312}"/>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1479550" y="6556829"/>
            <a:ext cx="6761163" cy="148697"/>
          </a:xfrm>
        </p:spPr>
        <p:txBody>
          <a:bodyPr/>
          <a:lstStyle/>
          <a:p>
            <a:r>
              <a:rPr lang="en-US"/>
              <a:t>TMCAH Clinical Skills Day 1 |  © Tufts Medicine 09.2025 |  Private and confidential. Not for redistribution.</a:t>
            </a:r>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a:p>
        </p:txBody>
      </p:sp>
      <p:sp>
        <p:nvSpPr>
          <p:cNvPr id="19" name="Text Placeholder 4">
            <a:extLst>
              <a:ext uri="{FF2B5EF4-FFF2-40B4-BE49-F238E27FC236}">
                <a16:creationId xmlns:a16="http://schemas.microsoft.com/office/drawing/2014/main" id="{599A82ED-1FB5-3243-B400-9BCACA66E35D}"/>
              </a:ext>
            </a:extLst>
          </p:cNvPr>
          <p:cNvSpPr>
            <a:spLocks noGrp="1"/>
          </p:cNvSpPr>
          <p:nvPr>
            <p:ph type="body" sz="quarter" idx="22"/>
          </p:nvPr>
        </p:nvSpPr>
        <p:spPr>
          <a:xfrm>
            <a:off x="1479550" y="4738688"/>
            <a:ext cx="10250488" cy="1657350"/>
          </a:xfrm>
        </p:spPr>
        <p:txBody>
          <a:bodyPr rIns="2286000"/>
          <a:lstStyle/>
          <a:p>
            <a:pPr lvl="0"/>
            <a:r>
              <a:rPr lang="en-US"/>
              <a:t>Click to edit Master text styles</a:t>
            </a:r>
          </a:p>
          <a:p>
            <a:pPr lvl="1"/>
            <a:r>
              <a:rPr lang="en-US"/>
              <a:t>Second level</a:t>
            </a:r>
          </a:p>
        </p:txBody>
      </p:sp>
      <p:sp>
        <p:nvSpPr>
          <p:cNvPr id="7" name="Picture 5">
            <a:extLst>
              <a:ext uri="{FF2B5EF4-FFF2-40B4-BE49-F238E27FC236}">
                <a16:creationId xmlns:a16="http://schemas.microsoft.com/office/drawing/2014/main" id="{2B4D9254-E58C-9E4E-B7F8-FA11ED4BCE7E}"/>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165879058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torytelling_sand_hrz">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A60AE-F2F7-1244-BD01-BDE6B0C3F4AD}"/>
              </a:ext>
            </a:extLst>
          </p:cNvPr>
          <p:cNvSpPr/>
          <p:nvPr/>
        </p:nvSpPr>
        <p:spPr bwMode="auto">
          <a:xfrm>
            <a:off x="1038758" y="-3"/>
            <a:ext cx="11153242" cy="4359859"/>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694D60D6-C5CF-654E-8CA2-C106B8809DA8}"/>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8BED1749-C440-E245-8DD4-B2AB84B61273}"/>
              </a:ext>
            </a:extLst>
          </p:cNvPr>
          <p:cNvGrpSpPr/>
          <p:nvPr/>
        </p:nvGrpSpPr>
        <p:grpSpPr>
          <a:xfrm rot="5400000">
            <a:off x="7832141" y="-1"/>
            <a:ext cx="4359859" cy="4359859"/>
            <a:chOff x="0" y="0"/>
            <a:chExt cx="4736592" cy="4736592"/>
          </a:xfrm>
        </p:grpSpPr>
        <p:sp>
          <p:nvSpPr>
            <p:cNvPr id="12" name="Freeform 11">
              <a:extLst>
                <a:ext uri="{FF2B5EF4-FFF2-40B4-BE49-F238E27FC236}">
                  <a16:creationId xmlns:a16="http://schemas.microsoft.com/office/drawing/2014/main" id="{A31CD68F-BDD8-A24B-9658-426BF064AAE3}"/>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D6EF470-E2CA-2541-A6CF-05EEC2195CB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09AFD5D-1B84-C045-85F6-3094F8962B56}"/>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rgbClr val="0047C7"/>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E51C870B-1F1C-E841-A6FE-D1ECD1E518BA}"/>
              </a:ext>
            </a:extLst>
          </p:cNvPr>
          <p:cNvSpPr>
            <a:spLocks noGrp="1"/>
          </p:cNvSpPr>
          <p:nvPr>
            <p:ph type="ftr" sz="quarter" idx="20"/>
          </p:nvPr>
        </p:nvSpPr>
        <p:spPr/>
        <p:txBody>
          <a:bodyPr/>
          <a:lstStyle/>
          <a:p>
            <a:r>
              <a:rPr lang="en-US"/>
              <a:t>TMCAH Clinical Skills Day 1 |  © Tufts Medicine 09.2025 |  Private and confidential. Not for redistribution.</a:t>
            </a:r>
          </a:p>
        </p:txBody>
      </p:sp>
      <p:sp>
        <p:nvSpPr>
          <p:cNvPr id="3" name="Slide Number Placeholder 2">
            <a:extLst>
              <a:ext uri="{FF2B5EF4-FFF2-40B4-BE49-F238E27FC236}">
                <a16:creationId xmlns:a16="http://schemas.microsoft.com/office/drawing/2014/main" id="{BDF0705E-4DB1-AD41-8B2C-895D8B067C4B}"/>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pPr lvl="8"/>
            <a:fld id="{63DCA5C9-2E11-4C67-86EB-AE1DE127DC64}" type="slidenum">
              <a:rPr lang="en-US" smtClean="0"/>
              <a:pPr lvl="8"/>
              <a:t>‹#›</a:t>
            </a:fld>
            <a:endParaRPr lang="en-US"/>
          </a:p>
        </p:txBody>
      </p:sp>
      <p:sp>
        <p:nvSpPr>
          <p:cNvPr id="5" name="Text Placeholder 4">
            <a:extLst>
              <a:ext uri="{FF2B5EF4-FFF2-40B4-BE49-F238E27FC236}">
                <a16:creationId xmlns:a16="http://schemas.microsoft.com/office/drawing/2014/main" id="{CE12BB07-50A3-D042-8F1B-C0910D1BFCE7}"/>
              </a:ext>
            </a:extLst>
          </p:cNvPr>
          <p:cNvSpPr>
            <a:spLocks noGrp="1"/>
          </p:cNvSpPr>
          <p:nvPr>
            <p:ph type="body" sz="quarter" idx="22"/>
          </p:nvPr>
        </p:nvSpPr>
        <p:spPr>
          <a:xfrm>
            <a:off x="1479550" y="4738688"/>
            <a:ext cx="10250488" cy="1657350"/>
          </a:xfrm>
        </p:spPr>
        <p:txBody>
          <a:bodyPr rIns="2286000"/>
          <a:lstStyle/>
          <a:p>
            <a:pPr lvl="0"/>
            <a:r>
              <a:rPr lang="en-US"/>
              <a:t>Click to edit Master text styles</a:t>
            </a:r>
          </a:p>
          <a:p>
            <a:pPr lvl="1"/>
            <a:r>
              <a:rPr lang="en-US"/>
              <a:t>Second level</a:t>
            </a:r>
          </a:p>
        </p:txBody>
      </p:sp>
      <p:sp>
        <p:nvSpPr>
          <p:cNvPr id="7" name="Picture 4">
            <a:extLst>
              <a:ext uri="{FF2B5EF4-FFF2-40B4-BE49-F238E27FC236}">
                <a16:creationId xmlns:a16="http://schemas.microsoft.com/office/drawing/2014/main" id="{50C03A61-1BD7-BE44-9346-8991589F31B9}"/>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spTree>
    <p:extLst>
      <p:ext uri="{BB962C8B-B14F-4D97-AF65-F5344CB8AC3E}">
        <p14:creationId xmlns:p14="http://schemas.microsoft.com/office/powerpoint/2010/main" val="117112718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torytelling_pic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1025525" y="-1"/>
            <a:ext cx="11166475" cy="4122549"/>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1479550" y="4478200"/>
            <a:ext cx="10250488" cy="1204628"/>
          </a:xfrm>
        </p:spPr>
        <p:txBody>
          <a:bodyPr tIns="0" rIns="0" bIns="0" anchor="t" anchorCtr="0"/>
          <a:lstStyle>
            <a:lvl1pPr>
              <a:lnSpc>
                <a:spcPct val="92000"/>
              </a:lnSpc>
              <a:defRPr sz="3000" b="0">
                <a:solidFill>
                  <a:schemeClr val="accent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4881A712-160E-504D-B1BF-408E95ED6524}"/>
              </a:ext>
            </a:extLst>
          </p:cNvPr>
          <p:cNvSpPr>
            <a:spLocks noGrp="1"/>
          </p:cNvSpPr>
          <p:nvPr>
            <p:ph type="ftr" sz="quarter" idx="24"/>
          </p:nvPr>
        </p:nvSpPr>
        <p:spPr/>
        <p:txBody>
          <a:bodyPr/>
          <a:lstStyle/>
          <a:p>
            <a:r>
              <a:rPr lang="en-US"/>
              <a:t>TMCAH Clinical Skills Day 1 |  © Tufts Medicine 09.2025 |  Private and confidential. Not for redistribution.</a:t>
            </a:r>
          </a:p>
        </p:txBody>
      </p:sp>
      <p:sp>
        <p:nvSpPr>
          <p:cNvPr id="3" name="Slide Number Placeholder 2">
            <a:extLst>
              <a:ext uri="{FF2B5EF4-FFF2-40B4-BE49-F238E27FC236}">
                <a16:creationId xmlns:a16="http://schemas.microsoft.com/office/drawing/2014/main" id="{15ED3C40-5C3D-5446-8DC6-F2328452B609}"/>
              </a:ext>
            </a:extLst>
          </p:cNvPr>
          <p:cNvSpPr>
            <a:spLocks noGrp="1"/>
          </p:cNvSpPr>
          <p:nvPr>
            <p:ph type="sldNum" sz="quarter" idx="25"/>
          </p:nvPr>
        </p:nvSpPr>
        <p:spPr/>
        <p:txBody>
          <a:bodyPr/>
          <a:lstStyle/>
          <a:p>
            <a:fld id="{63DCA5C9-2E11-4C67-86EB-AE1DE127DC64}" type="slidenum">
              <a:rPr lang="en-US" smtClean="0"/>
              <a:pPr/>
              <a:t>‹#›</a:t>
            </a:fld>
            <a:endParaRPr lang="en-US"/>
          </a:p>
        </p:txBody>
      </p:sp>
      <p:sp>
        <p:nvSpPr>
          <p:cNvPr id="9" name="Text Placeholder 4">
            <a:extLst>
              <a:ext uri="{FF2B5EF4-FFF2-40B4-BE49-F238E27FC236}">
                <a16:creationId xmlns:a16="http://schemas.microsoft.com/office/drawing/2014/main" id="{89D10A92-A052-8747-86BE-B996D9DA1A30}"/>
              </a:ext>
            </a:extLst>
          </p:cNvPr>
          <p:cNvSpPr>
            <a:spLocks noGrp="1"/>
          </p:cNvSpPr>
          <p:nvPr>
            <p:ph type="body" sz="quarter" idx="22"/>
          </p:nvPr>
        </p:nvSpPr>
        <p:spPr>
          <a:xfrm>
            <a:off x="1479550" y="5682828"/>
            <a:ext cx="10250488" cy="713210"/>
          </a:xfrm>
        </p:spPr>
        <p:txBody>
          <a:bodyPr rIns="0"/>
          <a:lstStyle/>
          <a:p>
            <a:pPr lvl="0"/>
            <a:r>
              <a:rPr lang="en-US"/>
              <a:t>Click to edit Master text styles</a:t>
            </a:r>
          </a:p>
          <a:p>
            <a:pPr lvl="1"/>
            <a:r>
              <a:rPr lang="en-US"/>
              <a:t>Second level</a:t>
            </a:r>
          </a:p>
        </p:txBody>
      </p:sp>
      <p:sp>
        <p:nvSpPr>
          <p:cNvPr id="10" name="Picture 5">
            <a:extLst>
              <a:ext uri="{FF2B5EF4-FFF2-40B4-BE49-F238E27FC236}">
                <a16:creationId xmlns:a16="http://schemas.microsoft.com/office/drawing/2014/main" id="{42748658-205D-C444-9CB2-E3B282411BDE}"/>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11407351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orytelling_blue_vrt">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01487DA-F96B-F14B-8234-FEC9745ECA66}"/>
              </a:ext>
            </a:extLst>
          </p:cNvPr>
          <p:cNvGrpSpPr/>
          <p:nvPr/>
        </p:nvGrpSpPr>
        <p:grpSpPr>
          <a:xfrm>
            <a:off x="1028052" y="-3"/>
            <a:ext cx="5585155" cy="6858003"/>
            <a:chOff x="1028052" y="-3"/>
            <a:chExt cx="5585155" cy="6858003"/>
          </a:xfrm>
        </p:grpSpPr>
        <p:sp>
          <p:nvSpPr>
            <p:cNvPr id="20" name="Rectangle 19">
              <a:extLst>
                <a:ext uri="{FF2B5EF4-FFF2-40B4-BE49-F238E27FC236}">
                  <a16:creationId xmlns:a16="http://schemas.microsoft.com/office/drawing/2014/main" id="{33A817D5-D907-D149-A1CC-AB51193071C2}"/>
                </a:ext>
              </a:extLst>
            </p:cNvPr>
            <p:cNvSpPr/>
            <p:nvPr/>
          </p:nvSpPr>
          <p:spPr bwMode="auto">
            <a:xfrm>
              <a:off x="1031709" y="-3"/>
              <a:ext cx="5581498" cy="6858003"/>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21" name="Group 20">
              <a:extLst>
                <a:ext uri="{FF2B5EF4-FFF2-40B4-BE49-F238E27FC236}">
                  <a16:creationId xmlns:a16="http://schemas.microsoft.com/office/drawing/2014/main" id="{ED08D103-CB5D-6245-8058-62AEDEC0C14A}"/>
                </a:ext>
              </a:extLst>
            </p:cNvPr>
            <p:cNvGrpSpPr/>
            <p:nvPr/>
          </p:nvGrpSpPr>
          <p:grpSpPr>
            <a:xfrm rot="10800000">
              <a:off x="1028052" y="1272844"/>
              <a:ext cx="5585155" cy="5585155"/>
              <a:chOff x="0" y="0"/>
              <a:chExt cx="4736592" cy="4736592"/>
            </a:xfrm>
          </p:grpSpPr>
          <p:sp>
            <p:nvSpPr>
              <p:cNvPr id="22" name="Freeform 21">
                <a:extLst>
                  <a:ext uri="{FF2B5EF4-FFF2-40B4-BE49-F238E27FC236}">
                    <a16:creationId xmlns:a16="http://schemas.microsoft.com/office/drawing/2014/main" id="{AD19F6E2-5212-9945-B1DC-8A21E1B5BB08}"/>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38E335C-5ADD-064E-8ED7-0084667E5BCA}"/>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55CBD35-098F-FD41-A0B5-32F85DD5A567}"/>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grpSp>
      <p:sp>
        <p:nvSpPr>
          <p:cNvPr id="25" name="Rectangle 24">
            <a:extLst>
              <a:ext uri="{FF2B5EF4-FFF2-40B4-BE49-F238E27FC236}">
                <a16:creationId xmlns:a16="http://schemas.microsoft.com/office/drawing/2014/main" id="{3CAC3EFD-32EC-4C46-A606-1EC29921B464}"/>
              </a:ext>
            </a:extLst>
          </p:cNvPr>
          <p:cNvSpPr/>
          <p:nvPr/>
        </p:nvSpPr>
        <p:spPr bwMode="auto">
          <a:xfrm>
            <a:off x="0" y="0"/>
            <a:ext cx="1038758" cy="6858000"/>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TMCAH Clinical Skills Day 1 |  © Tufts Medicine 09.2025 |  Private and confidential. Not for redistribution.</a:t>
            </a:r>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5">
            <a:extLst>
              <a:ext uri="{FF2B5EF4-FFF2-40B4-BE49-F238E27FC236}">
                <a16:creationId xmlns:a16="http://schemas.microsoft.com/office/drawing/2014/main" id="{964C506A-93C2-C149-ABC8-600FA2C5E721}"/>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400178051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torytelling_sand_vr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238975-8E64-BB44-A97A-21B083CBFBA6}"/>
              </a:ext>
            </a:extLst>
          </p:cNvPr>
          <p:cNvGrpSpPr/>
          <p:nvPr/>
        </p:nvGrpSpPr>
        <p:grpSpPr>
          <a:xfrm>
            <a:off x="1028052" y="-3"/>
            <a:ext cx="5585155" cy="6858003"/>
            <a:chOff x="1028052" y="-3"/>
            <a:chExt cx="5585155" cy="6858003"/>
          </a:xfrm>
        </p:grpSpPr>
        <p:sp>
          <p:nvSpPr>
            <p:cNvPr id="12" name="Rectangle 11">
              <a:extLst>
                <a:ext uri="{FF2B5EF4-FFF2-40B4-BE49-F238E27FC236}">
                  <a16:creationId xmlns:a16="http://schemas.microsoft.com/office/drawing/2014/main" id="{3F1A48A2-E854-A744-8EB2-A3CCF6324CCA}"/>
                </a:ext>
              </a:extLst>
            </p:cNvPr>
            <p:cNvSpPr/>
            <p:nvPr/>
          </p:nvSpPr>
          <p:spPr bwMode="auto">
            <a:xfrm>
              <a:off x="1031709" y="-3"/>
              <a:ext cx="5581498" cy="6858003"/>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90E51DDA-3BA2-8E47-BEAD-4E90F5168B48}"/>
                </a:ext>
              </a:extLst>
            </p:cNvPr>
            <p:cNvGrpSpPr/>
            <p:nvPr/>
          </p:nvGrpSpPr>
          <p:grpSpPr>
            <a:xfrm rot="10800000">
              <a:off x="1028052" y="1272844"/>
              <a:ext cx="5585155" cy="5585155"/>
              <a:chOff x="0" y="0"/>
              <a:chExt cx="4736592" cy="4736592"/>
            </a:xfrm>
          </p:grpSpPr>
          <p:sp>
            <p:nvSpPr>
              <p:cNvPr id="14" name="Freeform 13">
                <a:extLst>
                  <a:ext uri="{FF2B5EF4-FFF2-40B4-BE49-F238E27FC236}">
                    <a16:creationId xmlns:a16="http://schemas.microsoft.com/office/drawing/2014/main" id="{DE2D4DBD-150C-9B4E-B929-F93AFDB3C10E}"/>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115F02-83CF-9747-A99B-0DA684B8F940}"/>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1057D23-8A41-6B47-953D-175CA56653D9}"/>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grpSp>
      <p:sp>
        <p:nvSpPr>
          <p:cNvPr id="10" name="Rectangle 9">
            <a:extLst>
              <a:ext uri="{FF2B5EF4-FFF2-40B4-BE49-F238E27FC236}">
                <a16:creationId xmlns:a16="http://schemas.microsoft.com/office/drawing/2014/main" id="{3B559D56-2C28-D04F-BFE7-1FC761E2CD72}"/>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rgbClr val="0047C7"/>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TMCAH Clinical Skills Day 1 |  © Tufts Medicine 09.2025 |  Private and confidential. Not for redistribution.</a:t>
            </a:r>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94D946B8-1B28-B845-8CE5-0699B359B36F}"/>
              </a:ext>
            </a:extLst>
          </p:cNvPr>
          <p:cNvSpPr>
            <a:spLocks noGrp="1"/>
          </p:cNvSpPr>
          <p:nvPr>
            <p:ph type="sldNum" sz="quarter" idx="27"/>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pPr lvl="8"/>
            <a:fld id="{63DCA5C9-2E11-4C67-86EB-AE1DE127DC64}" type="slidenum">
              <a:rPr lang="en-US" smtClean="0"/>
              <a:pPr lvl="8"/>
              <a:t>‹#›</a:t>
            </a:fld>
            <a:endParaRPr lang="en-US"/>
          </a:p>
        </p:txBody>
      </p:sp>
      <p:sp>
        <p:nvSpPr>
          <p:cNvPr id="8" name="Picture 4">
            <a:extLst>
              <a:ext uri="{FF2B5EF4-FFF2-40B4-BE49-F238E27FC236}">
                <a16:creationId xmlns:a16="http://schemas.microsoft.com/office/drawing/2014/main" id="{BEBA8198-E4E6-6A42-9CB4-FE7F31E81B89}"/>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spTree>
    <p:extLst>
      <p:ext uri="{BB962C8B-B14F-4D97-AF65-F5344CB8AC3E}">
        <p14:creationId xmlns:p14="http://schemas.microsoft.com/office/powerpoint/2010/main" val="4406063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orytelling_pic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TMCAH Clinical Skills Day 1 |  © Tufts Medicine 09.2025 |  Private and confidential. Not for redistribution.</a:t>
            </a:r>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842868"/>
            <a:ext cx="5011737" cy="4553169"/>
          </a:xfrm>
        </p:spPr>
        <p:txBody>
          <a:bodyPr lIns="548640" tIns="3657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94787A4-6679-5F49-93C1-CEBDAFA248A1}"/>
              </a:ext>
            </a:extLst>
          </p:cNvPr>
          <p:cNvSpPr>
            <a:spLocks noGrp="1"/>
          </p:cNvSpPr>
          <p:nvPr>
            <p:ph type="title"/>
          </p:nvPr>
        </p:nvSpPr>
        <p:spPr>
          <a:xfrm>
            <a:off x="6733220" y="454025"/>
            <a:ext cx="4993641" cy="1388843"/>
          </a:xfrm>
        </p:spPr>
        <p:txBody>
          <a:bodyPr lIns="548640" rIns="0" bIns="36576"/>
          <a:lstStyle>
            <a:lvl1pPr>
              <a:defRPr sz="3000"/>
            </a:lvl1pPr>
          </a:lstStyle>
          <a:p>
            <a:r>
              <a:rPr lang="en-US"/>
              <a:t>Click to edit Master title style</a:t>
            </a:r>
          </a:p>
        </p:txBody>
      </p:sp>
      <p:sp>
        <p:nvSpPr>
          <p:cNvPr id="8" name="Picture Placeholder 4">
            <a:extLst>
              <a:ext uri="{FF2B5EF4-FFF2-40B4-BE49-F238E27FC236}">
                <a16:creationId xmlns:a16="http://schemas.microsoft.com/office/drawing/2014/main" id="{48F04211-04F3-7649-8DD8-4F330DFE82DA}"/>
              </a:ext>
            </a:extLst>
          </p:cNvPr>
          <p:cNvSpPr>
            <a:spLocks noGrp="1"/>
          </p:cNvSpPr>
          <p:nvPr>
            <p:ph type="pic" sz="quarter" idx="23"/>
          </p:nvPr>
        </p:nvSpPr>
        <p:spPr>
          <a:xfrm>
            <a:off x="1025525" y="-1"/>
            <a:ext cx="5580063" cy="6858001"/>
          </a:xfrm>
          <a:solidFill>
            <a:schemeClr val="bg1">
              <a:lumMod val="75000"/>
            </a:schemeClr>
          </a:solidFill>
        </p:spPr>
        <p:txBody>
          <a:bodyPr tIns="2743200"/>
          <a:lstStyle>
            <a:lvl1pPr algn="ctr">
              <a:defRPr/>
            </a:lvl1pPr>
          </a:lstStyle>
          <a:p>
            <a:r>
              <a:rPr lang="en-US"/>
              <a:t>Click icon to add picture</a:t>
            </a:r>
          </a:p>
        </p:txBody>
      </p:sp>
      <p:sp>
        <p:nvSpPr>
          <p:cNvPr id="4" name="Slide Number Placeholder 3">
            <a:extLst>
              <a:ext uri="{FF2B5EF4-FFF2-40B4-BE49-F238E27FC236}">
                <a16:creationId xmlns:a16="http://schemas.microsoft.com/office/drawing/2014/main" id="{71021AAD-AE8F-144C-8D98-E2A42C9CC32D}"/>
              </a:ext>
            </a:extLst>
          </p:cNvPr>
          <p:cNvSpPr>
            <a:spLocks noGrp="1"/>
          </p:cNvSpPr>
          <p:nvPr>
            <p:ph type="sldNum" sz="quarter" idx="27"/>
          </p:nvPr>
        </p:nvSpPr>
        <p:spPr/>
        <p:txBody>
          <a:bodyPr/>
          <a:lstStyle/>
          <a:p>
            <a:fld id="{63DCA5C9-2E11-4C67-86EB-AE1DE127DC64}" type="slidenum">
              <a:rPr lang="en-US" smtClean="0"/>
              <a:pPr/>
              <a:t>‹#›</a:t>
            </a:fld>
            <a:endParaRPr lang="en-US"/>
          </a:p>
        </p:txBody>
      </p:sp>
      <p:sp>
        <p:nvSpPr>
          <p:cNvPr id="9" name="Picture 5">
            <a:extLst>
              <a:ext uri="{FF2B5EF4-FFF2-40B4-BE49-F238E27FC236}">
                <a16:creationId xmlns:a16="http://schemas.microsoft.com/office/drawing/2014/main" id="{435CCC5B-A71F-D94E-A981-6143A0C9CB8C}"/>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82666847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_Callout_blue">
    <p:bg>
      <p:bgPr>
        <a:solidFill>
          <a:srgbClr val="00308C"/>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287B18-9B4E-214A-A1E3-5E0104CC02B7}"/>
              </a:ext>
            </a:extLst>
          </p:cNvPr>
          <p:cNvSpPr/>
          <p:nvPr/>
        </p:nvSpPr>
        <p:spPr bwMode="auto">
          <a:xfrm>
            <a:off x="0" y="3"/>
            <a:ext cx="1038758" cy="6858000"/>
          </a:xfrm>
          <a:prstGeom prst="rect">
            <a:avLst/>
          </a:prstGeom>
          <a:solidFill>
            <a:srgbClr val="0047C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0" name="Group 9">
            <a:extLst>
              <a:ext uri="{FF2B5EF4-FFF2-40B4-BE49-F238E27FC236}">
                <a16:creationId xmlns:a16="http://schemas.microsoft.com/office/drawing/2014/main" id="{344B64CF-5CB6-1044-9F0F-EC3639F49047}"/>
              </a:ext>
            </a:extLst>
          </p:cNvPr>
          <p:cNvGrpSpPr/>
          <p:nvPr/>
        </p:nvGrpSpPr>
        <p:grpSpPr>
          <a:xfrm rot="5400000">
            <a:off x="6934810" y="2"/>
            <a:ext cx="5257190" cy="5257190"/>
            <a:chOff x="0" y="0"/>
            <a:chExt cx="4736592" cy="4736592"/>
          </a:xfrm>
        </p:grpSpPr>
        <p:sp>
          <p:nvSpPr>
            <p:cNvPr id="11" name="Freeform 10">
              <a:extLst>
                <a:ext uri="{FF2B5EF4-FFF2-40B4-BE49-F238E27FC236}">
                  <a16:creationId xmlns:a16="http://schemas.microsoft.com/office/drawing/2014/main" id="{C9AA7BA7-FE3C-BE43-8752-DBC92E9369D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8D3C44-F537-3B4A-80B9-88705F2682F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950916A-63F8-3D4F-B373-6B4D0934153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TMCAH Clinical Skills Day 1 |  © Tufts Medicine 09.2025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a:p>
        </p:txBody>
      </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chemeClr val="bg1"/>
                </a:solidFill>
                <a:latin typeface="+mn-lt"/>
                <a:ea typeface="Roboto" panose="02000000000000000000" pitchFamily="2" charset="0"/>
                <a:cs typeface="Verdana" panose="020B0604030504040204" pitchFamily="34" charset="0"/>
              </a:defRPr>
            </a:lvl1pPr>
            <a:lvl2pPr marL="0" indent="0">
              <a:spcAft>
                <a:spcPts val="1200"/>
              </a:spcAft>
              <a:buClr>
                <a:schemeClr val="bg2"/>
              </a:buClr>
              <a:buFontTx/>
              <a:buNone/>
              <a:defRPr sz="3400" b="0" i="1" cap="none" baseline="0">
                <a:solidFill>
                  <a:schemeClr val="bg1"/>
                </a:solidFill>
                <a:latin typeface="+mn-lt"/>
                <a:ea typeface="Roboto" panose="02000000000000000000" pitchFamily="2" charset="0"/>
                <a:cs typeface="Verdana" panose="020B0604030504040204" pitchFamily="34" charset="0"/>
              </a:defRPr>
            </a:lvl2pPr>
            <a:lvl3pPr marL="285750" indent="-285750">
              <a:spcAft>
                <a:spcPts val="0"/>
              </a:spcAft>
              <a:buClr>
                <a:schemeClr val="bg1"/>
              </a:buClr>
              <a:buFont typeface="System Font Regular"/>
              <a:buChar char="–"/>
              <a:defRPr sz="18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Quote or Callout</a:t>
            </a:r>
          </a:p>
        </p:txBody>
      </p:sp>
      <p:sp>
        <p:nvSpPr>
          <p:cNvPr id="7" name="Picture 5">
            <a:extLst>
              <a:ext uri="{FF2B5EF4-FFF2-40B4-BE49-F238E27FC236}">
                <a16:creationId xmlns:a16="http://schemas.microsoft.com/office/drawing/2014/main" id="{0D821204-7E41-C340-BE7D-8D2F3C8FB608}"/>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4065609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_Callout_sand">
    <p:bg>
      <p:bgPr>
        <a:solidFill>
          <a:srgbClr val="CFE3FA"/>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73799A-7C3E-D144-AE42-229EDDCBCDF6}"/>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3" name="Footer Placeholder 2">
            <a:extLst>
              <a:ext uri="{FF2B5EF4-FFF2-40B4-BE49-F238E27FC236}">
                <a16:creationId xmlns:a16="http://schemas.microsoft.com/office/drawing/2014/main" id="{39220C80-81B8-1C4C-894D-09B6F05EB5BB}"/>
              </a:ext>
            </a:extLst>
          </p:cNvPr>
          <p:cNvSpPr>
            <a:spLocks noGrp="1"/>
          </p:cNvSpPr>
          <p:nvPr>
            <p:ph type="ftr" sz="quarter" idx="20"/>
          </p:nvPr>
        </p:nvSpPr>
        <p:spPr/>
        <p:txBody>
          <a:bodyPr/>
          <a:lstStyle/>
          <a:p>
            <a:r>
              <a:rPr lang="en-US"/>
              <a:t>TMCAH Clinical Skills Day 1 |  © Tufts Medicine 09.2025 |  Private and confidential. Not for redistribution.</a:t>
            </a:r>
          </a:p>
        </p:txBody>
      </p:sp>
      <p:sp>
        <p:nvSpPr>
          <p:cNvPr id="8" name="Slide Number Placeholder 7">
            <a:extLst>
              <a:ext uri="{FF2B5EF4-FFF2-40B4-BE49-F238E27FC236}">
                <a16:creationId xmlns:a16="http://schemas.microsoft.com/office/drawing/2014/main" id="{957515D7-E02E-6D45-85B7-CCFC3C2A2782}"/>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fld id="{63DCA5C9-2E11-4C67-86EB-AE1DE127DC64}" type="slidenum">
              <a:rPr lang="en-US" smtClean="0"/>
              <a:pPr/>
              <a:t>‹#›</a:t>
            </a:fld>
            <a:endParaRPr lang="en-US"/>
          </a:p>
        </p:txBody>
      </p:sp>
      <p:sp>
        <p:nvSpPr>
          <p:cNvPr id="9" name="Picture 4">
            <a:extLst>
              <a:ext uri="{FF2B5EF4-FFF2-40B4-BE49-F238E27FC236}">
                <a16:creationId xmlns:a16="http://schemas.microsoft.com/office/drawing/2014/main" id="{948EE8C6-2C8F-834A-BA2C-68A8DBC67FE3}"/>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EC171F58-552B-FC43-A9C5-050C00292208}"/>
              </a:ext>
            </a:extLst>
          </p:cNvPr>
          <p:cNvGrpSpPr/>
          <p:nvPr/>
        </p:nvGrpSpPr>
        <p:grpSpPr>
          <a:xfrm rot="5400000">
            <a:off x="7832141" y="-1"/>
            <a:ext cx="4359859" cy="4359859"/>
            <a:chOff x="0" y="0"/>
            <a:chExt cx="4736592" cy="4736592"/>
          </a:xfrm>
        </p:grpSpPr>
        <p:sp>
          <p:nvSpPr>
            <p:cNvPr id="12" name="Freeform 11">
              <a:extLst>
                <a:ext uri="{FF2B5EF4-FFF2-40B4-BE49-F238E27FC236}">
                  <a16:creationId xmlns:a16="http://schemas.microsoft.com/office/drawing/2014/main" id="{85B9C005-655A-1744-87A2-D53648EDC66F}"/>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DE4E2B3-6D8E-7E4E-B430-1777A4B0730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CFFBDD0-BCEF-6C42-8DE2-61706C2D021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rgbClr val="0047C7"/>
                </a:solidFill>
                <a:latin typeface="+mn-lt"/>
                <a:ea typeface="Roboto" panose="02000000000000000000" pitchFamily="2" charset="0"/>
                <a:cs typeface="Verdana" panose="020B0604030504040204" pitchFamily="34" charset="0"/>
              </a:defRPr>
            </a:lvl1pPr>
            <a:lvl2pPr marL="0" indent="0">
              <a:spcAft>
                <a:spcPts val="1200"/>
              </a:spcAft>
              <a:buClr>
                <a:srgbClr val="0047C7"/>
              </a:buClr>
              <a:buFontTx/>
              <a:buNone/>
              <a:defRPr sz="3400" b="0" i="1" cap="none" baseline="0">
                <a:solidFill>
                  <a:srgbClr val="0047C7"/>
                </a:solidFill>
                <a:latin typeface="+mn-lt"/>
                <a:ea typeface="Roboto" panose="02000000000000000000" pitchFamily="2" charset="0"/>
                <a:cs typeface="Verdana" panose="020B0604030504040204" pitchFamily="34" charset="0"/>
              </a:defRPr>
            </a:lvl2pPr>
            <a:lvl3pPr marL="285750" indent="-285750">
              <a:spcAft>
                <a:spcPts val="0"/>
              </a:spcAft>
              <a:buClr>
                <a:srgbClr val="0047C7"/>
              </a:buClr>
              <a:buFont typeface="System Font Regular"/>
              <a:buChar char="–"/>
              <a:defRPr sz="18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Quote or Callout</a:t>
            </a:r>
          </a:p>
        </p:txBody>
      </p:sp>
    </p:spTree>
    <p:extLst>
      <p:ext uri="{BB962C8B-B14F-4D97-AF65-F5344CB8AC3E}">
        <p14:creationId xmlns:p14="http://schemas.microsoft.com/office/powerpoint/2010/main" val="33408545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a:t>Click icon to add media</a:t>
            </a:r>
          </a:p>
        </p:txBody>
      </p:sp>
    </p:spTree>
    <p:extLst>
      <p:ext uri="{BB962C8B-B14F-4D97-AF65-F5344CB8AC3E}">
        <p14:creationId xmlns:p14="http://schemas.microsoft.com/office/powerpoint/2010/main" val="1323838466"/>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slide">
    <p:bg>
      <p:bgPr>
        <a:solidFill>
          <a:srgbClr val="00308C"/>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82C0473-A33B-8443-AAAF-C0D273FA0577}"/>
              </a:ext>
            </a:extLst>
          </p:cNvPr>
          <p:cNvGrpSpPr/>
          <p:nvPr/>
        </p:nvGrpSpPr>
        <p:grpSpPr>
          <a:xfrm rot="16200000">
            <a:off x="0" y="0"/>
            <a:ext cx="6858000" cy="6858000"/>
            <a:chOff x="0" y="0"/>
            <a:chExt cx="4736592" cy="4736592"/>
          </a:xfrm>
        </p:grpSpPr>
        <p:sp>
          <p:nvSpPr>
            <p:cNvPr id="15" name="Freeform 14">
              <a:extLst>
                <a:ext uri="{FF2B5EF4-FFF2-40B4-BE49-F238E27FC236}">
                  <a16:creationId xmlns:a16="http://schemas.microsoft.com/office/drawing/2014/main" id="{8B19B7C6-F90C-E44B-A8D9-09BF9E65502B}"/>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0122796-1459-F149-A7D7-488A351C001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DFB715B-AE14-0142-B8CD-39F991F9622E}"/>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sp>
        <p:nvSpPr>
          <p:cNvPr id="18" name="Picture 5">
            <a:extLst>
              <a:ext uri="{FF2B5EF4-FFF2-40B4-BE49-F238E27FC236}">
                <a16:creationId xmlns:a16="http://schemas.microsoft.com/office/drawing/2014/main" id="{95076584-F237-5743-A5C4-537CA347A0C1}"/>
              </a:ext>
            </a:extLst>
          </p:cNvPr>
          <p:cNvSpPr/>
          <p:nvPr/>
        </p:nvSpPr>
        <p:spPr>
          <a:xfrm>
            <a:off x="457200"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8240712" y="2579483"/>
            <a:ext cx="3486149" cy="1693464"/>
          </a:xfrm>
        </p:spPr>
        <p:txBody>
          <a:bodyPr tIns="0" rIns="0" bIns="0" anchor="ctr" anchorCtr="0"/>
          <a:lstStyle>
            <a:lvl1pPr>
              <a:lnSpc>
                <a:spcPct val="92000"/>
              </a:lnSpc>
              <a:defRPr sz="4400" b="0">
                <a:solidFill>
                  <a:schemeClr val="bg1"/>
                </a:solidFill>
              </a:defRPr>
            </a:lvl1pPr>
          </a:lstStyle>
          <a:p>
            <a:r>
              <a:rPr lang="en-US"/>
              <a:t>Click to edit Master title style</a:t>
            </a:r>
          </a:p>
        </p:txBody>
      </p:sp>
      <p:sp>
        <p:nvSpPr>
          <p:cNvPr id="8" name="Text Placeholder 15">
            <a:extLst>
              <a:ext uri="{FF2B5EF4-FFF2-40B4-BE49-F238E27FC236}">
                <a16:creationId xmlns:a16="http://schemas.microsoft.com/office/drawing/2014/main" id="{CCA19DE8-1AFB-114F-AF92-C355DCABAC50}"/>
              </a:ext>
            </a:extLst>
          </p:cNvPr>
          <p:cNvSpPr>
            <a:spLocks noGrp="1"/>
          </p:cNvSpPr>
          <p:nvPr>
            <p:ph type="body" sz="quarter" idx="19"/>
          </p:nvPr>
        </p:nvSpPr>
        <p:spPr>
          <a:xfrm>
            <a:off x="8237533" y="4272947"/>
            <a:ext cx="3489327" cy="1873853"/>
          </a:xfrm>
        </p:spPr>
        <p:txBody>
          <a:bodyPr tIns="0" bIns="91440" anchor="b"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1"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Click to edit Master text styles</a:t>
            </a:r>
          </a:p>
        </p:txBody>
      </p:sp>
      <p:sp>
        <p:nvSpPr>
          <p:cNvPr id="2" name="TextBox 1">
            <a:extLst>
              <a:ext uri="{FF2B5EF4-FFF2-40B4-BE49-F238E27FC236}">
                <a16:creationId xmlns:a16="http://schemas.microsoft.com/office/drawing/2014/main" id="{EFA81589-6DD6-614A-8FDE-B20F17C2DF5C}"/>
              </a:ext>
            </a:extLst>
          </p:cNvPr>
          <p:cNvSpPr txBox="1"/>
          <p:nvPr/>
        </p:nvSpPr>
        <p:spPr>
          <a:xfrm>
            <a:off x="8240712" y="6146800"/>
            <a:ext cx="3489326" cy="249238"/>
          </a:xfrm>
          <a:prstGeom prst="rect">
            <a:avLst/>
          </a:prstGeom>
          <a:noFill/>
        </p:spPr>
        <p:txBody>
          <a:bodyPr wrap="square" lIns="0" tIns="0" rIns="0" bIns="0" rtlCol="0" anchor="b" anchorCtr="0">
            <a:normAutofit/>
          </a:bodyPr>
          <a:lstStyle/>
          <a:p>
            <a:pPr marL="0" indent="-3657600" algn="l">
              <a:spcAft>
                <a:spcPts val="600"/>
              </a:spcAft>
            </a:pPr>
            <a:r>
              <a:rPr lang="en-US" sz="1200" b="0" i="0">
                <a:solidFill>
                  <a:schemeClr val="bg1"/>
                </a:solidFill>
                <a:latin typeface="+mn-lt"/>
                <a:ea typeface="Roboto" panose="02000000000000000000" pitchFamily="2" charset="0"/>
                <a:cs typeface="Times New Roman" panose="02020603050405020304" pitchFamily="18" charset="0"/>
              </a:rPr>
              <a:t>tuftsmedicine.org</a:t>
            </a:r>
          </a:p>
        </p:txBody>
      </p:sp>
      <p:pic>
        <p:nvPicPr>
          <p:cNvPr id="34" name="Graphic 33">
            <a:extLst>
              <a:ext uri="{FF2B5EF4-FFF2-40B4-BE49-F238E27FC236}">
                <a16:creationId xmlns:a16="http://schemas.microsoft.com/office/drawing/2014/main" id="{736D22EC-29D3-A747-8687-A2D5F96352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57200" y="685800"/>
            <a:ext cx="2543937" cy="532257"/>
          </a:xfrm>
          <a:prstGeom prst="rect">
            <a:avLst/>
          </a:prstGeom>
        </p:spPr>
      </p:pic>
    </p:spTree>
    <p:extLst>
      <p:ext uri="{BB962C8B-B14F-4D97-AF65-F5344CB8AC3E}">
        <p14:creationId xmlns:p14="http://schemas.microsoft.com/office/powerpoint/2010/main" val="84808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insertion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C281342B-3177-4EF8-B757-549FA5003E3C}" type="slidenum">
              <a:rPr lang="en-US" smtClean="0"/>
              <a:t>‹#›</a:t>
            </a:fld>
            <a:endParaRPr lang="en-US"/>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6460629" y="4555958"/>
            <a:ext cx="4239125"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marL="0" indent="0">
              <a:spcBef>
                <a:spcPts val="900"/>
              </a:spcBef>
              <a:buFont typeface="+mj-lt"/>
              <a:buNone/>
            </a:pPr>
            <a:r>
              <a:rPr lang="en-US" sz="1200" b="1">
                <a:ea typeface="Corbel" charset="0"/>
                <a:cs typeface="Corbel" charset="0"/>
              </a:rPr>
              <a:t>How to use the Crop Tool</a:t>
            </a:r>
          </a:p>
          <a:p>
            <a:pPr marL="0" indent="0">
              <a:buFont typeface="+mj-lt"/>
              <a:buNone/>
            </a:pPr>
            <a:r>
              <a:rPr lang="en-US" sz="1200">
                <a:ea typeface="Corbel" charset="0"/>
                <a:cs typeface="Corbel" charset="0"/>
              </a:rPr>
              <a:t>After inserting the image, use the crop tool to fit the image to the allowed image area if default placement needs adjustment. </a:t>
            </a:r>
          </a:p>
          <a:p>
            <a:pPr marL="228600" indent="-228600">
              <a:buFont typeface="+mj-lt"/>
              <a:buAutoNum type="arabicPeriod"/>
            </a:pPr>
            <a:r>
              <a:rPr lang="en-US" sz="1200">
                <a:ea typeface="Corbel" charset="0"/>
                <a:cs typeface="Corbel" charset="0"/>
              </a:rPr>
              <a:t>In the “Picture Format” tab at the top, select the crop tool.</a:t>
            </a:r>
          </a:p>
          <a:p>
            <a:pPr marL="228600" indent="-228600">
              <a:buFont typeface="+mj-lt"/>
              <a:buAutoNum type="arabicPeriod"/>
            </a:pPr>
            <a:r>
              <a:rPr lang="en-US" sz="1200">
                <a:ea typeface="Corbel" charset="0"/>
                <a:cs typeface="Corbel" charset="0"/>
              </a:rPr>
              <a:t>If necessary, zoom out to see the edges of your photo. Hold “shift” and drag the corner of your image to desired fit.</a:t>
            </a:r>
          </a:p>
          <a:p>
            <a:pPr marL="228600" indent="-228600">
              <a:buFont typeface="+mj-lt"/>
              <a:buAutoNum type="arabicPeriod"/>
            </a:pPr>
            <a:r>
              <a:rPr lang="en-US" sz="1200">
                <a:ea typeface="Corbel" charset="0"/>
                <a:cs typeface="Corbel" charset="0"/>
              </a:rPr>
              <a:t>Image position can be adjusted by selecting the visible portion of the image and moving left or right.</a:t>
            </a:r>
          </a:p>
          <a:p>
            <a:pPr marL="0" indent="0">
              <a:buFont typeface="+mj-lt"/>
              <a:buNone/>
            </a:pPr>
            <a:endParaRPr lang="en-US" sz="1200">
              <a:ea typeface="Corbel" charset="0"/>
              <a:cs typeface="Corbel" charset="0"/>
            </a:endParaRPr>
          </a:p>
          <a:p>
            <a:endParaRPr lang="en-US" sz="1200">
              <a:ea typeface="Corbel" charset="0"/>
              <a:cs typeface="Corbel" charset="0"/>
            </a:endParaRPr>
          </a:p>
          <a:p>
            <a:endParaRPr lang="en-US" sz="1200"/>
          </a:p>
        </p:txBody>
      </p:sp>
      <p:sp>
        <p:nvSpPr>
          <p:cNvPr id="9" name="TextBox 8">
            <a:extLst>
              <a:ext uri="{FF2B5EF4-FFF2-40B4-BE49-F238E27FC236}">
                <a16:creationId xmlns:a16="http://schemas.microsoft.com/office/drawing/2014/main" id="{162F72A6-D562-9D4A-8E61-E64C46D71596}"/>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Insert a picture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11" name="Content Placeholder 4">
            <a:extLst>
              <a:ext uri="{FF2B5EF4-FFF2-40B4-BE49-F238E27FC236}">
                <a16:creationId xmlns:a16="http://schemas.microsoft.com/office/drawing/2014/main" id="{BCB0CC9D-D527-A64D-8CA1-6F33ED78A3FE}"/>
              </a:ext>
            </a:extLst>
          </p:cNvPr>
          <p:cNvSpPr txBox="1">
            <a:spLocks/>
          </p:cNvSpPr>
          <p:nvPr/>
        </p:nvSpPr>
        <p:spPr>
          <a:xfrm>
            <a:off x="1492249" y="4555958"/>
            <a:ext cx="4060325"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lvl="0"/>
            <a:r>
              <a:rPr lang="en-US" sz="1200" b="1">
                <a:ea typeface="Corbel" charset="0"/>
                <a:cs typeface="Corbel" charset="0"/>
              </a:rPr>
              <a:t>Inserting a picture</a:t>
            </a:r>
            <a:endParaRPr lang="en-US" sz="1200">
              <a:ea typeface="Corbel" charset="0"/>
              <a:cs typeface="Corbel" charset="0"/>
            </a:endParaRPr>
          </a:p>
          <a:p>
            <a:r>
              <a:rPr lang="en-US" sz="1200">
                <a:ea typeface="Corbel" charset="0"/>
                <a:cs typeface="Corbel" charset="0"/>
              </a:rPr>
              <a:t>The gray box is an image placeholder that provides context as to where an imported image will be in relation to other objects on the slide. </a:t>
            </a:r>
          </a:p>
          <a:p>
            <a:pPr marL="228600" lvl="0" indent="-228600">
              <a:buFont typeface="+mj-lt"/>
              <a:buAutoNum type="arabicPeriod"/>
            </a:pPr>
            <a:r>
              <a:rPr lang="en-US" sz="1200">
                <a:ea typeface="Corbel" charset="0"/>
                <a:cs typeface="Corbel" charset="0"/>
              </a:rPr>
              <a:t>Click on the image icon of the content box to insert </a:t>
            </a:r>
            <a:br>
              <a:rPr lang="en-US" sz="1200">
                <a:ea typeface="Corbel" charset="0"/>
                <a:cs typeface="Corbel" charset="0"/>
              </a:rPr>
            </a:br>
            <a:r>
              <a:rPr lang="en-US" sz="1200">
                <a:ea typeface="Corbel" charset="0"/>
                <a:cs typeface="Corbel" charset="0"/>
              </a:rPr>
              <a:t>an image.</a:t>
            </a:r>
          </a:p>
          <a:p>
            <a:pPr marL="228600" indent="-228600">
              <a:buFont typeface="+mj-lt"/>
              <a:buAutoNum type="arabicPeriod"/>
            </a:pPr>
            <a:r>
              <a:rPr lang="en-US" sz="1200">
                <a:ea typeface="Corbel" charset="0"/>
                <a:cs typeface="Corbel" charset="0"/>
              </a:rPr>
              <a:t>Navigate to and select the picture you want to place.</a:t>
            </a:r>
          </a:p>
          <a:p>
            <a:pPr marL="0" indent="0">
              <a:buFont typeface="+mj-lt"/>
              <a:buNone/>
            </a:pPr>
            <a:endParaRPr lang="en-US" sz="1200">
              <a:ea typeface="Corbel" charset="0"/>
              <a:cs typeface="Corbel" charset="0"/>
            </a:endParaRPr>
          </a:p>
          <a:p>
            <a:endParaRPr lang="en-US" sz="1200">
              <a:ea typeface="Corbel" charset="0"/>
              <a:cs typeface="Corbel" charset="0"/>
            </a:endParaRPr>
          </a:p>
          <a:p>
            <a:endParaRPr lang="en-US" sz="1200"/>
          </a:p>
        </p:txBody>
      </p:sp>
      <p:pic>
        <p:nvPicPr>
          <p:cNvPr id="13" name="Picture 12">
            <a:extLst>
              <a:ext uri="{FF2B5EF4-FFF2-40B4-BE49-F238E27FC236}">
                <a16:creationId xmlns:a16="http://schemas.microsoft.com/office/drawing/2014/main" id="{7CEB8A69-88E3-4C48-B9A3-77A76C0F411D}"/>
              </a:ext>
            </a:extLst>
          </p:cNvPr>
          <p:cNvPicPr>
            <a:picLocks noChangeAspect="1"/>
          </p:cNvPicPr>
          <p:nvPr/>
        </p:nvPicPr>
        <p:blipFill rotWithShape="1">
          <a:blip r:embed="rId4">
            <a:extLst>
              <a:ext uri="{28A0092B-C50C-407E-A947-70E740481C1C}">
                <a14:useLocalDpi xmlns:a14="http://schemas.microsoft.com/office/drawing/2010/main" val="0"/>
              </a:ext>
            </a:extLst>
          </a:blip>
          <a:srcRect b="26425"/>
          <a:stretch/>
        </p:blipFill>
        <p:spPr>
          <a:xfrm>
            <a:off x="1492246" y="1576388"/>
            <a:ext cx="4337992" cy="2790515"/>
          </a:xfrm>
          <a:prstGeom prst="rect">
            <a:avLst/>
          </a:prstGeom>
          <a:solidFill>
            <a:schemeClr val="bg2"/>
          </a:solidFill>
          <a:ln>
            <a:solidFill>
              <a:schemeClr val="tx2"/>
            </a:solidFill>
          </a:ln>
        </p:spPr>
      </p:pic>
      <p:pic>
        <p:nvPicPr>
          <p:cNvPr id="12" name="Picture 11">
            <a:extLst>
              <a:ext uri="{FF2B5EF4-FFF2-40B4-BE49-F238E27FC236}">
                <a16:creationId xmlns:a16="http://schemas.microsoft.com/office/drawing/2014/main" id="{20184767-226B-2E43-B6CF-3700A64386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16556" y="3668396"/>
            <a:ext cx="528690" cy="528690"/>
          </a:xfrm>
          <a:prstGeom prst="rect">
            <a:avLst/>
          </a:prstGeom>
        </p:spPr>
      </p:pic>
      <p:pic>
        <p:nvPicPr>
          <p:cNvPr id="14" name="Picture 13">
            <a:extLst>
              <a:ext uri="{FF2B5EF4-FFF2-40B4-BE49-F238E27FC236}">
                <a16:creationId xmlns:a16="http://schemas.microsoft.com/office/drawing/2014/main" id="{D598944C-EBDE-2440-8195-233922659D5C}"/>
              </a:ext>
            </a:extLst>
          </p:cNvPr>
          <p:cNvPicPr>
            <a:picLocks noChangeAspect="1"/>
          </p:cNvPicPr>
          <p:nvPr/>
        </p:nvPicPr>
        <p:blipFill>
          <a:blip r:embed="rId6">
            <a:extLst>
              <a:ext uri="{28A0092B-C50C-407E-A947-70E740481C1C}">
                <a14:useLocalDpi xmlns:a14="http://schemas.microsoft.com/office/drawing/2010/main" val="0"/>
              </a:ext>
            </a:extLst>
          </a:blip>
          <a:srcRect l="4269" r="4269"/>
          <a:stretch/>
        </p:blipFill>
        <p:spPr>
          <a:xfrm>
            <a:off x="6460629" y="1576388"/>
            <a:ext cx="4337992" cy="2790515"/>
          </a:xfrm>
          <a:prstGeom prst="rect">
            <a:avLst/>
          </a:prstGeom>
          <a:solidFill>
            <a:schemeClr val="bg2"/>
          </a:solidFill>
          <a:ln>
            <a:solidFill>
              <a:schemeClr val="tx2"/>
            </a:solidFill>
          </a:ln>
        </p:spPr>
      </p:pic>
      <p:sp>
        <p:nvSpPr>
          <p:cNvPr id="15" name="Oval 14">
            <a:extLst>
              <a:ext uri="{FF2B5EF4-FFF2-40B4-BE49-F238E27FC236}">
                <a16:creationId xmlns:a16="http://schemas.microsoft.com/office/drawing/2014/main" id="{75038391-20E1-D64D-8E66-F5469BDE1AAC}"/>
              </a:ext>
            </a:extLst>
          </p:cNvPr>
          <p:cNvSpPr/>
          <p:nvPr/>
        </p:nvSpPr>
        <p:spPr bwMode="auto">
          <a:xfrm>
            <a:off x="6511160" y="1453946"/>
            <a:ext cx="680255" cy="386671"/>
          </a:xfrm>
          <a:prstGeom prst="ellipse">
            <a:avLst/>
          </a:prstGeom>
          <a:noFill/>
          <a:ln w="38100" cap="flat">
            <a:solidFill>
              <a:srgbClr val="C00000"/>
            </a:solidFill>
            <a:bevel/>
            <a:headEnd/>
            <a:tailEnd/>
          </a:ln>
          <a:effectLst/>
        </p:spPr>
        <p:txBody>
          <a:bodyPr wrap="none" rtlCol="0" anchor="ctr"/>
          <a:lstStyle/>
          <a:p>
            <a:pPr algn="ctr"/>
            <a:endParaRPr lang="en-US"/>
          </a:p>
        </p:txBody>
      </p:sp>
      <p:sp>
        <p:nvSpPr>
          <p:cNvPr id="18" name="Oval 17">
            <a:extLst>
              <a:ext uri="{FF2B5EF4-FFF2-40B4-BE49-F238E27FC236}">
                <a16:creationId xmlns:a16="http://schemas.microsoft.com/office/drawing/2014/main" id="{A2E5D61F-FD3A-D54C-9FEA-9F2B6CA5AA63}"/>
              </a:ext>
            </a:extLst>
          </p:cNvPr>
          <p:cNvSpPr/>
          <p:nvPr/>
        </p:nvSpPr>
        <p:spPr bwMode="auto">
          <a:xfrm>
            <a:off x="9967566" y="1453946"/>
            <a:ext cx="390943" cy="386671"/>
          </a:xfrm>
          <a:prstGeom prst="ellipse">
            <a:avLst/>
          </a:prstGeom>
          <a:noFill/>
          <a:ln w="38100" cap="flat">
            <a:solidFill>
              <a:srgbClr val="C00000"/>
            </a:solidFill>
            <a:bevel/>
            <a:headEnd/>
            <a:tailEnd/>
          </a:ln>
          <a:effectLst/>
        </p:spPr>
        <p:txBody>
          <a:bodyPr wrap="none" rtlCol="0" anchor="ctr"/>
          <a:lstStyle/>
          <a:p>
            <a:pPr algn="ctr"/>
            <a:endParaRPr lang="en-US"/>
          </a:p>
        </p:txBody>
      </p:sp>
      <p:cxnSp>
        <p:nvCxnSpPr>
          <p:cNvPr id="5" name="Straight Arrow Connector 4">
            <a:extLst>
              <a:ext uri="{FF2B5EF4-FFF2-40B4-BE49-F238E27FC236}">
                <a16:creationId xmlns:a16="http://schemas.microsoft.com/office/drawing/2014/main" id="{E14F4599-02F0-FF4F-956B-6F9940302735}"/>
              </a:ext>
            </a:extLst>
          </p:cNvPr>
          <p:cNvCxnSpPr>
            <a:cxnSpLocks/>
          </p:cNvCxnSpPr>
          <p:nvPr/>
        </p:nvCxnSpPr>
        <p:spPr>
          <a:xfrm>
            <a:off x="7703571" y="1865154"/>
            <a:ext cx="421887" cy="431800"/>
          </a:xfrm>
          <a:prstGeom prst="straightConnector1">
            <a:avLst/>
          </a:prstGeom>
          <a:ln w="19050">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1" name="Oval 20">
            <a:extLst>
              <a:ext uri="{FF2B5EF4-FFF2-40B4-BE49-F238E27FC236}">
                <a16:creationId xmlns:a16="http://schemas.microsoft.com/office/drawing/2014/main" id="{375DA477-FBF2-A243-8B18-8834285C324F}"/>
              </a:ext>
            </a:extLst>
          </p:cNvPr>
          <p:cNvSpPr/>
          <p:nvPr/>
        </p:nvSpPr>
        <p:spPr bwMode="auto">
          <a:xfrm>
            <a:off x="7840943" y="2013311"/>
            <a:ext cx="136982" cy="135485"/>
          </a:xfrm>
          <a:prstGeom prst="ellipse">
            <a:avLst/>
          </a:prstGeom>
          <a:solidFill>
            <a:srgbClr val="C00000"/>
          </a:solidFill>
          <a:ln w="38100" cap="flat">
            <a:noFill/>
            <a:bevel/>
            <a:headEnd/>
            <a:tailEnd/>
          </a:ln>
          <a:effectLst/>
        </p:spPr>
        <p:txBody>
          <a:bodyPr wrap="none" rtlCol="0" anchor="ctr"/>
          <a:lstStyle/>
          <a:p>
            <a:pPr algn="ctr"/>
            <a:endParaRPr lang="en-US"/>
          </a:p>
        </p:txBody>
      </p:sp>
      <p:grpSp>
        <p:nvGrpSpPr>
          <p:cNvPr id="24" name="Group 23">
            <a:extLst>
              <a:ext uri="{FF2B5EF4-FFF2-40B4-BE49-F238E27FC236}">
                <a16:creationId xmlns:a16="http://schemas.microsoft.com/office/drawing/2014/main" id="{619F73BB-970E-2845-9777-A80F5C505E39}"/>
              </a:ext>
            </a:extLst>
          </p:cNvPr>
          <p:cNvGrpSpPr/>
          <p:nvPr/>
        </p:nvGrpSpPr>
        <p:grpSpPr>
          <a:xfrm>
            <a:off x="9113520" y="3638911"/>
            <a:ext cx="665480" cy="135485"/>
            <a:chOff x="9113520" y="3638911"/>
            <a:chExt cx="665480" cy="135485"/>
          </a:xfrm>
        </p:grpSpPr>
        <p:cxnSp>
          <p:nvCxnSpPr>
            <p:cNvPr id="19" name="Straight Arrow Connector 18">
              <a:extLst>
                <a:ext uri="{FF2B5EF4-FFF2-40B4-BE49-F238E27FC236}">
                  <a16:creationId xmlns:a16="http://schemas.microsoft.com/office/drawing/2014/main" id="{9A9F4BDE-95F7-0444-9149-02D27D84C0F9}"/>
                </a:ext>
              </a:extLst>
            </p:cNvPr>
            <p:cNvCxnSpPr>
              <a:cxnSpLocks/>
            </p:cNvCxnSpPr>
            <p:nvPr/>
          </p:nvCxnSpPr>
          <p:spPr>
            <a:xfrm>
              <a:off x="9113520" y="3706653"/>
              <a:ext cx="665480" cy="0"/>
            </a:xfrm>
            <a:prstGeom prst="straightConnector1">
              <a:avLst/>
            </a:prstGeom>
            <a:ln w="22225">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3" name="Oval 22">
              <a:extLst>
                <a:ext uri="{FF2B5EF4-FFF2-40B4-BE49-F238E27FC236}">
                  <a16:creationId xmlns:a16="http://schemas.microsoft.com/office/drawing/2014/main" id="{46A1F561-DC36-8F4B-8675-D4063C0CFF04}"/>
                </a:ext>
              </a:extLst>
            </p:cNvPr>
            <p:cNvSpPr/>
            <p:nvPr/>
          </p:nvSpPr>
          <p:spPr bwMode="auto">
            <a:xfrm>
              <a:off x="9377769" y="3638911"/>
              <a:ext cx="136982" cy="135485"/>
            </a:xfrm>
            <a:prstGeom prst="ellipse">
              <a:avLst/>
            </a:prstGeom>
            <a:solidFill>
              <a:srgbClr val="C00000"/>
            </a:solidFill>
            <a:ln w="38100" cap="flat">
              <a:noFill/>
              <a:bevel/>
              <a:headEnd/>
              <a:tailEnd/>
            </a:ln>
            <a:effectLst/>
          </p:spPr>
          <p:txBody>
            <a:bodyPr wrap="none" rtlCol="0" anchor="ctr"/>
            <a:lstStyle/>
            <a:p>
              <a:pPr algn="ctr"/>
              <a:endParaRPr lang="en-US"/>
            </a:p>
          </p:txBody>
        </p:sp>
      </p:grpSp>
    </p:spTree>
    <p:extLst>
      <p:ext uri="{BB962C8B-B14F-4D97-AF65-F5344CB8AC3E}">
        <p14:creationId xmlns:p14="http://schemas.microsoft.com/office/powerpoint/2010/main" val="401500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versions step1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C281342B-3177-4EF8-B757-549FA5003E3C}" type="slidenum">
              <a:rPr lang="en-US" smtClean="0"/>
              <a:t>‹#›</a:t>
            </a:fld>
            <a:endParaRPr lang="en-US"/>
          </a:p>
        </p:txBody>
      </p:sp>
      <p:sp>
        <p:nvSpPr>
          <p:cNvPr id="8" name="Content Placeholder 4">
            <a:extLst>
              <a:ext uri="{FF2B5EF4-FFF2-40B4-BE49-F238E27FC236}">
                <a16:creationId xmlns:a16="http://schemas.microsoft.com/office/drawing/2014/main" id="{C2946FE3-8119-6C4A-B4C5-E2A24AC5E2AC}"/>
              </a:ext>
            </a:extLst>
          </p:cNvPr>
          <p:cNvSpPr txBox="1">
            <a:spLocks/>
          </p:cNvSpPr>
          <p:nvPr/>
        </p:nvSpPr>
        <p:spPr>
          <a:xfrm>
            <a:off x="1492250" y="4827739"/>
            <a:ext cx="416704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To convert slides, select, copy, and paste the elements </a:t>
            </a:r>
            <a:br>
              <a:rPr lang="en-US" sz="1200">
                <a:ea typeface="Verdana" panose="020B0604030504040204" pitchFamily="34" charset="0"/>
                <a:cs typeface="Verdana" panose="020B0604030504040204" pitchFamily="34" charset="0"/>
              </a:rPr>
            </a:br>
            <a:r>
              <a:rPr lang="en-US" sz="1200">
                <a:ea typeface="Verdana" panose="020B0604030504040204" pitchFamily="34" charset="0"/>
                <a:cs typeface="Verdana" panose="020B0604030504040204" pitchFamily="34" charset="0"/>
              </a:rPr>
              <a:t>from one PPT presentation to the other. Select your text </a:t>
            </a:r>
            <a:br>
              <a:rPr lang="en-US" sz="1200">
                <a:ea typeface="Verdana" panose="020B0604030504040204" pitchFamily="34" charset="0"/>
                <a:cs typeface="Verdana" panose="020B0604030504040204" pitchFamily="34" charset="0"/>
              </a:rPr>
            </a:br>
            <a:r>
              <a:rPr lang="en-US" sz="1200">
                <a:ea typeface="Verdana" panose="020B0604030504040204" pitchFamily="34" charset="0"/>
                <a:cs typeface="Verdana" panose="020B0604030504040204" pitchFamily="34" charset="0"/>
              </a:rPr>
              <a:t>in the presentation.</a:t>
            </a:r>
          </a:p>
        </p:txBody>
      </p:sp>
      <p:pic>
        <p:nvPicPr>
          <p:cNvPr id="9" name="Picture 8">
            <a:extLst>
              <a:ext uri="{FF2B5EF4-FFF2-40B4-BE49-F238E27FC236}">
                <a16:creationId xmlns:a16="http://schemas.microsoft.com/office/drawing/2014/main" id="{78F605FC-3D4E-C04C-A674-DF9FABEB03B4}"/>
              </a:ext>
            </a:extLst>
          </p:cNvPr>
          <p:cNvPicPr>
            <a:picLocks noChangeAspect="1"/>
          </p:cNvPicPr>
          <p:nvPr/>
        </p:nvPicPr>
        <p:blipFill rotWithShape="1">
          <a:blip r:embed="rId3">
            <a:extLst>
              <a:ext uri="{28A0092B-C50C-407E-A947-70E740481C1C}">
                <a14:useLocalDpi xmlns:a14="http://schemas.microsoft.com/office/drawing/2010/main" val="0"/>
              </a:ext>
            </a:extLst>
          </a:blip>
          <a:srcRect l="14102"/>
          <a:stretch/>
        </p:blipFill>
        <p:spPr>
          <a:xfrm>
            <a:off x="1492250" y="1601454"/>
            <a:ext cx="4193166" cy="3050977"/>
          </a:xfrm>
          <a:prstGeom prst="rect">
            <a:avLst/>
          </a:prstGeom>
          <a:solidFill>
            <a:schemeClr val="bg2"/>
          </a:solidFill>
          <a:ln>
            <a:solidFill>
              <a:schemeClr val="tx2"/>
            </a:solidFill>
          </a:ln>
        </p:spPr>
      </p:pic>
      <p:pic>
        <p:nvPicPr>
          <p:cNvPr id="10" name="Picture 9">
            <a:extLst>
              <a:ext uri="{FF2B5EF4-FFF2-40B4-BE49-F238E27FC236}">
                <a16:creationId xmlns:a16="http://schemas.microsoft.com/office/drawing/2014/main" id="{D0D6DED7-D417-2E4D-B4F9-1E2AE5206D50}"/>
              </a:ext>
            </a:extLst>
          </p:cNvPr>
          <p:cNvPicPr>
            <a:picLocks noChangeAspect="1"/>
          </p:cNvPicPr>
          <p:nvPr/>
        </p:nvPicPr>
        <p:blipFill>
          <a:blip r:embed="rId4">
            <a:extLst>
              <a:ext uri="{28A0092B-C50C-407E-A947-70E740481C1C}">
                <a14:useLocalDpi xmlns:a14="http://schemas.microsoft.com/office/drawing/2010/main" val="0"/>
              </a:ext>
            </a:extLst>
          </a:blip>
          <a:srcRect l="3848" r="3848"/>
          <a:stretch/>
        </p:blipFill>
        <p:spPr>
          <a:xfrm>
            <a:off x="5948194" y="1583924"/>
            <a:ext cx="2757089" cy="3061004"/>
          </a:xfrm>
          <a:prstGeom prst="rect">
            <a:avLst/>
          </a:prstGeom>
          <a:solidFill>
            <a:schemeClr val="bg2"/>
          </a:solidFill>
          <a:ln>
            <a:solidFill>
              <a:schemeClr val="tx2"/>
            </a:solidFill>
          </a:ln>
        </p:spPr>
      </p:pic>
      <p:sp>
        <p:nvSpPr>
          <p:cNvPr id="11" name="Content Placeholder 4">
            <a:extLst>
              <a:ext uri="{FF2B5EF4-FFF2-40B4-BE49-F238E27FC236}">
                <a16:creationId xmlns:a16="http://schemas.microsoft.com/office/drawing/2014/main" id="{5DA6042F-0C60-E94D-9CCE-5BDFAAEACE0A}"/>
              </a:ext>
            </a:extLst>
          </p:cNvPr>
          <p:cNvSpPr txBox="1">
            <a:spLocks/>
          </p:cNvSpPr>
          <p:nvPr/>
        </p:nvSpPr>
        <p:spPr>
          <a:xfrm>
            <a:off x="5926959" y="4827739"/>
            <a:ext cx="2757088"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In the new template, paste the content into the desired text box, and click on the format tab.</a:t>
            </a:r>
          </a:p>
        </p:txBody>
      </p:sp>
      <p:sp>
        <p:nvSpPr>
          <p:cNvPr id="12" name="Oval 11">
            <a:extLst>
              <a:ext uri="{FF2B5EF4-FFF2-40B4-BE49-F238E27FC236}">
                <a16:creationId xmlns:a16="http://schemas.microsoft.com/office/drawing/2014/main" id="{101BB06F-98F4-7740-A828-86BC2D6DEA4A}"/>
              </a:ext>
            </a:extLst>
          </p:cNvPr>
          <p:cNvSpPr/>
          <p:nvPr/>
        </p:nvSpPr>
        <p:spPr bwMode="auto">
          <a:xfrm>
            <a:off x="6344734" y="3646616"/>
            <a:ext cx="508912" cy="498664"/>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14" name="Picture 13">
            <a:extLst>
              <a:ext uri="{FF2B5EF4-FFF2-40B4-BE49-F238E27FC236}">
                <a16:creationId xmlns:a16="http://schemas.microsoft.com/office/drawing/2014/main" id="{576AFE7B-E53D-AC4A-B341-4EACBCB0E3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46450" y="3943741"/>
            <a:ext cx="544115" cy="544115"/>
          </a:xfrm>
          <a:prstGeom prst="rect">
            <a:avLst/>
          </a:prstGeom>
        </p:spPr>
      </p:pic>
      <p:pic>
        <p:nvPicPr>
          <p:cNvPr id="15" name="Picture 14">
            <a:extLst>
              <a:ext uri="{FF2B5EF4-FFF2-40B4-BE49-F238E27FC236}">
                <a16:creationId xmlns:a16="http://schemas.microsoft.com/office/drawing/2014/main" id="{E044A276-DE72-E945-89B4-300FDD985739}"/>
              </a:ext>
            </a:extLst>
          </p:cNvPr>
          <p:cNvPicPr>
            <a:picLocks noChangeAspect="1"/>
          </p:cNvPicPr>
          <p:nvPr/>
        </p:nvPicPr>
        <p:blipFill>
          <a:blip r:embed="rId6">
            <a:extLst>
              <a:ext uri="{28A0092B-C50C-407E-A947-70E740481C1C}">
                <a14:useLocalDpi xmlns:a14="http://schemas.microsoft.com/office/drawing/2010/main" val="0"/>
              </a:ext>
            </a:extLst>
          </a:blip>
          <a:srcRect l="3765" r="3765"/>
          <a:stretch/>
        </p:blipFill>
        <p:spPr>
          <a:xfrm>
            <a:off x="8968061" y="1576388"/>
            <a:ext cx="2761977" cy="3061004"/>
          </a:xfrm>
          <a:prstGeom prst="rect">
            <a:avLst/>
          </a:prstGeom>
          <a:solidFill>
            <a:schemeClr val="bg2"/>
          </a:solidFill>
          <a:ln>
            <a:solidFill>
              <a:schemeClr val="tx2"/>
            </a:solidFill>
          </a:ln>
        </p:spPr>
      </p:pic>
      <p:pic>
        <p:nvPicPr>
          <p:cNvPr id="18" name="Picture 17">
            <a:extLst>
              <a:ext uri="{FF2B5EF4-FFF2-40B4-BE49-F238E27FC236}">
                <a16:creationId xmlns:a16="http://schemas.microsoft.com/office/drawing/2014/main" id="{A135F91D-E5DE-B047-AE5F-0C09C8AB9A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55636" y="4162699"/>
            <a:ext cx="492112" cy="492112"/>
          </a:xfrm>
          <a:prstGeom prst="rect">
            <a:avLst/>
          </a:prstGeom>
        </p:spPr>
      </p:pic>
      <p:sp>
        <p:nvSpPr>
          <p:cNvPr id="19" name="Content Placeholder 4">
            <a:extLst>
              <a:ext uri="{FF2B5EF4-FFF2-40B4-BE49-F238E27FC236}">
                <a16:creationId xmlns:a16="http://schemas.microsoft.com/office/drawing/2014/main" id="{0E6CE30B-3CD4-2B43-A42E-3C137DA13DB9}"/>
              </a:ext>
            </a:extLst>
          </p:cNvPr>
          <p:cNvSpPr txBox="1">
            <a:spLocks/>
          </p:cNvSpPr>
          <p:nvPr/>
        </p:nvSpPr>
        <p:spPr>
          <a:xfrm>
            <a:off x="8964579" y="4827739"/>
            <a:ext cx="2735852"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Select “Keep Text Only” to apply the preloaded fonts, colors and sizes of the new template.</a:t>
            </a:r>
          </a:p>
        </p:txBody>
      </p:sp>
      <p:sp>
        <p:nvSpPr>
          <p:cNvPr id="17" name="TextBox 16">
            <a:extLst>
              <a:ext uri="{FF2B5EF4-FFF2-40B4-BE49-F238E27FC236}">
                <a16:creationId xmlns:a16="http://schemas.microsoft.com/office/drawing/2014/main" id="{DE3FF7C0-E445-BC46-B5AC-CDEB2B26DB05}"/>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20" name="Picture 19" descr="Logo, icon&#10;&#10;Description automatically generated">
            <a:extLst>
              <a:ext uri="{FF2B5EF4-FFF2-40B4-BE49-F238E27FC236}">
                <a16:creationId xmlns:a16="http://schemas.microsoft.com/office/drawing/2014/main" id="{97F3E80C-855A-A241-A016-4CD2E5C365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410636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versions step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C281342B-3177-4EF8-B757-549FA5003E3C}" type="slidenum">
              <a:rPr lang="en-US" smtClean="0"/>
              <a:t>‹#›</a:t>
            </a:fld>
            <a:endParaRPr lang="en-US"/>
          </a:p>
        </p:txBody>
      </p:sp>
      <p:sp>
        <p:nvSpPr>
          <p:cNvPr id="16" name="Content Placeholder 4">
            <a:extLst>
              <a:ext uri="{FF2B5EF4-FFF2-40B4-BE49-F238E27FC236}">
                <a16:creationId xmlns:a16="http://schemas.microsoft.com/office/drawing/2014/main" id="{57AB5607-CD6C-3440-976C-057FADBB3545}"/>
              </a:ext>
            </a:extLst>
          </p:cNvPr>
          <p:cNvSpPr txBox="1">
            <a:spLocks/>
          </p:cNvSpPr>
          <p:nvPr/>
        </p:nvSpPr>
        <p:spPr>
          <a:xfrm>
            <a:off x="1492248" y="4622242"/>
            <a:ext cx="5006342"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7" name="Picture 16">
            <a:extLst>
              <a:ext uri="{FF2B5EF4-FFF2-40B4-BE49-F238E27FC236}">
                <a16:creationId xmlns:a16="http://schemas.microsoft.com/office/drawing/2014/main" id="{B1952F7D-9C62-E74A-AE1C-91D2B3865A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5823" y="1579695"/>
            <a:ext cx="4998240" cy="2813031"/>
          </a:xfrm>
          <a:prstGeom prst="rect">
            <a:avLst/>
          </a:prstGeom>
          <a:solidFill>
            <a:schemeClr val="bg2"/>
          </a:solidFill>
          <a:ln>
            <a:solidFill>
              <a:schemeClr val="tx2"/>
            </a:solidFill>
          </a:ln>
        </p:spPr>
      </p:pic>
      <p:sp>
        <p:nvSpPr>
          <p:cNvPr id="20" name="Content Placeholder 4">
            <a:extLst>
              <a:ext uri="{FF2B5EF4-FFF2-40B4-BE49-F238E27FC236}">
                <a16:creationId xmlns:a16="http://schemas.microsoft.com/office/drawing/2014/main" id="{14FEAF84-D62E-5244-8243-E6FE55C4F9BC}"/>
              </a:ext>
            </a:extLst>
          </p:cNvPr>
          <p:cNvSpPr txBox="1">
            <a:spLocks/>
          </p:cNvSpPr>
          <p:nvPr/>
        </p:nvSpPr>
        <p:spPr>
          <a:xfrm>
            <a:off x="6726237" y="4622242"/>
            <a:ext cx="500380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pic>
        <p:nvPicPr>
          <p:cNvPr id="21" name="Picture 20">
            <a:extLst>
              <a:ext uri="{FF2B5EF4-FFF2-40B4-BE49-F238E27FC236}">
                <a16:creationId xmlns:a16="http://schemas.microsoft.com/office/drawing/2014/main" id="{84BB0591-4F2B-BB44-AC55-427E2A0F68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5624" y="2420061"/>
            <a:ext cx="544115" cy="544115"/>
          </a:xfrm>
          <a:prstGeom prst="rect">
            <a:avLst/>
          </a:prstGeom>
        </p:spPr>
      </p:pic>
      <p:pic>
        <p:nvPicPr>
          <p:cNvPr id="22" name="Picture 21">
            <a:extLst>
              <a:ext uri="{FF2B5EF4-FFF2-40B4-BE49-F238E27FC236}">
                <a16:creationId xmlns:a16="http://schemas.microsoft.com/office/drawing/2014/main" id="{EE6B8B47-257D-064F-9755-741F9B7EBA6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29019" y="1579696"/>
            <a:ext cx="4998238" cy="2813030"/>
          </a:xfrm>
          <a:prstGeom prst="rect">
            <a:avLst/>
          </a:prstGeom>
          <a:solidFill>
            <a:schemeClr val="bg2"/>
          </a:solidFill>
          <a:ln>
            <a:solidFill>
              <a:schemeClr val="tx2"/>
            </a:solidFill>
          </a:ln>
        </p:spPr>
      </p:pic>
      <p:sp>
        <p:nvSpPr>
          <p:cNvPr id="12" name="TextBox 11">
            <a:extLst>
              <a:ext uri="{FF2B5EF4-FFF2-40B4-BE49-F238E27FC236}">
                <a16:creationId xmlns:a16="http://schemas.microsoft.com/office/drawing/2014/main" id="{1E375AD7-DD27-A845-9ABC-884F21B9310F}"/>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4F49237B-DD6B-8A49-8F8B-84A5F9D217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1669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version MIS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C281342B-3177-4EF8-B757-549FA5003E3C}" type="slidenum">
              <a:rPr lang="en-US" smtClean="0"/>
              <a:t>‹#›</a:t>
            </a:fld>
            <a:endParaRPr lang="en-US"/>
          </a:p>
        </p:txBody>
      </p:sp>
      <p:sp>
        <p:nvSpPr>
          <p:cNvPr id="24" name="Content Placeholder 4">
            <a:extLst>
              <a:ext uri="{FF2B5EF4-FFF2-40B4-BE49-F238E27FC236}">
                <a16:creationId xmlns:a16="http://schemas.microsoft.com/office/drawing/2014/main" id="{C6031A0F-0EFB-6644-9781-D334155CE214}"/>
              </a:ext>
            </a:extLst>
          </p:cNvPr>
          <p:cNvSpPr txBox="1">
            <a:spLocks/>
          </p:cNvSpPr>
          <p:nvPr/>
        </p:nvSpPr>
        <p:spPr>
          <a:xfrm>
            <a:off x="1492250" y="4926188"/>
            <a:ext cx="5005388"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When converting old presentations, </a:t>
            </a:r>
            <a:r>
              <a:rPr lang="en-US" sz="1200" b="1">
                <a:ea typeface="Verdana" panose="020B0604030504040204" pitchFamily="34" charset="0"/>
                <a:cs typeface="Verdana" panose="020B0604030504040204" pitchFamily="34" charset="0"/>
              </a:rPr>
              <a:t>DO NOT </a:t>
            </a:r>
            <a:r>
              <a:rPr lang="en-US" sz="1200">
                <a:ea typeface="Verdana" panose="020B0604030504040204" pitchFamily="34" charset="0"/>
                <a:cs typeface="Verdana" panose="020B0604030504040204" pitchFamily="34" charset="0"/>
              </a:rPr>
              <a:t>copy entire slides from a previous PPT and paste them into this template.</a:t>
            </a:r>
          </a:p>
        </p:txBody>
      </p:sp>
      <p:pic>
        <p:nvPicPr>
          <p:cNvPr id="25" name="Picture 24">
            <a:extLst>
              <a:ext uri="{FF2B5EF4-FFF2-40B4-BE49-F238E27FC236}">
                <a16:creationId xmlns:a16="http://schemas.microsoft.com/office/drawing/2014/main" id="{25018229-0470-5149-A0B6-4DAF6D8298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2250" y="1575814"/>
            <a:ext cx="5005388" cy="3128368"/>
          </a:xfrm>
          <a:prstGeom prst="rect">
            <a:avLst/>
          </a:prstGeom>
          <a:solidFill>
            <a:schemeClr val="bg2"/>
          </a:solidFill>
          <a:ln>
            <a:solidFill>
              <a:schemeClr val="tx2"/>
            </a:solidFill>
          </a:ln>
        </p:spPr>
      </p:pic>
      <p:pic>
        <p:nvPicPr>
          <p:cNvPr id="26" name="Picture 25">
            <a:extLst>
              <a:ext uri="{FF2B5EF4-FFF2-40B4-BE49-F238E27FC236}">
                <a16:creationId xmlns:a16="http://schemas.microsoft.com/office/drawing/2014/main" id="{F5C368E9-5724-2049-8E3B-C67DD293C4A2}"/>
              </a:ext>
            </a:extLst>
          </p:cNvPr>
          <p:cNvPicPr>
            <a:picLocks noChangeAspect="1"/>
          </p:cNvPicPr>
          <p:nvPr/>
        </p:nvPicPr>
        <p:blipFill rotWithShape="1">
          <a:blip r:embed="rId4">
            <a:extLst>
              <a:ext uri="{28A0092B-C50C-407E-A947-70E740481C1C}">
                <a14:useLocalDpi xmlns:a14="http://schemas.microsoft.com/office/drawing/2010/main" val="0"/>
              </a:ext>
            </a:extLst>
          </a:blip>
          <a:srcRect l="19038" r="3308"/>
          <a:stretch/>
        </p:blipFill>
        <p:spPr>
          <a:xfrm>
            <a:off x="6726238" y="1575814"/>
            <a:ext cx="5003799" cy="3112467"/>
          </a:xfrm>
          <a:prstGeom prst="rect">
            <a:avLst/>
          </a:prstGeom>
          <a:solidFill>
            <a:schemeClr val="bg2"/>
          </a:solidFill>
          <a:ln>
            <a:solidFill>
              <a:schemeClr val="tx2"/>
            </a:solidFill>
          </a:ln>
        </p:spPr>
      </p:pic>
      <p:sp>
        <p:nvSpPr>
          <p:cNvPr id="27" name="Content Placeholder 4">
            <a:extLst>
              <a:ext uri="{FF2B5EF4-FFF2-40B4-BE49-F238E27FC236}">
                <a16:creationId xmlns:a16="http://schemas.microsoft.com/office/drawing/2014/main" id="{ADD01A4F-08FD-844C-A758-E2C059439909}"/>
              </a:ext>
            </a:extLst>
          </p:cNvPr>
          <p:cNvSpPr txBox="1">
            <a:spLocks/>
          </p:cNvSpPr>
          <p:nvPr/>
        </p:nvSpPr>
        <p:spPr>
          <a:xfrm>
            <a:off x="6726238" y="4926188"/>
            <a:ext cx="5003800"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Powerpoint can not translate the data correctly and will assign incorrect colors and random fonts to your content. It will also import incorrect master slides from the previous presentation (shown above). </a:t>
            </a:r>
          </a:p>
        </p:txBody>
      </p:sp>
      <p:sp>
        <p:nvSpPr>
          <p:cNvPr id="28" name="Oval 27">
            <a:extLst>
              <a:ext uri="{FF2B5EF4-FFF2-40B4-BE49-F238E27FC236}">
                <a16:creationId xmlns:a16="http://schemas.microsoft.com/office/drawing/2014/main" id="{302E9FE2-09C7-414D-A951-2F7875139A46}"/>
              </a:ext>
            </a:extLst>
          </p:cNvPr>
          <p:cNvSpPr/>
          <p:nvPr/>
        </p:nvSpPr>
        <p:spPr bwMode="auto">
          <a:xfrm>
            <a:off x="7537578" y="3582856"/>
            <a:ext cx="901342" cy="757790"/>
          </a:xfrm>
          <a:prstGeom prst="ellipse">
            <a:avLst/>
          </a:prstGeom>
          <a:noFill/>
          <a:ln w="38100" cap="flat">
            <a:solidFill>
              <a:srgbClr val="C00000"/>
            </a:solidFill>
            <a:bevel/>
            <a:headEnd/>
            <a:tailEnd/>
          </a:ln>
          <a:effectLst/>
        </p:spPr>
        <p:txBody>
          <a:bodyPr wrap="none" rtlCol="0" anchor="ctr"/>
          <a:lstStyle/>
          <a:p>
            <a:pPr algn="ctr"/>
            <a:endParaRPr lang="en-US"/>
          </a:p>
        </p:txBody>
      </p:sp>
      <p:sp>
        <p:nvSpPr>
          <p:cNvPr id="29" name="Oval 28">
            <a:extLst>
              <a:ext uri="{FF2B5EF4-FFF2-40B4-BE49-F238E27FC236}">
                <a16:creationId xmlns:a16="http://schemas.microsoft.com/office/drawing/2014/main" id="{8B7F87A0-2AA7-A545-8AA7-0AE595E18438}"/>
              </a:ext>
            </a:extLst>
          </p:cNvPr>
          <p:cNvSpPr/>
          <p:nvPr/>
        </p:nvSpPr>
        <p:spPr bwMode="auto">
          <a:xfrm>
            <a:off x="1467528" y="2103968"/>
            <a:ext cx="836285" cy="705678"/>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30" name="Picture 29">
            <a:extLst>
              <a:ext uri="{FF2B5EF4-FFF2-40B4-BE49-F238E27FC236}">
                <a16:creationId xmlns:a16="http://schemas.microsoft.com/office/drawing/2014/main" id="{6778AEA4-0341-3B4D-B3C7-8E6DCD43AA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9698" y="2587932"/>
            <a:ext cx="544115" cy="544115"/>
          </a:xfrm>
          <a:prstGeom prst="rect">
            <a:avLst/>
          </a:prstGeom>
        </p:spPr>
      </p:pic>
      <p:sp>
        <p:nvSpPr>
          <p:cNvPr id="15" name="TextBox 14">
            <a:extLst>
              <a:ext uri="{FF2B5EF4-FFF2-40B4-BE49-F238E27FC236}">
                <a16:creationId xmlns:a16="http://schemas.microsoft.com/office/drawing/2014/main" id="{2D5ED8FA-23C8-D74A-B764-4463D4488972}"/>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 Misuse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6" name="Picture 15" descr="Logo, icon&#10;&#10;Description automatically generated">
            <a:extLst>
              <a:ext uri="{FF2B5EF4-FFF2-40B4-BE49-F238E27FC236}">
                <a16:creationId xmlns:a16="http://schemas.microsoft.com/office/drawing/2014/main" id="{7C8DF4B7-EF1D-B442-BCA8-B7DBC2F20F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63981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2555419"/>
            <a:ext cx="6026150" cy="1897917"/>
          </a:xfrm>
        </p:spPr>
        <p:txBody>
          <a:bodyPr tIns="0" rIns="0" bIns="0" anchor="b" anchorCtr="0"/>
          <a:lstStyle>
            <a:lvl1pPr>
              <a:lnSpc>
                <a:spcPct val="92000"/>
              </a:lnSpc>
              <a:defRPr sz="4400" b="0">
                <a:solidFill>
                  <a:schemeClr val="bg1"/>
                </a:solidFill>
              </a:defRPr>
            </a:lvl1pPr>
          </a:lstStyle>
          <a:p>
            <a:r>
              <a:rPr lang="en-US"/>
              <a:t>Click to edit Master title style</a:t>
            </a:r>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4453336"/>
            <a:ext cx="6026150" cy="592504"/>
          </a:xfrm>
        </p:spPr>
        <p:txBody>
          <a:bodyPr tIns="91440" bIns="0" anchor="t" anchorCtr="0"/>
          <a:lstStyle>
            <a:lvl1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045840"/>
            <a:ext cx="6026148" cy="329563"/>
          </a:xfrm>
          <a:prstGeom prst="rect">
            <a:avLst/>
          </a:prstGeom>
        </p:spPr>
        <p:txBody>
          <a:bodyPr lIns="0" tIns="91440" rIns="0" bIns="0" anchor="t" anchorCtr="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vl6pPr>
              <a:defRPr sz="1000">
                <a:solidFill>
                  <a:schemeClr val="bg1"/>
                </a:solidFill>
              </a:defRPr>
            </a:lvl6pPr>
            <a:lvl7pPr>
              <a:defRPr sz="1000">
                <a:solidFill>
                  <a:schemeClr val="bg1"/>
                </a:solidFill>
              </a:defRPr>
            </a:lvl7pPr>
            <a:lvl8pPr>
              <a:defRPr sz="1000">
                <a:solidFill>
                  <a:schemeClr val="bg1"/>
                </a:solidFill>
              </a:defRPr>
            </a:lvl8pPr>
            <a:lvl9pPr marL="0">
              <a:defRPr sz="1000">
                <a:solidFill>
                  <a:schemeClr val="bg1"/>
                </a:solidFill>
              </a:defRPr>
            </a:lvl9pPr>
          </a:lstStyle>
          <a:p>
            <a:endParaRPr lang="en-US"/>
          </a:p>
        </p:txBody>
      </p:sp>
      <p:grpSp>
        <p:nvGrpSpPr>
          <p:cNvPr id="8" name="Group 7">
            <a:extLst>
              <a:ext uri="{FF2B5EF4-FFF2-40B4-BE49-F238E27FC236}">
                <a16:creationId xmlns:a16="http://schemas.microsoft.com/office/drawing/2014/main" id="{A9791EB9-DE86-7A4D-9B7E-C9DECD9010E5}"/>
              </a:ext>
            </a:extLst>
          </p:cNvPr>
          <p:cNvGrpSpPr/>
          <p:nvPr/>
        </p:nvGrpSpPr>
        <p:grpSpPr>
          <a:xfrm>
            <a:off x="6215270" y="881270"/>
            <a:ext cx="5976730" cy="5976730"/>
            <a:chOff x="6215270" y="881270"/>
            <a:chExt cx="5976730" cy="5976730"/>
          </a:xfrm>
        </p:grpSpPr>
        <p:sp>
          <p:nvSpPr>
            <p:cNvPr id="9" name="Freeform 8">
              <a:extLst>
                <a:ext uri="{FF2B5EF4-FFF2-40B4-BE49-F238E27FC236}">
                  <a16:creationId xmlns:a16="http://schemas.microsoft.com/office/drawing/2014/main" id="{EF0059A3-098E-2A4D-AB20-3B2AB9FD8397}"/>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CA050D5-7FFE-9046-8DAA-9F4C736F7FD0}"/>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08ADD393-2B3E-EC42-B840-7C3D16D667C8}"/>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sp>
        <p:nvSpPr>
          <p:cNvPr id="14" name="TextBox 13">
            <a:extLst>
              <a:ext uri="{FF2B5EF4-FFF2-40B4-BE49-F238E27FC236}">
                <a16:creationId xmlns:a16="http://schemas.microsoft.com/office/drawing/2014/main" id="{8176F836-1E7D-684F-8C70-E66F6EE954F2}"/>
              </a:ext>
            </a:extLst>
          </p:cNvPr>
          <p:cNvSpPr txBox="1"/>
          <p:nvPr/>
        </p:nvSpPr>
        <p:spPr>
          <a:xfrm>
            <a:off x="-1075334" y="275051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sp>
        <p:nvSpPr>
          <p:cNvPr id="15" name="TextBox 14">
            <a:extLst>
              <a:ext uri="{FF2B5EF4-FFF2-40B4-BE49-F238E27FC236}">
                <a16:creationId xmlns:a16="http://schemas.microsoft.com/office/drawing/2014/main" id="{A22CF29E-19DB-B947-9262-516AAB4E5D81}"/>
              </a:ext>
            </a:extLst>
          </p:cNvPr>
          <p:cNvSpPr txBox="1"/>
          <p:nvPr/>
        </p:nvSpPr>
        <p:spPr>
          <a:xfrm>
            <a:off x="-863194" y="1367942"/>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665940C3-9281-6A44-A2B5-E32C3728D8DA}"/>
              </a:ext>
            </a:extLst>
          </p:cNvPr>
          <p:cNvSpPr txBox="1"/>
          <p:nvPr/>
        </p:nvSpPr>
        <p:spPr>
          <a:xfrm>
            <a:off x="-1243584" y="273588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pic>
        <p:nvPicPr>
          <p:cNvPr id="36" name="Graphic 35">
            <a:extLst>
              <a:ext uri="{FF2B5EF4-FFF2-40B4-BE49-F238E27FC236}">
                <a16:creationId xmlns:a16="http://schemas.microsoft.com/office/drawing/2014/main" id="{65948742-B251-0543-B6E6-21789094CE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65137" y="461963"/>
            <a:ext cx="2543937" cy="532257"/>
          </a:xfrm>
          <a:prstGeom prst="rect">
            <a:avLst/>
          </a:prstGeom>
        </p:spPr>
      </p:pic>
    </p:spTree>
    <p:extLst>
      <p:ext uri="{BB962C8B-B14F-4D97-AF65-F5344CB8AC3E}">
        <p14:creationId xmlns:p14="http://schemas.microsoft.com/office/powerpoint/2010/main" val="406578002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49"/>
            <a:ext cx="10250488"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C281342B-3177-4EF8-B757-549FA5003E3C}" type="slidenum">
              <a:rPr lang="en-US" smtClean="0"/>
              <a:t>‹#›</a:t>
            </a:fld>
            <a:endParaRPr lang="en-US"/>
          </a:p>
        </p:txBody>
      </p:sp>
      <p:sp>
        <p:nvSpPr>
          <p:cNvPr id="8" name="Picture 5">
            <a:extLst>
              <a:ext uri="{FF2B5EF4-FFF2-40B4-BE49-F238E27FC236}">
                <a16:creationId xmlns:a16="http://schemas.microsoft.com/office/drawing/2014/main" id="{1D50B5C1-4506-D847-AF1E-F7DB8AA5BBE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145931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92250" y="1576388"/>
            <a:ext cx="10237787" cy="483076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a:p>
            <a:pPr lvl="8"/>
            <a:r>
              <a:rPr lang="en-US"/>
              <a:t>Test</a:t>
            </a:r>
          </a:p>
        </p:txBody>
      </p:sp>
      <p:sp>
        <p:nvSpPr>
          <p:cNvPr id="5" name="Footer Placeholder 4"/>
          <p:cNvSpPr>
            <a:spLocks noGrp="1"/>
          </p:cNvSpPr>
          <p:nvPr>
            <p:ph type="ftr" sz="quarter" idx="3"/>
          </p:nvPr>
        </p:nvSpPr>
        <p:spPr>
          <a:xfrm>
            <a:off x="1492250" y="6559550"/>
            <a:ext cx="6750050" cy="146112"/>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a:t>TMCAH Clinical Skills Day 1 |  © Tufts Medicine 09.2025 |  Private and confidential. Not for redistribution.</a:t>
            </a:r>
          </a:p>
        </p:txBody>
      </p:sp>
      <p:sp>
        <p:nvSpPr>
          <p:cNvPr id="6" name="Slide Number Placeholder 5"/>
          <p:cNvSpPr>
            <a:spLocks noGrp="1"/>
          </p:cNvSpPr>
          <p:nvPr>
            <p:ph type="sldNum" sz="quarter" idx="4"/>
          </p:nvPr>
        </p:nvSpPr>
        <p:spPr>
          <a:xfrm>
            <a:off x="285751" y="6559550"/>
            <a:ext cx="473074" cy="146112"/>
          </a:xfrm>
          <a:prstGeom prst="rect">
            <a:avLst/>
          </a:prstGeom>
        </p:spPr>
        <p:txBody>
          <a:bodyPr vert="horz" lIns="0" tIns="0" rIns="0" bIns="0" rtlCol="0" anchor="b" anchorCtr="0"/>
          <a:lstStyle>
            <a:lvl1pPr algn="ctr">
              <a:defRPr sz="8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1000" b="0" i="0">
                <a:solidFill>
                  <a:schemeClr val="bg1"/>
                </a:solidFill>
                <a:latin typeface="+mn-lt"/>
                <a:ea typeface="Verdana" panose="020B0604030504040204" pitchFamily="34" charset="0"/>
                <a:cs typeface="Verdana" panose="020B0604030504040204" pitchFamily="34" charset="0"/>
              </a:defRPr>
            </a:lvl9pPr>
          </a:lstStyle>
          <a:p>
            <a:fld id="{C281342B-3177-4EF8-B757-549FA5003E3C}" type="slidenum">
              <a:rPr lang="en-US" smtClean="0"/>
              <a:t>‹#›</a:t>
            </a:fld>
            <a:endParaRPr lang="en-US"/>
          </a:p>
        </p:txBody>
      </p:sp>
      <p:sp>
        <p:nvSpPr>
          <p:cNvPr id="15" name="Title Placeholder 1">
            <a:extLst>
              <a:ext uri="{FF2B5EF4-FFF2-40B4-BE49-F238E27FC236}">
                <a16:creationId xmlns:a16="http://schemas.microsoft.com/office/drawing/2014/main" id="{801A7D15-B225-F147-B8A4-FC671FF276EA}"/>
              </a:ext>
            </a:extLst>
          </p:cNvPr>
          <p:cNvSpPr>
            <a:spLocks noGrp="1"/>
          </p:cNvSpPr>
          <p:nvPr>
            <p:ph type="title"/>
          </p:nvPr>
        </p:nvSpPr>
        <p:spPr>
          <a:xfrm>
            <a:off x="1492250" y="454025"/>
            <a:ext cx="10234611" cy="802555"/>
          </a:xfrm>
          <a:prstGeom prst="rect">
            <a:avLst/>
          </a:prstGeom>
        </p:spPr>
        <p:txBody>
          <a:bodyPr vert="horz" lIns="0" tIns="0" rIns="1828800" bIns="0" rtlCol="0" anchor="b" anchorCtr="0">
            <a:noAutofit/>
          </a:bodyPr>
          <a:lstStyle/>
          <a:p>
            <a:r>
              <a:rPr lang="en-US"/>
              <a:t>Click to edit Master title style</a:t>
            </a:r>
          </a:p>
        </p:txBody>
      </p:sp>
      <p:sp>
        <p:nvSpPr>
          <p:cNvPr id="16" name="Rectangle 15">
            <a:extLst>
              <a:ext uri="{FF2B5EF4-FFF2-40B4-BE49-F238E27FC236}">
                <a16:creationId xmlns:a16="http://schemas.microsoft.com/office/drawing/2014/main" id="{4DF09E08-C890-E648-AF5E-D46BEEB1C965}"/>
              </a:ext>
            </a:extLst>
          </p:cNvPr>
          <p:cNvSpPr/>
          <p:nvPr/>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7C338605-D853-A540-BDE8-567BBDA6C9FD}"/>
              </a:ext>
            </a:extLst>
          </p:cNvPr>
          <p:cNvSpPr/>
          <p:nvPr/>
        </p:nvSpPr>
        <p:spPr bwMode="auto">
          <a:xfrm>
            <a:off x="12296213" y="628290"/>
            <a:ext cx="663388" cy="575099"/>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FBB599EB-E07F-3046-B37D-E04E6F1F9453}"/>
              </a:ext>
            </a:extLst>
          </p:cNvPr>
          <p:cNvSpPr/>
          <p:nvPr/>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F35980EF-EE4E-394A-A9B2-18E15C439EDB}"/>
              </a:ext>
            </a:extLst>
          </p:cNvPr>
          <p:cNvSpPr/>
          <p:nvPr/>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A9A2A38-27A8-154C-9998-78CF25A77867}"/>
              </a:ext>
            </a:extLst>
          </p:cNvPr>
          <p:cNvSpPr/>
          <p:nvPr/>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013EDAED-CF33-2048-9436-2F06EFEDA883}"/>
              </a:ext>
            </a:extLst>
          </p:cNvPr>
          <p:cNvSpPr/>
          <p:nvPr/>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3D29B66E-0FBD-A64D-9E8D-92BA401FCB3C}"/>
              </a:ext>
            </a:extLst>
          </p:cNvPr>
          <p:cNvSpPr/>
          <p:nvPr/>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4" name="Rectangle 23">
            <a:extLst>
              <a:ext uri="{FF2B5EF4-FFF2-40B4-BE49-F238E27FC236}">
                <a16:creationId xmlns:a16="http://schemas.microsoft.com/office/drawing/2014/main" id="{71FBB923-E560-6C40-B3C3-D56ECB451613}"/>
              </a:ext>
            </a:extLst>
          </p:cNvPr>
          <p:cNvSpPr/>
          <p:nvPr/>
        </p:nvSpPr>
        <p:spPr bwMode="auto">
          <a:xfrm>
            <a:off x="12296213" y="3769740"/>
            <a:ext cx="663388" cy="575099"/>
          </a:xfrm>
          <a:prstGeom prst="rect">
            <a:avLst/>
          </a:prstGeom>
          <a:solidFill>
            <a:srgbClr val="2C994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69976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ckwell" panose="02060603020205020403" pitchFamily="18" charset="77"/>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94">
          <p15:clr>
            <a:srgbClr val="F26B43"/>
          </p15:clr>
        </p15:guide>
        <p15:guide id="3" pos="296">
          <p15:clr>
            <a:srgbClr val="F26B43"/>
          </p15:clr>
        </p15:guide>
        <p15:guide id="10" pos="4161">
          <p15:clr>
            <a:srgbClr val="F26B43"/>
          </p15:clr>
        </p15:guide>
        <p15:guide id="12" pos="4237">
          <p15:clr>
            <a:srgbClr val="F26B43"/>
          </p15:clr>
        </p15:guide>
        <p15:guide id="13" pos="7389">
          <p15:clr>
            <a:srgbClr val="F26B43"/>
          </p15:clr>
        </p15:guide>
        <p15:guide id="15" pos="5192">
          <p15:clr>
            <a:srgbClr val="F26B43"/>
          </p15:clr>
        </p15:guide>
        <p15:guide id="16" pos="5336">
          <p15:clr>
            <a:srgbClr val="F26B43"/>
          </p15:clr>
        </p15:guide>
        <p15:guide id="23" orient="horz" pos="4224">
          <p15:clr>
            <a:srgbClr val="F26B43"/>
          </p15:clr>
        </p15:guide>
        <p15:guide id="25" orient="horz" pos="288">
          <p15:clr>
            <a:srgbClr val="F26B43"/>
          </p15:clr>
        </p15:guide>
        <p15:guide id="31" orient="horz" pos="4036">
          <p15:clr>
            <a:srgbClr val="F26B43"/>
          </p15:clr>
        </p15:guide>
        <p15:guide id="32" orient="horz" pos="4132">
          <p15:clr>
            <a:srgbClr val="F26B43"/>
          </p15:clr>
        </p15:guide>
        <p15:guide id="37" pos="3138">
          <p15:clr>
            <a:srgbClr val="F26B43"/>
          </p15:clr>
        </p15:guide>
        <p15:guide id="40" pos="4093">
          <p15:clr>
            <a:srgbClr val="F26B43"/>
          </p15:clr>
        </p15:guide>
        <p15:guide id="48" orient="horz" pos="993">
          <p15:clr>
            <a:srgbClr val="F26B43"/>
          </p15:clr>
        </p15:guide>
        <p15:guide id="50" orient="horz" pos="788">
          <p15:clr>
            <a:srgbClr val="F26B43"/>
          </p15:clr>
        </p15:guide>
        <p15:guide id="51" pos="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9550" y="454025"/>
            <a:ext cx="10247312" cy="802555"/>
          </a:xfrm>
          <a:prstGeom prst="rect">
            <a:avLst/>
          </a:prstGeom>
        </p:spPr>
        <p:txBody>
          <a:bodyPr vert="horz" lIns="0" tIns="0" rIns="1828800" bIns="0" rtlCol="0" anchor="b" anchorCtr="0">
            <a:noAutofit/>
          </a:bodyPr>
          <a:lstStyle/>
          <a:p>
            <a:r>
              <a:rPr lang="en-US"/>
              <a:t>Click to edit Master title style</a:t>
            </a:r>
          </a:p>
        </p:txBody>
      </p:sp>
      <p:sp>
        <p:nvSpPr>
          <p:cNvPr id="3" name="Text Placeholder 2"/>
          <p:cNvSpPr>
            <a:spLocks noGrp="1"/>
          </p:cNvSpPr>
          <p:nvPr>
            <p:ph type="body" idx="1"/>
          </p:nvPr>
        </p:nvSpPr>
        <p:spPr>
          <a:xfrm>
            <a:off x="1479550" y="1581150"/>
            <a:ext cx="10250488" cy="4822825"/>
          </a:xfrm>
          <a:prstGeom prst="rect">
            <a:avLst/>
          </a:prstGeom>
        </p:spPr>
        <p:txBody>
          <a:bodyPr vert="horz" lIns="0" tIns="0" rIns="22860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a:p>
            <a:pPr lvl="8"/>
            <a:r>
              <a:rPr lang="en-US"/>
              <a:t>Test</a:t>
            </a:r>
          </a:p>
        </p:txBody>
      </p:sp>
      <p:sp>
        <p:nvSpPr>
          <p:cNvPr id="5" name="Footer Placeholder 4"/>
          <p:cNvSpPr>
            <a:spLocks noGrp="1"/>
          </p:cNvSpPr>
          <p:nvPr>
            <p:ph type="ftr" sz="quarter" idx="3"/>
          </p:nvPr>
        </p:nvSpPr>
        <p:spPr>
          <a:xfrm>
            <a:off x="1479550" y="6556829"/>
            <a:ext cx="6761163" cy="148697"/>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a:t>TMCAH Clinical Skills Day 1 |  © Tufts Medicine 09.2025 |  Private and confidential. Not for redistribution.</a:t>
            </a:r>
          </a:p>
        </p:txBody>
      </p:sp>
      <p:sp>
        <p:nvSpPr>
          <p:cNvPr id="6" name="Slide Number Placeholder 5"/>
          <p:cNvSpPr>
            <a:spLocks noGrp="1"/>
          </p:cNvSpPr>
          <p:nvPr>
            <p:ph type="sldNum" sz="quarter" idx="4"/>
          </p:nvPr>
        </p:nvSpPr>
        <p:spPr>
          <a:xfrm>
            <a:off x="283029" y="6556375"/>
            <a:ext cx="446314" cy="149151"/>
          </a:xfrm>
          <a:prstGeom prst="rect">
            <a:avLst/>
          </a:prstGeom>
        </p:spPr>
        <p:txBody>
          <a:bodyPr vert="horz" lIns="0" tIns="0" rIns="0" bIns="0" rtlCol="0" anchor="b" anchorCtr="0"/>
          <a:lstStyle>
            <a:lvl1pPr algn="ctr">
              <a:defRPr sz="10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800" b="0" i="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4" name="Rectangle 3">
            <a:extLst>
              <a:ext uri="{FF2B5EF4-FFF2-40B4-BE49-F238E27FC236}">
                <a16:creationId xmlns:a16="http://schemas.microsoft.com/office/drawing/2014/main" id="{A511D247-23B7-924B-AA11-A82B0DD0AD66}"/>
              </a:ext>
            </a:extLst>
          </p:cNvPr>
          <p:cNvSpPr/>
          <p:nvPr/>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1CDFB26C-227B-3746-AB23-D2C429AAB37B}"/>
              </a:ext>
            </a:extLst>
          </p:cNvPr>
          <p:cNvSpPr/>
          <p:nvPr/>
        </p:nvSpPr>
        <p:spPr bwMode="auto">
          <a:xfrm>
            <a:off x="12296213" y="628290"/>
            <a:ext cx="663388" cy="575099"/>
          </a:xfrm>
          <a:prstGeom prst="rect">
            <a:avLst/>
          </a:prstGeom>
          <a:solidFill>
            <a:srgbClr val="5CBB5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9F9BA1A1-87B2-E545-A6F6-00585A56348C}"/>
              </a:ext>
            </a:extLst>
          </p:cNvPr>
          <p:cNvSpPr/>
          <p:nvPr/>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E40AB86-FFD2-F648-8E66-A170F24CE1F2}"/>
              </a:ext>
            </a:extLst>
          </p:cNvPr>
          <p:cNvSpPr/>
          <p:nvPr/>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5A73BAE-FEF3-C74F-88BF-7EE81350D6FC}"/>
              </a:ext>
            </a:extLst>
          </p:cNvPr>
          <p:cNvSpPr/>
          <p:nvPr/>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EE720674-C4F2-C142-AACD-ECD33ABFEEA4}"/>
              </a:ext>
            </a:extLst>
          </p:cNvPr>
          <p:cNvSpPr/>
          <p:nvPr/>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9C7F11-5732-7F4F-A5A0-0397E2C2C935}"/>
              </a:ext>
            </a:extLst>
          </p:cNvPr>
          <p:cNvSpPr/>
          <p:nvPr/>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C69FA5F2-FCB9-E945-A769-DF04CD8AEC6A}"/>
              </a:ext>
            </a:extLst>
          </p:cNvPr>
          <p:cNvSpPr/>
          <p:nvPr/>
        </p:nvSpPr>
        <p:spPr bwMode="auto">
          <a:xfrm>
            <a:off x="12296213" y="3769740"/>
            <a:ext cx="663388" cy="575099"/>
          </a:xfrm>
          <a:prstGeom prst="rect">
            <a:avLst/>
          </a:prstGeom>
          <a:solidFill>
            <a:srgbClr val="00974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8050104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Lst>
  <p:hf hdr="0" dt="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2"/>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2"/>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2"/>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2"/>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34">
          <p15:clr>
            <a:srgbClr val="F26B43"/>
          </p15:clr>
        </p15:guide>
        <p15:guide id="3" pos="932">
          <p15:clr>
            <a:srgbClr val="F26B43"/>
          </p15:clr>
        </p15:guide>
        <p15:guide id="10" pos="4161">
          <p15:clr>
            <a:srgbClr val="F26B43"/>
          </p15:clr>
        </p15:guide>
        <p15:guide id="12" pos="4233">
          <p15:clr>
            <a:srgbClr val="F26B43"/>
          </p15:clr>
        </p15:guide>
        <p15:guide id="13" pos="7389">
          <p15:clr>
            <a:srgbClr val="F26B43"/>
          </p15:clr>
        </p15:guide>
        <p15:guide id="15" pos="5191">
          <p15:clr>
            <a:srgbClr val="F26B43"/>
          </p15:clr>
        </p15:guide>
        <p15:guide id="16" pos="5335">
          <p15:clr>
            <a:srgbClr val="F26B43"/>
          </p15:clr>
        </p15:guide>
        <p15:guide id="23" orient="horz" pos="4224">
          <p15:clr>
            <a:srgbClr val="F26B43"/>
          </p15:clr>
        </p15:guide>
        <p15:guide id="25" orient="horz" pos="286">
          <p15:clr>
            <a:srgbClr val="F26B43"/>
          </p15:clr>
        </p15:guide>
        <p15:guide id="31" orient="horz" pos="4029">
          <p15:clr>
            <a:srgbClr val="F26B43"/>
          </p15:clr>
        </p15:guide>
        <p15:guide id="32" orient="horz" pos="4130">
          <p15:clr>
            <a:srgbClr val="F26B43"/>
          </p15:clr>
        </p15:guide>
        <p15:guide id="37" pos="2990">
          <p15:clr>
            <a:srgbClr val="F26B43"/>
          </p15:clr>
        </p15:guide>
        <p15:guide id="40" pos="4089">
          <p15:clr>
            <a:srgbClr val="F26B43"/>
          </p15:clr>
        </p15:guide>
        <p15:guide id="49" orient="horz" pos="790">
          <p15:clr>
            <a:srgbClr val="F26B43"/>
          </p15:clr>
        </p15:guide>
        <p15:guide id="50" orient="horz" pos="996">
          <p15:clr>
            <a:srgbClr val="F26B43"/>
          </p15:clr>
        </p15:guide>
        <p15:guide id="51" pos="29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5.xml"/><Relationship Id="rId1" Type="http://schemas.openxmlformats.org/officeDocument/2006/relationships/video" Target="https://www.youtube.com/embed/t5OAfez5Alk?feature=oembed" TargetMode="Externa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file:///\\hhfs1\Staff%20Development\4.%20SharePoint%20Prep\Orientation%20and%20Onboarding\Clinical%20Onboarding\Pet%20Policy%2010.01.2025.pdf"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hyperlink" Target="file:///\\hhfs1\Staff%20Development\4.%20SharePoint%20Prep\Orientation%20and%20Onboarding\Clinical%20Onboarding\Weapons%20Policy%2010.01.2025.pdf"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4.xml"/><Relationship Id="rId1" Type="http://schemas.openxmlformats.org/officeDocument/2006/relationships/video" Target="https://www.youtube.com/embed/m26I_Tx_ftw?feature=oembed" TargetMode="Externa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0.xml"/><Relationship Id="rId1" Type="http://schemas.openxmlformats.org/officeDocument/2006/relationships/video" Target="https://www.youtube.com/embed/oNxq_PAGu8M?feature=oembed" TargetMode="Externa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3WeFZFb2nZo?si=Mx60tYL-ViUnlhY_" TargetMode="External"/><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https://www.youtube.com/embed/YH6ZTsOjAII?feature=oembed" TargetMode="External"/><Relationship Id="rId1" Type="http://schemas.openxmlformats.org/officeDocument/2006/relationships/video" Target="https://www.youtube.com/embed/iwvnA_b9Q8Y?feature=oembed" TargetMode="Externa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www.picpedia.org/chalkboard/a/agenda.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hyperlink" Target="https://pixabay.com/fr/illustrations/temps-indiquant-le-temps-accord-430625/"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9.xml"/><Relationship Id="rId1" Type="http://schemas.openxmlformats.org/officeDocument/2006/relationships/video" Target="https://www.youtube.com/embed/uzG_JQGVJTw?feature=oembed" TargetMode="External"/><Relationship Id="rId4" Type="http://schemas.openxmlformats.org/officeDocument/2006/relationships/image" Target="../media/image38.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video" Target="https://www.youtube.com/embed/JmmwY647Foc?feature=oembed" TargetMode="External"/><Relationship Id="rId4" Type="http://schemas.openxmlformats.org/officeDocument/2006/relationships/image" Target="../media/image23.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video" Target="https://www.youtube.com/embed/8PH4JYfF4Ns?feature=oembed" TargetMode="Externa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video" Target="https://www.youtube.com/embed/2nsSW2XGYM4?feature=oembed" TargetMode="Externa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1BD5DC9-EB4C-7018-AB51-3F83A48C44BE}"/>
              </a:ext>
            </a:extLst>
          </p:cNvPr>
          <p:cNvSpPr>
            <a:spLocks noGrp="1" noRot="1" noMove="1" noResize="1" noEditPoints="1" noAdjustHandles="1" noChangeArrowheads="1" noChangeShapeType="1"/>
          </p:cNvSpPr>
          <p:nvPr>
            <p:ph type="title"/>
          </p:nvPr>
        </p:nvSpPr>
        <p:spPr>
          <a:xfrm>
            <a:off x="1857958" y="738908"/>
            <a:ext cx="8904635" cy="5020759"/>
          </a:xfrm>
        </p:spPr>
        <p:txBody>
          <a:bodyPr anchor="t"/>
          <a:lstStyle/>
          <a:p>
            <a:pPr algn="ctr">
              <a:lnSpc>
                <a:spcPct val="150000"/>
              </a:lnSpc>
            </a:pPr>
            <a:br>
              <a:rPr lang="en-US" sz="3600"/>
            </a:br>
            <a:r>
              <a:rPr lang="en-US" sz="3600"/>
              <a:t>Clinical Practice &amp; Skills Competency</a:t>
            </a:r>
            <a:br>
              <a:rPr lang="en-US" sz="3600"/>
            </a:br>
            <a:r>
              <a:rPr lang="en-US" sz="3600"/>
              <a:t>Tufts Medicine </a:t>
            </a:r>
            <a:br>
              <a:rPr lang="en-US" sz="3600"/>
            </a:br>
            <a:r>
              <a:rPr lang="en-US" sz="3600"/>
              <a:t>Care at Home</a:t>
            </a:r>
          </a:p>
        </p:txBody>
      </p:sp>
      <p:sp>
        <p:nvSpPr>
          <p:cNvPr id="10" name="Text Placeholder 2">
            <a:extLst>
              <a:ext uri="{FF2B5EF4-FFF2-40B4-BE49-F238E27FC236}">
                <a16:creationId xmlns:a16="http://schemas.microsoft.com/office/drawing/2014/main" id="{4F05FA76-EF7E-055B-0DEE-4B35A4AC3AD2}"/>
              </a:ext>
            </a:extLst>
          </p:cNvPr>
          <p:cNvSpPr>
            <a:spLocks noGrp="1" noRot="1" noMove="1" noResize="1" noEditPoints="1" noAdjustHandles="1" noChangeArrowheads="1" noChangeShapeType="1"/>
          </p:cNvSpPr>
          <p:nvPr>
            <p:ph type="body" sz="quarter" idx="19"/>
          </p:nvPr>
        </p:nvSpPr>
        <p:spPr>
          <a:xfrm>
            <a:off x="3188190" y="4502728"/>
            <a:ext cx="6026150" cy="592504"/>
          </a:xfrm>
        </p:spPr>
        <p:txBody>
          <a:bodyPr tIns="0"/>
          <a:lstStyle/>
          <a:p>
            <a:pPr algn="ctr"/>
            <a:r>
              <a:rPr lang="en-US" sz="2000" b="1" i="1"/>
              <a:t>Brought To You By: Clinical Staff Development</a:t>
            </a:r>
          </a:p>
        </p:txBody>
      </p:sp>
    </p:spTree>
    <p:extLst>
      <p:ext uri="{BB962C8B-B14F-4D97-AF65-F5344CB8AC3E}">
        <p14:creationId xmlns:p14="http://schemas.microsoft.com/office/powerpoint/2010/main" val="2954716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5C84ED-D8E6-6B90-F9C2-84EF163A3380}"/>
              </a:ext>
            </a:extLst>
          </p:cNvPr>
          <p:cNvSpPr>
            <a:spLocks noGrp="1" noRot="1" noMove="1" noResize="1" noEditPoints="1" noAdjustHandles="1" noChangeArrowheads="1" noChangeShapeType="1"/>
          </p:cNvSpPr>
          <p:nvPr>
            <p:ph sz="quarter" idx="12"/>
          </p:nvPr>
        </p:nvSpPr>
        <p:spPr/>
        <p:txBody>
          <a:bodyPr/>
          <a:lstStyle/>
          <a:p>
            <a:pPr marL="285750" indent="-285750">
              <a:buFont typeface="Arial" panose="020B0604020202020204" pitchFamily="34" charset="0"/>
              <a:buChar char="•"/>
            </a:pPr>
            <a:r>
              <a:rPr lang="en-US" b="1">
                <a:solidFill>
                  <a:schemeClr val="accent6"/>
                </a:solidFill>
              </a:rPr>
              <a:t>Learning Styles</a:t>
            </a:r>
            <a:r>
              <a:rPr lang="en-US"/>
              <a:t>: Visual, auditory (adapt education accordingly).</a:t>
            </a:r>
          </a:p>
          <a:p>
            <a:pPr marL="285750" indent="-285750">
              <a:buFont typeface="Arial" panose="020B0604020202020204" pitchFamily="34" charset="0"/>
              <a:buChar char="•"/>
            </a:pPr>
            <a:r>
              <a:rPr lang="en-US" b="1">
                <a:solidFill>
                  <a:schemeClr val="accent6"/>
                </a:solidFill>
              </a:rPr>
              <a:t>Teach Back Method</a:t>
            </a:r>
            <a:r>
              <a:rPr lang="en-US"/>
              <a:t>: Ask patient to explain in their own words.</a:t>
            </a:r>
          </a:p>
          <a:p>
            <a:pPr marL="285750" indent="-285750">
              <a:buFont typeface="Arial" panose="020B0604020202020204" pitchFamily="34" charset="0"/>
              <a:buChar char="•"/>
            </a:pPr>
            <a:r>
              <a:rPr lang="en-US" b="1">
                <a:solidFill>
                  <a:schemeClr val="accent6"/>
                </a:solidFill>
              </a:rPr>
              <a:t>Motivational Interviewing</a:t>
            </a:r>
            <a:r>
              <a:rPr lang="en-US"/>
              <a:t>:</a:t>
            </a:r>
          </a:p>
          <a:p>
            <a:pPr marL="569214" lvl="2" indent="-285750"/>
            <a:r>
              <a:rPr lang="en-US"/>
              <a:t>Collaborative, patient-centered communication.</a:t>
            </a:r>
          </a:p>
          <a:p>
            <a:pPr marL="569214" lvl="2" indent="-285750"/>
            <a:r>
              <a:rPr lang="en-US"/>
              <a:t>Explore ambivalence, support autonomy.</a:t>
            </a:r>
          </a:p>
          <a:p>
            <a:pPr marL="285750" lvl="1" indent="-285750">
              <a:buClr>
                <a:schemeClr val="tx1"/>
              </a:buClr>
              <a:buFont typeface="Arial" panose="020B0604020202020204" pitchFamily="34" charset="0"/>
              <a:buChar char="•"/>
            </a:pPr>
            <a:r>
              <a:rPr lang="en-US">
                <a:solidFill>
                  <a:schemeClr val="accent6"/>
                </a:solidFill>
              </a:rPr>
              <a:t>Best Practices</a:t>
            </a:r>
            <a:r>
              <a:rPr lang="en-US" b="0"/>
              <a:t>:</a:t>
            </a:r>
          </a:p>
          <a:p>
            <a:pPr marL="569214" lvl="2" indent="-285750"/>
            <a:r>
              <a:rPr lang="en-US"/>
              <a:t>Small amount of information at a time.</a:t>
            </a:r>
          </a:p>
          <a:p>
            <a:pPr marL="569214" lvl="2" indent="-285750"/>
            <a:r>
              <a:rPr lang="en-US"/>
              <a:t>Use plain language (avoid jargon) and visuals.</a:t>
            </a:r>
          </a:p>
          <a:p>
            <a:pPr marL="569214" lvl="2" indent="-285750"/>
            <a:r>
              <a:rPr lang="en-US"/>
              <a:t>Reinforce and reassess understanding.</a:t>
            </a:r>
          </a:p>
        </p:txBody>
      </p:sp>
      <p:sp>
        <p:nvSpPr>
          <p:cNvPr id="3" name="Title 2">
            <a:extLst>
              <a:ext uri="{FF2B5EF4-FFF2-40B4-BE49-F238E27FC236}">
                <a16:creationId xmlns:a16="http://schemas.microsoft.com/office/drawing/2014/main" id="{7DC673B2-D41C-B76E-C632-E06C7338226A}"/>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Principles of Patient Education</a:t>
            </a:r>
          </a:p>
        </p:txBody>
      </p:sp>
      <p:sp>
        <p:nvSpPr>
          <p:cNvPr id="4" name="Footer Placeholder 3">
            <a:extLst>
              <a:ext uri="{FF2B5EF4-FFF2-40B4-BE49-F238E27FC236}">
                <a16:creationId xmlns:a16="http://schemas.microsoft.com/office/drawing/2014/main" id="{8272B30D-1418-0696-269D-8454D7E93FDA}"/>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7351F5B6-5AF6-8287-38B3-6FED50DDAB93}"/>
              </a:ext>
            </a:extLst>
          </p:cNvPr>
          <p:cNvSpPr>
            <a:spLocks noGrp="1"/>
          </p:cNvSpPr>
          <p:nvPr>
            <p:ph type="sldNum" sz="quarter" idx="14"/>
          </p:nvPr>
        </p:nvSpPr>
        <p:spPr/>
        <p:txBody>
          <a:bodyPr/>
          <a:lstStyle/>
          <a:p>
            <a:fld id="{63DCA5C9-2E11-4C67-86EB-AE1DE127DC64}" type="slidenum">
              <a:rPr lang="en-US" smtClean="0"/>
              <a:pPr/>
              <a:t>10</a:t>
            </a:fld>
            <a:endParaRPr lang="en-US"/>
          </a:p>
        </p:txBody>
      </p:sp>
    </p:spTree>
    <p:extLst>
      <p:ext uri="{BB962C8B-B14F-4D97-AF65-F5344CB8AC3E}">
        <p14:creationId xmlns:p14="http://schemas.microsoft.com/office/powerpoint/2010/main" val="3097567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Avoiding Yes or No Questions - Teach-Back Method | MedAnimations">
            <a:hlinkClick r:id="" action="ppaction://media"/>
            <a:extLst>
              <a:ext uri="{FF2B5EF4-FFF2-40B4-BE49-F238E27FC236}">
                <a16:creationId xmlns:a16="http://schemas.microsoft.com/office/drawing/2014/main" id="{7E60DC4A-D4C0-338B-9015-49861C00C2A6}"/>
              </a:ext>
            </a:extLst>
          </p:cNvPr>
          <p:cNvPicPr>
            <a:picLocks noGrp="1" noRot="1" noChangeAspect="1"/>
          </p:cNvPicPr>
          <p:nvPr>
            <p:ph sz="quarter" idx="16"/>
            <a:videoFile r:link="rId1"/>
          </p:nvPr>
        </p:nvPicPr>
        <p:blipFill>
          <a:blip r:embed="rId4"/>
          <a:stretch>
            <a:fillRect/>
          </a:stretch>
        </p:blipFill>
        <p:spPr>
          <a:xfrm>
            <a:off x="1195771" y="1683134"/>
            <a:ext cx="5011738" cy="2832100"/>
          </a:xfrm>
          <a:prstGeom prst="rect">
            <a:avLst/>
          </a:prstGeom>
        </p:spPr>
      </p:pic>
      <p:sp>
        <p:nvSpPr>
          <p:cNvPr id="3" name="Footer Placeholder 2">
            <a:extLst>
              <a:ext uri="{FF2B5EF4-FFF2-40B4-BE49-F238E27FC236}">
                <a16:creationId xmlns:a16="http://schemas.microsoft.com/office/drawing/2014/main" id="{91C5E414-7363-8D18-5E95-42377F8B9788}"/>
              </a:ext>
            </a:extLst>
          </p:cNvPr>
          <p:cNvSpPr>
            <a:spLocks noGrp="1"/>
          </p:cNvSpPr>
          <p:nvPr>
            <p:ph type="ftr" sz="quarter" idx="14"/>
          </p:nvPr>
        </p:nvSpPr>
        <p:spPr/>
        <p:txBody>
          <a:bodyPr/>
          <a:lstStyle/>
          <a:p>
            <a:r>
              <a:rPr lang="en-US"/>
              <a:t>TMCAH Clinical Skills Day 1 |  © Tufts Medicine 09.2025 |  Private and confidential. Not for redistribution.</a:t>
            </a:r>
          </a:p>
        </p:txBody>
      </p:sp>
      <p:sp>
        <p:nvSpPr>
          <p:cNvPr id="4" name="Slide Number Placeholder 3">
            <a:extLst>
              <a:ext uri="{FF2B5EF4-FFF2-40B4-BE49-F238E27FC236}">
                <a16:creationId xmlns:a16="http://schemas.microsoft.com/office/drawing/2014/main" id="{A73D52B7-7BBF-19D6-D4E4-88849FFBBB59}"/>
              </a:ext>
            </a:extLst>
          </p:cNvPr>
          <p:cNvSpPr>
            <a:spLocks noGrp="1"/>
          </p:cNvSpPr>
          <p:nvPr>
            <p:ph type="sldNum" sz="quarter" idx="15"/>
          </p:nvPr>
        </p:nvSpPr>
        <p:spPr/>
        <p:txBody>
          <a:bodyPr/>
          <a:lstStyle/>
          <a:p>
            <a:fld id="{63DCA5C9-2E11-4C67-86EB-AE1DE127DC64}" type="slidenum">
              <a:rPr lang="en-US" smtClean="0"/>
              <a:pPr/>
              <a:t>11</a:t>
            </a:fld>
            <a:endParaRPr lang="en-US"/>
          </a:p>
        </p:txBody>
      </p:sp>
      <p:sp>
        <p:nvSpPr>
          <p:cNvPr id="5" name="Title 4">
            <a:extLst>
              <a:ext uri="{FF2B5EF4-FFF2-40B4-BE49-F238E27FC236}">
                <a16:creationId xmlns:a16="http://schemas.microsoft.com/office/drawing/2014/main" id="{D3F78C13-D770-0B02-59C9-4A2A14858FA3}"/>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Patient Education &amp; Teach Back</a:t>
            </a:r>
          </a:p>
        </p:txBody>
      </p:sp>
      <p:sp>
        <p:nvSpPr>
          <p:cNvPr id="6" name="Text Placeholder 5">
            <a:extLst>
              <a:ext uri="{FF2B5EF4-FFF2-40B4-BE49-F238E27FC236}">
                <a16:creationId xmlns:a16="http://schemas.microsoft.com/office/drawing/2014/main" id="{354204CB-828D-57A1-AC09-DB843EFEA144}"/>
              </a:ext>
            </a:extLst>
          </p:cNvPr>
          <p:cNvSpPr>
            <a:spLocks noGrp="1" noRot="1" noMove="1" noResize="1" noEditPoints="1" noAdjustHandles="1" noChangeArrowheads="1" noChangeShapeType="1"/>
          </p:cNvSpPr>
          <p:nvPr>
            <p:ph type="body" sz="quarter" idx="22"/>
          </p:nvPr>
        </p:nvSpPr>
        <p:spPr/>
        <p:txBody>
          <a:bodyPr/>
          <a:lstStyle/>
          <a:p>
            <a:pPr>
              <a:spcAft>
                <a:spcPts val="600"/>
              </a:spcAft>
            </a:pPr>
            <a:r>
              <a:rPr lang="en-US" sz="1600" b="1"/>
              <a:t>What is Teach Back?</a:t>
            </a:r>
          </a:p>
          <a:p>
            <a:pPr marL="342900" indent="-342900">
              <a:spcAft>
                <a:spcPts val="600"/>
              </a:spcAft>
              <a:buFont typeface="Arial" panose="020B0604020202020204" pitchFamily="34" charset="0"/>
              <a:buChar char="•"/>
            </a:pPr>
            <a:r>
              <a:rPr lang="en-US" sz="1600">
                <a:solidFill>
                  <a:schemeClr val="tx1"/>
                </a:solidFill>
              </a:rPr>
              <a:t>Teach Back is a communication method where the patient explains back what they understood.</a:t>
            </a:r>
          </a:p>
          <a:p>
            <a:pPr>
              <a:spcAft>
                <a:spcPts val="600"/>
              </a:spcAft>
            </a:pPr>
            <a:r>
              <a:rPr lang="en-US" sz="1600" b="1"/>
              <a:t>Why does it matter?</a:t>
            </a:r>
          </a:p>
          <a:p>
            <a:pPr marL="342900" indent="-342900">
              <a:spcAft>
                <a:spcPts val="600"/>
              </a:spcAft>
              <a:buFont typeface="Arial" panose="020B0604020202020204" pitchFamily="34" charset="0"/>
              <a:buChar char="•"/>
            </a:pPr>
            <a:r>
              <a:rPr lang="en-US" sz="1600">
                <a:solidFill>
                  <a:schemeClr val="tx1"/>
                </a:solidFill>
              </a:rPr>
              <a:t>Confirms comprehension</a:t>
            </a:r>
          </a:p>
          <a:p>
            <a:pPr marL="342900" indent="-342900">
              <a:spcAft>
                <a:spcPts val="600"/>
              </a:spcAft>
              <a:buFont typeface="Arial" panose="020B0604020202020204" pitchFamily="34" charset="0"/>
              <a:buChar char="•"/>
            </a:pPr>
            <a:r>
              <a:rPr lang="en-US" sz="1600">
                <a:solidFill>
                  <a:schemeClr val="tx1"/>
                </a:solidFill>
              </a:rPr>
              <a:t>Identifies gaps in understanding</a:t>
            </a:r>
          </a:p>
          <a:p>
            <a:pPr marL="342900" indent="-342900">
              <a:spcAft>
                <a:spcPts val="600"/>
              </a:spcAft>
              <a:buFont typeface="Arial" panose="020B0604020202020204" pitchFamily="34" charset="0"/>
              <a:buChar char="•"/>
            </a:pPr>
            <a:r>
              <a:rPr lang="en-US" sz="1600">
                <a:solidFill>
                  <a:schemeClr val="tx1"/>
                </a:solidFill>
              </a:rPr>
              <a:t>Improves safety and adherence</a:t>
            </a:r>
          </a:p>
          <a:p>
            <a:pPr>
              <a:spcAft>
                <a:spcPts val="600"/>
              </a:spcAft>
            </a:pPr>
            <a:r>
              <a:rPr lang="en-US" sz="1600" b="1"/>
              <a:t>How to use it:</a:t>
            </a:r>
          </a:p>
          <a:p>
            <a:pPr marL="285750" indent="-285750">
              <a:spcAft>
                <a:spcPts val="600"/>
              </a:spcAft>
              <a:buFont typeface="Arial" panose="020B0604020202020204" pitchFamily="34" charset="0"/>
              <a:buChar char="•"/>
            </a:pPr>
            <a:r>
              <a:rPr lang="en-US" sz="1600">
                <a:solidFill>
                  <a:schemeClr val="tx1"/>
                </a:solidFill>
              </a:rPr>
              <a:t>Use plain language</a:t>
            </a:r>
          </a:p>
          <a:p>
            <a:pPr marL="285750" indent="-285750">
              <a:spcAft>
                <a:spcPts val="600"/>
              </a:spcAft>
              <a:buFont typeface="Arial" panose="020B0604020202020204" pitchFamily="34" charset="0"/>
              <a:buChar char="•"/>
            </a:pPr>
            <a:r>
              <a:rPr lang="en-US" sz="1600">
                <a:solidFill>
                  <a:schemeClr val="tx1"/>
                </a:solidFill>
              </a:rPr>
              <a:t>Ask open-ended questions</a:t>
            </a:r>
          </a:p>
          <a:p>
            <a:pPr marL="285750" indent="-285750">
              <a:spcAft>
                <a:spcPts val="600"/>
              </a:spcAft>
              <a:buFont typeface="Arial" panose="020B0604020202020204" pitchFamily="34" charset="0"/>
              <a:buChar char="•"/>
            </a:pPr>
            <a:r>
              <a:rPr lang="en-US" sz="1600">
                <a:solidFill>
                  <a:schemeClr val="tx1"/>
                </a:solidFill>
              </a:rPr>
              <a:t>Encourage the patient to “teach back” in their own words</a:t>
            </a:r>
          </a:p>
          <a:p>
            <a:pPr marL="285750" indent="-285750">
              <a:spcAft>
                <a:spcPts val="600"/>
              </a:spcAft>
              <a:buFont typeface="Arial" panose="020B0604020202020204" pitchFamily="34" charset="0"/>
              <a:buChar char="•"/>
            </a:pPr>
            <a:r>
              <a:rPr lang="en-US" sz="1600">
                <a:solidFill>
                  <a:schemeClr val="tx1"/>
                </a:solidFill>
              </a:rPr>
              <a:t>Clarify as needed</a:t>
            </a:r>
          </a:p>
        </p:txBody>
      </p:sp>
    </p:spTree>
    <p:extLst>
      <p:ext uri="{BB962C8B-B14F-4D97-AF65-F5344CB8AC3E}">
        <p14:creationId xmlns:p14="http://schemas.microsoft.com/office/powerpoint/2010/main" val="383339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8729D5-0FA3-C3B9-E331-6D9CC06792CE}"/>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a:t>What barriers to health literacy have you observed in practice?</a:t>
            </a:r>
          </a:p>
          <a:p>
            <a:pPr marL="285750" indent="-285750">
              <a:lnSpc>
                <a:spcPct val="150000"/>
              </a:lnSpc>
              <a:buFont typeface="Arial" panose="020B0604020202020204" pitchFamily="34" charset="0"/>
              <a:buChar char="•"/>
            </a:pPr>
            <a:r>
              <a:rPr lang="en-US"/>
              <a:t>How do you adapt education to fit patient preferences and learning styles?</a:t>
            </a:r>
          </a:p>
          <a:p>
            <a:pPr marL="285750" indent="-285750">
              <a:lnSpc>
                <a:spcPct val="150000"/>
              </a:lnSpc>
              <a:buFont typeface="Arial" panose="020B0604020202020204" pitchFamily="34" charset="0"/>
              <a:buChar char="•"/>
            </a:pPr>
            <a:r>
              <a:rPr lang="en-US"/>
              <a:t>When would you use Teach Back?</a:t>
            </a:r>
          </a:p>
        </p:txBody>
      </p:sp>
      <p:sp>
        <p:nvSpPr>
          <p:cNvPr id="3" name="Title 2">
            <a:extLst>
              <a:ext uri="{FF2B5EF4-FFF2-40B4-BE49-F238E27FC236}">
                <a16:creationId xmlns:a16="http://schemas.microsoft.com/office/drawing/2014/main" id="{B0C18E54-9223-77B5-1257-634A781BA2E5}"/>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Reflection &amp; Knowledge Check</a:t>
            </a:r>
          </a:p>
        </p:txBody>
      </p:sp>
      <p:sp>
        <p:nvSpPr>
          <p:cNvPr id="4" name="Footer Placeholder 3">
            <a:extLst>
              <a:ext uri="{FF2B5EF4-FFF2-40B4-BE49-F238E27FC236}">
                <a16:creationId xmlns:a16="http://schemas.microsoft.com/office/drawing/2014/main" id="{3EAB1A80-C563-7D5B-6767-D23024384540}"/>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9034D360-8E61-1FDB-F71F-B2C2A5A756C4}"/>
              </a:ext>
            </a:extLst>
          </p:cNvPr>
          <p:cNvSpPr>
            <a:spLocks noGrp="1"/>
          </p:cNvSpPr>
          <p:nvPr>
            <p:ph type="sldNum" sz="quarter" idx="14"/>
          </p:nvPr>
        </p:nvSpPr>
        <p:spPr/>
        <p:txBody>
          <a:bodyPr/>
          <a:lstStyle/>
          <a:p>
            <a:fld id="{63DCA5C9-2E11-4C67-86EB-AE1DE127DC64}" type="slidenum">
              <a:rPr lang="en-US" smtClean="0"/>
              <a:pPr/>
              <a:t>12</a:t>
            </a:fld>
            <a:endParaRPr lang="en-US"/>
          </a:p>
        </p:txBody>
      </p:sp>
    </p:spTree>
    <p:extLst>
      <p:ext uri="{BB962C8B-B14F-4D97-AF65-F5344CB8AC3E}">
        <p14:creationId xmlns:p14="http://schemas.microsoft.com/office/powerpoint/2010/main" val="68827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81BB26-1A9D-8E99-6A2E-EDB30F964EFC}"/>
              </a:ext>
            </a:extLst>
          </p:cNvPr>
          <p:cNvSpPr>
            <a:spLocks noGrp="1"/>
          </p:cNvSpPr>
          <p:nvPr>
            <p:ph type="ftr" sz="quarter" idx="10"/>
          </p:nvPr>
        </p:nvSpPr>
        <p:spPr/>
        <p:txBody>
          <a:bodyPr/>
          <a:lstStyle/>
          <a:p>
            <a:pPr lvl="8"/>
            <a:r>
              <a:rPr lang="en-US"/>
              <a:t>TMCAH Clinical Skills Day 1 |  © Tufts Medicine 09.2025 |  Private and confidential. Not for redistribution.</a:t>
            </a:r>
          </a:p>
        </p:txBody>
      </p:sp>
      <p:sp>
        <p:nvSpPr>
          <p:cNvPr id="3" name="Slide Number Placeholder 2">
            <a:extLst>
              <a:ext uri="{FF2B5EF4-FFF2-40B4-BE49-F238E27FC236}">
                <a16:creationId xmlns:a16="http://schemas.microsoft.com/office/drawing/2014/main" id="{D841EB11-2FF9-2462-C917-3437FD9E3A76}"/>
              </a:ext>
            </a:extLst>
          </p:cNvPr>
          <p:cNvSpPr>
            <a:spLocks noGrp="1"/>
          </p:cNvSpPr>
          <p:nvPr>
            <p:ph type="sldNum" sz="quarter" idx="11"/>
          </p:nvPr>
        </p:nvSpPr>
        <p:spPr/>
        <p:txBody>
          <a:bodyPr/>
          <a:lstStyle/>
          <a:p>
            <a:pPr lvl="8"/>
            <a:fld id="{63DCA5C9-2E11-4C67-86EB-AE1DE127DC64}" type="slidenum">
              <a:rPr lang="en-US" smtClean="0"/>
              <a:pPr lvl="8"/>
              <a:t>13</a:t>
            </a:fld>
            <a:endParaRPr lang="en-US"/>
          </a:p>
        </p:txBody>
      </p:sp>
      <p:sp>
        <p:nvSpPr>
          <p:cNvPr id="4" name="Title 3">
            <a:extLst>
              <a:ext uri="{FF2B5EF4-FFF2-40B4-BE49-F238E27FC236}">
                <a16:creationId xmlns:a16="http://schemas.microsoft.com/office/drawing/2014/main" id="{A5C3431F-BA91-C7A7-54B0-6C89FB1375C6}"/>
              </a:ext>
            </a:extLst>
          </p:cNvPr>
          <p:cNvSpPr>
            <a:spLocks noGrp="1" noRot="1" noMove="1" noResize="1" noEditPoints="1" noAdjustHandles="1" noChangeArrowheads="1" noChangeShapeType="1"/>
          </p:cNvSpPr>
          <p:nvPr>
            <p:ph type="title"/>
          </p:nvPr>
        </p:nvSpPr>
        <p:spPr>
          <a:xfrm>
            <a:off x="970756" y="403733"/>
            <a:ext cx="10250488" cy="5141913"/>
          </a:xfrm>
        </p:spPr>
        <p:txBody>
          <a:bodyPr tIns="0"/>
          <a:lstStyle/>
          <a:p>
            <a:pPr algn="ctr">
              <a:lnSpc>
                <a:spcPct val="150000"/>
              </a:lnSpc>
            </a:pPr>
            <a:r>
              <a:rPr lang="en-US" sz="3600"/>
              <a:t>Part 2:</a:t>
            </a:r>
            <a:br>
              <a:rPr lang="en-US" sz="3600"/>
            </a:br>
            <a:r>
              <a:rPr lang="en-US" sz="3600"/>
              <a:t>Home Safety</a:t>
            </a:r>
            <a:br>
              <a:rPr lang="en-US" sz="3600"/>
            </a:br>
            <a:r>
              <a:rPr lang="en-US" sz="3600"/>
              <a:t>Personal Safety</a:t>
            </a:r>
            <a:br>
              <a:rPr lang="en-US" sz="3600"/>
            </a:br>
            <a:r>
              <a:rPr lang="en-US" sz="3600"/>
              <a:t>Patient Safety</a:t>
            </a:r>
            <a:br>
              <a:rPr lang="en-US" sz="3600"/>
            </a:br>
            <a:r>
              <a:rPr lang="en-US" sz="3600"/>
              <a:t>Mandatory Reporting &amp; Escalation</a:t>
            </a:r>
          </a:p>
        </p:txBody>
      </p:sp>
    </p:spTree>
    <p:extLst>
      <p:ext uri="{BB962C8B-B14F-4D97-AF65-F5344CB8AC3E}">
        <p14:creationId xmlns:p14="http://schemas.microsoft.com/office/powerpoint/2010/main" val="2338817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4B1DA4-AE98-95A1-A3B5-F32CE64AFE9B}"/>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a:t>Environmental Hazards: Clutter, rugs, cords, stairs, hoarding.</a:t>
            </a:r>
          </a:p>
          <a:p>
            <a:pPr marL="285750" indent="-285750">
              <a:lnSpc>
                <a:spcPct val="150000"/>
              </a:lnSpc>
              <a:buFont typeface="Arial" panose="020B0604020202020204" pitchFamily="34" charset="0"/>
              <a:buChar char="•"/>
            </a:pPr>
            <a:r>
              <a:rPr lang="en-US" b="1">
                <a:hlinkClick r:id="rId3" action="ppaction://hlinkfile"/>
              </a:rPr>
              <a:t>Pets</a:t>
            </a:r>
            <a:r>
              <a:rPr lang="en-US"/>
              <a:t>: Bites, infection risk, trip hazards (for the patient, you, and future colleagues that come into the home).</a:t>
            </a:r>
          </a:p>
          <a:p>
            <a:pPr marL="285750" indent="-285750">
              <a:lnSpc>
                <a:spcPct val="150000"/>
              </a:lnSpc>
              <a:buFont typeface="Arial" panose="020B0604020202020204" pitchFamily="34" charset="0"/>
              <a:buChar char="•"/>
            </a:pPr>
            <a:r>
              <a:rPr lang="en-US" b="1">
                <a:hlinkClick r:id="rId4" action="ppaction://hlinkfile"/>
              </a:rPr>
              <a:t>Weapons</a:t>
            </a:r>
            <a:r>
              <a:rPr lang="en-US"/>
              <a:t>: Firearms, knives (how to respond, TMCAH escalation).</a:t>
            </a:r>
          </a:p>
          <a:p>
            <a:pPr marL="285750" indent="-285750">
              <a:lnSpc>
                <a:spcPct val="150000"/>
              </a:lnSpc>
              <a:buFont typeface="Arial" panose="020B0604020202020204" pitchFamily="34" charset="0"/>
              <a:buChar char="•"/>
            </a:pPr>
            <a:r>
              <a:rPr lang="en-US"/>
              <a:t>Oxygen Safety: Fire hazard, tubing trip hazards</a:t>
            </a:r>
          </a:p>
        </p:txBody>
      </p:sp>
      <p:sp>
        <p:nvSpPr>
          <p:cNvPr id="3" name="Title 2">
            <a:extLst>
              <a:ext uri="{FF2B5EF4-FFF2-40B4-BE49-F238E27FC236}">
                <a16:creationId xmlns:a16="http://schemas.microsoft.com/office/drawing/2014/main" id="{BE11DC7D-B52A-0CB7-9E6D-61A051C2B7CC}"/>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Home Safety</a:t>
            </a:r>
          </a:p>
        </p:txBody>
      </p:sp>
      <p:sp>
        <p:nvSpPr>
          <p:cNvPr id="4" name="Footer Placeholder 3">
            <a:extLst>
              <a:ext uri="{FF2B5EF4-FFF2-40B4-BE49-F238E27FC236}">
                <a16:creationId xmlns:a16="http://schemas.microsoft.com/office/drawing/2014/main" id="{9AE21D65-7BFE-3679-E628-26C8369C4BEF}"/>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DA8742FE-3596-2856-C3BB-68DBD473DF0D}"/>
              </a:ext>
            </a:extLst>
          </p:cNvPr>
          <p:cNvSpPr>
            <a:spLocks noGrp="1"/>
          </p:cNvSpPr>
          <p:nvPr>
            <p:ph type="sldNum" sz="quarter" idx="14"/>
          </p:nvPr>
        </p:nvSpPr>
        <p:spPr/>
        <p:txBody>
          <a:bodyPr/>
          <a:lstStyle/>
          <a:p>
            <a:fld id="{63DCA5C9-2E11-4C67-86EB-AE1DE127DC64}" type="slidenum">
              <a:rPr lang="en-US" smtClean="0"/>
              <a:pPr/>
              <a:t>14</a:t>
            </a:fld>
            <a:endParaRPr lang="en-US"/>
          </a:p>
        </p:txBody>
      </p:sp>
    </p:spTree>
    <p:extLst>
      <p:ext uri="{BB962C8B-B14F-4D97-AF65-F5344CB8AC3E}">
        <p14:creationId xmlns:p14="http://schemas.microsoft.com/office/powerpoint/2010/main" val="1827965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E8D717-B374-EA54-B584-4B551C850099}"/>
              </a:ext>
            </a:extLst>
          </p:cNvPr>
          <p:cNvSpPr>
            <a:spLocks noGrp="1" noRot="1" noMove="1" noResize="1" noEditPoints="1" noAdjustHandles="1" noChangeArrowheads="1" noChangeShapeType="1"/>
          </p:cNvSpPr>
          <p:nvPr>
            <p:ph sz="quarter" idx="16"/>
          </p:nvPr>
        </p:nvSpPr>
        <p:spPr>
          <a:xfrm>
            <a:off x="1479550" y="1581149"/>
            <a:ext cx="5011738" cy="4822825"/>
          </a:xfrm>
        </p:spPr>
        <p:txBody>
          <a:bodyPr>
            <a:normAutofit/>
          </a:bodyPr>
          <a:lstStyle/>
          <a:p>
            <a:pPr marL="285750" indent="-285750">
              <a:lnSpc>
                <a:spcPct val="200000"/>
              </a:lnSpc>
              <a:buFont typeface="Arial" panose="020B0604020202020204" pitchFamily="34" charset="0"/>
              <a:buChar char="•"/>
            </a:pPr>
            <a:r>
              <a:rPr lang="en-US"/>
              <a:t>Situational awareness</a:t>
            </a:r>
          </a:p>
          <a:p>
            <a:pPr marL="285750" indent="-285750">
              <a:lnSpc>
                <a:spcPct val="200000"/>
              </a:lnSpc>
              <a:buFont typeface="Arial" panose="020B0604020202020204" pitchFamily="34" charset="0"/>
              <a:buChar char="•"/>
            </a:pPr>
            <a:r>
              <a:rPr lang="en-US"/>
              <a:t>Entering / leaving homes safely</a:t>
            </a:r>
          </a:p>
          <a:p>
            <a:pPr marL="285750" indent="-285750">
              <a:lnSpc>
                <a:spcPct val="200000"/>
              </a:lnSpc>
              <a:buFont typeface="Arial" panose="020B0604020202020204" pitchFamily="34" charset="0"/>
              <a:buChar char="•"/>
            </a:pPr>
            <a:r>
              <a:rPr lang="en-US"/>
              <a:t>Parking &amp; neighborhood awareness</a:t>
            </a:r>
          </a:p>
          <a:p>
            <a:pPr marL="285750" indent="-285750">
              <a:lnSpc>
                <a:spcPct val="200000"/>
              </a:lnSpc>
              <a:buFont typeface="Arial" panose="020B0604020202020204" pitchFamily="34" charset="0"/>
              <a:buChar char="•"/>
            </a:pPr>
            <a:r>
              <a:rPr lang="en-US"/>
              <a:t>When to remove yourself from an unsafe situation</a:t>
            </a:r>
          </a:p>
          <a:p>
            <a:pPr marL="285750" indent="-285750">
              <a:lnSpc>
                <a:spcPct val="200000"/>
              </a:lnSpc>
              <a:buFont typeface="Arial" panose="020B0604020202020204" pitchFamily="34" charset="0"/>
              <a:buChar char="•"/>
            </a:pPr>
            <a:r>
              <a:rPr lang="en-US"/>
              <a:t>Use of AVADE / violence prevention training</a:t>
            </a:r>
          </a:p>
          <a:p>
            <a:endParaRPr lang="en-US"/>
          </a:p>
        </p:txBody>
      </p:sp>
      <p:sp>
        <p:nvSpPr>
          <p:cNvPr id="4" name="Footer Placeholder 3">
            <a:extLst>
              <a:ext uri="{FF2B5EF4-FFF2-40B4-BE49-F238E27FC236}">
                <a16:creationId xmlns:a16="http://schemas.microsoft.com/office/drawing/2014/main" id="{9A684433-867E-DCA0-01B6-18CDDDC5911A}"/>
              </a:ext>
            </a:extLst>
          </p:cNvPr>
          <p:cNvSpPr>
            <a:spLocks noGrp="1"/>
          </p:cNvSpPr>
          <p:nvPr>
            <p:ph type="ftr" sz="quarter" idx="14"/>
          </p:nvPr>
        </p:nvSpPr>
        <p:spPr>
          <a:xfrm>
            <a:off x="1479550" y="6556829"/>
            <a:ext cx="6761163" cy="148697"/>
          </a:xfrm>
        </p:spPr>
        <p:txBody>
          <a:bodyPr anchor="b">
            <a:normAutofit/>
          </a:bodyPr>
          <a:lstStyle/>
          <a:p>
            <a:pPr>
              <a:spcAft>
                <a:spcPts val="600"/>
              </a:spcAft>
            </a:pPr>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9416927C-07AC-31E1-0A7A-C3C0C1219BCE}"/>
              </a:ext>
            </a:extLst>
          </p:cNvPr>
          <p:cNvSpPr>
            <a:spLocks noGrp="1"/>
          </p:cNvSpPr>
          <p:nvPr>
            <p:ph type="sldNum" sz="quarter" idx="15"/>
          </p:nvPr>
        </p:nvSpPr>
        <p:spPr>
          <a:xfrm>
            <a:off x="283029" y="6556375"/>
            <a:ext cx="446314" cy="149151"/>
          </a:xfrm>
        </p:spPr>
        <p:txBody>
          <a:bodyPr anchor="b">
            <a:normAutofit/>
          </a:bodyPr>
          <a:lstStyle/>
          <a:p>
            <a:pPr>
              <a:lnSpc>
                <a:spcPct val="90000"/>
              </a:lnSpc>
              <a:spcAft>
                <a:spcPts val="600"/>
              </a:spcAft>
            </a:pPr>
            <a:fld id="{63DCA5C9-2E11-4C67-86EB-AE1DE127DC64}" type="slidenum">
              <a:rPr lang="en-US" smtClean="0"/>
              <a:pPr>
                <a:lnSpc>
                  <a:spcPct val="90000"/>
                </a:lnSpc>
                <a:spcAft>
                  <a:spcPts val="600"/>
                </a:spcAft>
              </a:pPr>
              <a:t>15</a:t>
            </a:fld>
            <a:endParaRPr lang="en-US"/>
          </a:p>
        </p:txBody>
      </p:sp>
      <p:sp>
        <p:nvSpPr>
          <p:cNvPr id="3" name="Title 2">
            <a:extLst>
              <a:ext uri="{FF2B5EF4-FFF2-40B4-BE49-F238E27FC236}">
                <a16:creationId xmlns:a16="http://schemas.microsoft.com/office/drawing/2014/main" id="{9663A668-F2CA-3B4F-74CE-50EE5866D8D4}"/>
              </a:ext>
            </a:extLst>
          </p:cNvPr>
          <p:cNvSpPr>
            <a:spLocks noGrp="1" noRot="1" noMove="1" noResize="1" noEditPoints="1" noAdjustHandles="1" noChangeArrowheads="1" noChangeShapeType="1"/>
          </p:cNvSpPr>
          <p:nvPr>
            <p:ph type="title"/>
          </p:nvPr>
        </p:nvSpPr>
        <p:spPr>
          <a:xfrm>
            <a:off x="1479550" y="454025"/>
            <a:ext cx="10247312" cy="802555"/>
          </a:xfrm>
        </p:spPr>
        <p:txBody>
          <a:bodyPr rIns="0" anchor="b">
            <a:normAutofit/>
          </a:bodyPr>
          <a:lstStyle/>
          <a:p>
            <a:pPr algn="ctr"/>
            <a:r>
              <a:rPr lang="en-US">
                <a:solidFill>
                  <a:schemeClr val="accent6"/>
                </a:solidFill>
              </a:rPr>
              <a:t>Personal Safety</a:t>
            </a:r>
          </a:p>
        </p:txBody>
      </p:sp>
      <p:pic>
        <p:nvPicPr>
          <p:cNvPr id="6" name="Online Media 5" title="Ask Annie : How To Practice Situational Awareness">
            <a:hlinkClick r:id="" action="ppaction://media"/>
            <a:extLst>
              <a:ext uri="{FF2B5EF4-FFF2-40B4-BE49-F238E27FC236}">
                <a16:creationId xmlns:a16="http://schemas.microsoft.com/office/drawing/2014/main" id="{656F640B-2A48-C782-F1C4-4DEFF8710BDC}"/>
              </a:ext>
            </a:extLst>
          </p:cNvPr>
          <p:cNvPicPr>
            <a:picLocks noRot="1" noChangeAspect="1"/>
          </p:cNvPicPr>
          <p:nvPr>
            <a:videoFile r:link="rId1"/>
          </p:nvPr>
        </p:nvPicPr>
        <p:blipFill>
          <a:blip r:embed="rId4"/>
          <a:stretch>
            <a:fillRect/>
          </a:stretch>
        </p:blipFill>
        <p:spPr>
          <a:xfrm>
            <a:off x="6277662" y="1756276"/>
            <a:ext cx="5364384" cy="3030877"/>
          </a:xfrm>
          <a:prstGeom prst="rect">
            <a:avLst/>
          </a:prstGeom>
        </p:spPr>
      </p:pic>
    </p:spTree>
    <p:extLst>
      <p:ext uri="{BB962C8B-B14F-4D97-AF65-F5344CB8AC3E}">
        <p14:creationId xmlns:p14="http://schemas.microsoft.com/office/powerpoint/2010/main" val="339984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0F9859-940A-A131-866A-5DF5A0A30538}"/>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a:t>Falls prevention</a:t>
            </a:r>
          </a:p>
          <a:p>
            <a:pPr marL="285750" indent="-285750">
              <a:lnSpc>
                <a:spcPct val="150000"/>
              </a:lnSpc>
              <a:buFont typeface="Arial" panose="020B0604020202020204" pitchFamily="34" charset="0"/>
              <a:buChar char="•"/>
            </a:pPr>
            <a:r>
              <a:rPr lang="en-US"/>
              <a:t>Sharps safety</a:t>
            </a:r>
          </a:p>
          <a:p>
            <a:pPr marL="285750" indent="-285750">
              <a:lnSpc>
                <a:spcPct val="150000"/>
              </a:lnSpc>
              <a:buFont typeface="Arial" panose="020B0604020202020204" pitchFamily="34" charset="0"/>
              <a:buChar char="•"/>
            </a:pPr>
            <a:r>
              <a:rPr lang="en-US"/>
              <a:t>Infection control basics</a:t>
            </a:r>
          </a:p>
          <a:p>
            <a:pPr marL="285750" indent="-285750">
              <a:lnSpc>
                <a:spcPct val="150000"/>
              </a:lnSpc>
              <a:buFont typeface="Arial" panose="020B0604020202020204" pitchFamily="34" charset="0"/>
              <a:buChar char="•"/>
            </a:pPr>
            <a:r>
              <a:rPr lang="en-US"/>
              <a:t>Medication safety (lock boxes, pill boxes, narcotics)</a:t>
            </a:r>
          </a:p>
        </p:txBody>
      </p:sp>
      <p:sp>
        <p:nvSpPr>
          <p:cNvPr id="3" name="Title 2">
            <a:extLst>
              <a:ext uri="{FF2B5EF4-FFF2-40B4-BE49-F238E27FC236}">
                <a16:creationId xmlns:a16="http://schemas.microsoft.com/office/drawing/2014/main" id="{AAE00A47-EBE2-01CC-9AFF-B74C6BD15BB0}"/>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Patient Safety</a:t>
            </a:r>
          </a:p>
        </p:txBody>
      </p:sp>
      <p:sp>
        <p:nvSpPr>
          <p:cNvPr id="4" name="Footer Placeholder 3">
            <a:extLst>
              <a:ext uri="{FF2B5EF4-FFF2-40B4-BE49-F238E27FC236}">
                <a16:creationId xmlns:a16="http://schemas.microsoft.com/office/drawing/2014/main" id="{5A5CB645-E76C-0A92-7B2F-AAF9166D8978}"/>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74904901-0759-223A-C777-268182E7BF93}"/>
              </a:ext>
            </a:extLst>
          </p:cNvPr>
          <p:cNvSpPr>
            <a:spLocks noGrp="1"/>
          </p:cNvSpPr>
          <p:nvPr>
            <p:ph type="sldNum" sz="quarter" idx="14"/>
          </p:nvPr>
        </p:nvSpPr>
        <p:spPr/>
        <p:txBody>
          <a:bodyPr/>
          <a:lstStyle/>
          <a:p>
            <a:fld id="{63DCA5C9-2E11-4C67-86EB-AE1DE127DC64}" type="slidenum">
              <a:rPr lang="en-US" smtClean="0"/>
              <a:pPr/>
              <a:t>16</a:t>
            </a:fld>
            <a:endParaRPr lang="en-US"/>
          </a:p>
        </p:txBody>
      </p:sp>
    </p:spTree>
    <p:extLst>
      <p:ext uri="{BB962C8B-B14F-4D97-AF65-F5344CB8AC3E}">
        <p14:creationId xmlns:p14="http://schemas.microsoft.com/office/powerpoint/2010/main" val="1655386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D8288A-6C4C-680F-3C7F-C569291E900F}"/>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a:t>Abuse &amp; Neglect: What must be reported.</a:t>
            </a:r>
          </a:p>
          <a:p>
            <a:pPr marL="569214" lvl="2" indent="-285750">
              <a:lnSpc>
                <a:spcPct val="150000"/>
              </a:lnSpc>
            </a:pPr>
            <a:r>
              <a:rPr lang="en-US"/>
              <a:t>All licensed healthcare providers are legal required to report suspected abuse, neglect, and/or exploitation of vulnerable populations to the appropriate state agency.</a:t>
            </a:r>
          </a:p>
          <a:p>
            <a:pPr marL="569214" lvl="2" indent="-285750">
              <a:lnSpc>
                <a:spcPct val="150000"/>
              </a:lnSpc>
            </a:pPr>
            <a:r>
              <a:rPr lang="en-US"/>
              <a:t>Purpose: To protect patients who cannot always protect themselves, ensure safety, and fulfill federal and state compliance requirements.</a:t>
            </a:r>
          </a:p>
          <a:p>
            <a:pPr marL="569214" lvl="2" indent="-285750">
              <a:lnSpc>
                <a:spcPct val="150000"/>
              </a:lnSpc>
            </a:pPr>
            <a:r>
              <a:rPr lang="en-US"/>
              <a:t>Applies To: Children, elders, and in some cases disabled or vulnerable adults.</a:t>
            </a:r>
          </a:p>
          <a:p>
            <a:pPr marL="285750" indent="-285750">
              <a:lnSpc>
                <a:spcPct val="150000"/>
              </a:lnSpc>
              <a:buFont typeface="Arial" panose="020B0604020202020204" pitchFamily="34" charset="0"/>
              <a:buChar char="•"/>
            </a:pPr>
            <a:r>
              <a:rPr lang="en-US"/>
              <a:t>Escalation Pathways: Who to notify, chain of command.</a:t>
            </a:r>
          </a:p>
          <a:p>
            <a:pPr marL="285750" indent="-285750">
              <a:lnSpc>
                <a:spcPct val="150000"/>
              </a:lnSpc>
              <a:buFont typeface="Arial" panose="020B0604020202020204" pitchFamily="34" charset="0"/>
              <a:buChar char="•"/>
            </a:pPr>
            <a:r>
              <a:rPr lang="en-US"/>
              <a:t>Documentation Expectations</a:t>
            </a:r>
          </a:p>
        </p:txBody>
      </p:sp>
      <p:sp>
        <p:nvSpPr>
          <p:cNvPr id="3" name="Title 2">
            <a:extLst>
              <a:ext uri="{FF2B5EF4-FFF2-40B4-BE49-F238E27FC236}">
                <a16:creationId xmlns:a16="http://schemas.microsoft.com/office/drawing/2014/main" id="{7C295803-B75A-67AA-75B2-78363670851B}"/>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Mandatory Reporting &amp; Escalation</a:t>
            </a:r>
          </a:p>
        </p:txBody>
      </p:sp>
      <p:sp>
        <p:nvSpPr>
          <p:cNvPr id="4" name="Footer Placeholder 3">
            <a:extLst>
              <a:ext uri="{FF2B5EF4-FFF2-40B4-BE49-F238E27FC236}">
                <a16:creationId xmlns:a16="http://schemas.microsoft.com/office/drawing/2014/main" id="{F202B1C1-230A-2D97-016C-DEFE8553B532}"/>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7009834C-0559-2865-98C2-B4E3D4647329}"/>
              </a:ext>
            </a:extLst>
          </p:cNvPr>
          <p:cNvSpPr>
            <a:spLocks noGrp="1"/>
          </p:cNvSpPr>
          <p:nvPr>
            <p:ph type="sldNum" sz="quarter" idx="14"/>
          </p:nvPr>
        </p:nvSpPr>
        <p:spPr/>
        <p:txBody>
          <a:bodyPr/>
          <a:lstStyle/>
          <a:p>
            <a:fld id="{63DCA5C9-2E11-4C67-86EB-AE1DE127DC64}" type="slidenum">
              <a:rPr lang="en-US" smtClean="0"/>
              <a:pPr/>
              <a:t>17</a:t>
            </a:fld>
            <a:endParaRPr lang="en-US"/>
          </a:p>
        </p:txBody>
      </p:sp>
    </p:spTree>
    <p:extLst>
      <p:ext uri="{BB962C8B-B14F-4D97-AF65-F5344CB8AC3E}">
        <p14:creationId xmlns:p14="http://schemas.microsoft.com/office/powerpoint/2010/main" val="1905519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9BFAC-4EDC-A7EE-B1D3-434E9C17B8B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6FDA4A-BBBD-E985-9119-5A715F0DA9E6}"/>
              </a:ext>
            </a:extLst>
          </p:cNvPr>
          <p:cNvSpPr>
            <a:spLocks noGrp="1" noRot="1" noMove="1" noResize="1" noEditPoints="1" noAdjustHandles="1" noChangeArrowheads="1" noChangeShapeType="1"/>
          </p:cNvSpPr>
          <p:nvPr>
            <p:ph sz="quarter" idx="12"/>
          </p:nvPr>
        </p:nvSpPr>
        <p:spPr>
          <a:xfrm>
            <a:off x="1479550" y="1264267"/>
            <a:ext cx="10250488" cy="5139708"/>
          </a:xfrm>
        </p:spPr>
        <p:txBody>
          <a:bodyPr/>
          <a:lstStyle/>
          <a:p>
            <a:pPr marL="285750" indent="-285750">
              <a:lnSpc>
                <a:spcPct val="130000"/>
              </a:lnSpc>
              <a:buFont typeface="Arial" panose="020B0604020202020204" pitchFamily="34" charset="0"/>
              <a:buChar char="•"/>
            </a:pPr>
            <a:r>
              <a:rPr lang="en-US" sz="1600"/>
              <a:t>Physicians, physician assistants, nurses, medical interns;</a:t>
            </a:r>
          </a:p>
          <a:p>
            <a:pPr marL="285750" indent="-285750">
              <a:lnSpc>
                <a:spcPct val="130000"/>
              </a:lnSpc>
              <a:buFont typeface="Arial" panose="020B0604020202020204" pitchFamily="34" charset="0"/>
              <a:buChar char="•"/>
            </a:pPr>
            <a:r>
              <a:rPr lang="en-US" sz="1600"/>
              <a:t>Coroners, dentist, podiatrist, osteopaths;</a:t>
            </a:r>
          </a:p>
          <a:p>
            <a:pPr marL="285750" indent="-285750">
              <a:lnSpc>
                <a:spcPct val="130000"/>
              </a:lnSpc>
              <a:buFont typeface="Arial" panose="020B0604020202020204" pitchFamily="34" charset="0"/>
              <a:buChar char="•"/>
            </a:pPr>
            <a:r>
              <a:rPr lang="en-US" sz="1600"/>
              <a:t>Social workers, occupational therapists, physical therapists;</a:t>
            </a:r>
          </a:p>
          <a:p>
            <a:pPr marL="285750" indent="-285750">
              <a:lnSpc>
                <a:spcPct val="130000"/>
              </a:lnSpc>
              <a:buFont typeface="Arial" panose="020B0604020202020204" pitchFamily="34" charset="0"/>
              <a:buChar char="•"/>
            </a:pPr>
            <a:r>
              <a:rPr lang="en-US" sz="1600"/>
              <a:t>Psychologists, psychiatrists, family counselors;</a:t>
            </a:r>
          </a:p>
          <a:p>
            <a:pPr marL="285750" indent="-285750">
              <a:lnSpc>
                <a:spcPct val="130000"/>
              </a:lnSpc>
              <a:buFont typeface="Arial" panose="020B0604020202020204" pitchFamily="34" charset="0"/>
              <a:buChar char="•"/>
            </a:pPr>
            <a:r>
              <a:rPr lang="en-US" sz="1600"/>
              <a:t>Police, probation officers; EMTs, firefighters;</a:t>
            </a:r>
          </a:p>
          <a:p>
            <a:pPr marL="285750" indent="-285750">
              <a:lnSpc>
                <a:spcPct val="130000"/>
              </a:lnSpc>
              <a:buFont typeface="Arial" panose="020B0604020202020204" pitchFamily="34" charset="0"/>
              <a:buChar char="•"/>
            </a:pPr>
            <a:r>
              <a:rPr lang="en-US" sz="1600"/>
              <a:t>Director of a home health aide agency, homemaker agency, assisted living residence, case managers;</a:t>
            </a:r>
          </a:p>
          <a:p>
            <a:pPr marL="285750" indent="-285750">
              <a:lnSpc>
                <a:spcPct val="130000"/>
              </a:lnSpc>
              <a:buFont typeface="Arial" panose="020B0604020202020204" pitchFamily="34" charset="0"/>
              <a:buChar char="•"/>
            </a:pPr>
            <a:r>
              <a:rPr lang="en-US" sz="1600"/>
              <a:t>Health aides, homemakers</a:t>
            </a:r>
          </a:p>
          <a:p>
            <a:pPr marL="285750" indent="-285750">
              <a:lnSpc>
                <a:spcPct val="130000"/>
              </a:lnSpc>
              <a:buFont typeface="Arial" panose="020B0604020202020204" pitchFamily="34" charset="0"/>
              <a:buChar char="•"/>
            </a:pPr>
            <a:r>
              <a:rPr lang="en-US" sz="1600"/>
              <a:t>Council on aging directors</a:t>
            </a:r>
          </a:p>
          <a:p>
            <a:pPr marL="285750" indent="-285750">
              <a:lnSpc>
                <a:spcPct val="130000"/>
              </a:lnSpc>
              <a:buFont typeface="Arial" panose="020B0604020202020204" pitchFamily="34" charset="0"/>
              <a:buChar char="•"/>
            </a:pPr>
            <a:r>
              <a:rPr lang="en-US" sz="1600"/>
              <a:t>Outreach workers</a:t>
            </a:r>
          </a:p>
        </p:txBody>
      </p:sp>
      <p:sp>
        <p:nvSpPr>
          <p:cNvPr id="3" name="Title 2">
            <a:extLst>
              <a:ext uri="{FF2B5EF4-FFF2-40B4-BE49-F238E27FC236}">
                <a16:creationId xmlns:a16="http://schemas.microsoft.com/office/drawing/2014/main" id="{32B9D8B6-B83E-3787-A47B-B3582BE330F9}"/>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Who is a Mandatory Reporter (Elder Abuse/Neglect)?</a:t>
            </a:r>
          </a:p>
        </p:txBody>
      </p:sp>
      <p:sp>
        <p:nvSpPr>
          <p:cNvPr id="4" name="Footer Placeholder 3">
            <a:extLst>
              <a:ext uri="{FF2B5EF4-FFF2-40B4-BE49-F238E27FC236}">
                <a16:creationId xmlns:a16="http://schemas.microsoft.com/office/drawing/2014/main" id="{45E3EFF7-4B01-F16D-BC97-8BD00787A295}"/>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93CA6023-C113-0709-D42D-DDF6120806B1}"/>
              </a:ext>
            </a:extLst>
          </p:cNvPr>
          <p:cNvSpPr>
            <a:spLocks noGrp="1"/>
          </p:cNvSpPr>
          <p:nvPr>
            <p:ph type="sldNum" sz="quarter" idx="14"/>
          </p:nvPr>
        </p:nvSpPr>
        <p:spPr/>
        <p:txBody>
          <a:bodyPr/>
          <a:lstStyle/>
          <a:p>
            <a:fld id="{63DCA5C9-2E11-4C67-86EB-AE1DE127DC64}" type="slidenum">
              <a:rPr lang="en-US" smtClean="0"/>
              <a:pPr/>
              <a:t>18</a:t>
            </a:fld>
            <a:endParaRPr lang="en-US"/>
          </a:p>
        </p:txBody>
      </p:sp>
    </p:spTree>
    <p:extLst>
      <p:ext uri="{BB962C8B-B14F-4D97-AF65-F5344CB8AC3E}">
        <p14:creationId xmlns:p14="http://schemas.microsoft.com/office/powerpoint/2010/main" val="3294197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8D5B0B-B011-4854-B975-D802287AADA7}"/>
              </a:ext>
            </a:extLst>
          </p:cNvPr>
          <p:cNvSpPr>
            <a:spLocks noGrp="1" noRot="1" noMove="1" noResize="1" noEditPoints="1" noAdjustHandles="1" noChangeArrowheads="1" noChangeShapeType="1"/>
          </p:cNvSpPr>
          <p:nvPr>
            <p:ph sz="quarter" idx="12"/>
          </p:nvPr>
        </p:nvSpPr>
        <p:spPr>
          <a:xfrm>
            <a:off x="1479550" y="1264267"/>
            <a:ext cx="10250488" cy="5139708"/>
          </a:xfrm>
        </p:spPr>
        <p:txBody>
          <a:bodyPr rIns="0"/>
          <a:lstStyle/>
          <a:p>
            <a:pPr marL="285750" indent="-285750">
              <a:buFont typeface="Arial" panose="020B0604020202020204" pitchFamily="34" charset="0"/>
              <a:buChar char="•"/>
            </a:pPr>
            <a:r>
              <a:rPr lang="en-US" sz="1400"/>
              <a:t>Physicians, medical interns, hospital personnel engaged in the examination, care or treatment of persons, medical examiners;</a:t>
            </a:r>
          </a:p>
          <a:p>
            <a:pPr marL="285750" indent="-285750">
              <a:buFont typeface="Arial" panose="020B0604020202020204" pitchFamily="34" charset="0"/>
              <a:buChar char="•"/>
            </a:pPr>
            <a:r>
              <a:rPr lang="en-US" sz="1400"/>
              <a:t>Emergency medical technicians, dentists, nurses, chiropractors, podiatrists, optometrists, osteopaths;</a:t>
            </a:r>
          </a:p>
          <a:p>
            <a:pPr marL="285750" indent="-285750">
              <a:buFont typeface="Arial" panose="020B0604020202020204" pitchFamily="34" charset="0"/>
              <a:buChar char="•"/>
            </a:pPr>
            <a:r>
              <a:rPr lang="en-US" sz="1400"/>
              <a:t>Public or private school teachers, educational administration, guidance or family counselors;</a:t>
            </a:r>
          </a:p>
          <a:p>
            <a:pPr marL="285750" indent="-285750">
              <a:buFont typeface="Arial" panose="020B0604020202020204" pitchFamily="34" charset="0"/>
              <a:buChar char="•"/>
            </a:pPr>
            <a:r>
              <a:rPr lang="en-US" sz="1400"/>
              <a:t>Early education, preschool, childcare or after school program staff, including any person paid to care for, or work with, a child in any public or private facility, home or program funded or licensed by the Commonwealth, which provides childcare or residential services. This includes childcare resource and referral agencies, as well as voucher management agencies, family childcare providers and childcare food programs;</a:t>
            </a:r>
          </a:p>
          <a:p>
            <a:pPr marL="285750" indent="-285750">
              <a:buFont typeface="Arial" panose="020B0604020202020204" pitchFamily="34" charset="0"/>
              <a:buChar char="•"/>
            </a:pPr>
            <a:r>
              <a:rPr lang="en-US" sz="1400"/>
              <a:t>Childcare licensors, such as staff from the Department of Early Education and Care;</a:t>
            </a:r>
          </a:p>
          <a:p>
            <a:pPr marL="285750" indent="-285750">
              <a:buFont typeface="Arial" panose="020B0604020202020204" pitchFamily="34" charset="0"/>
              <a:buChar char="•"/>
            </a:pPr>
            <a:r>
              <a:rPr lang="en-US" sz="1400"/>
              <a:t>Social workers, foster parents, probation officers, clerks magistrate of the district courts, parole officers;</a:t>
            </a:r>
          </a:p>
          <a:p>
            <a:pPr marL="285750" indent="-285750">
              <a:buFont typeface="Arial" panose="020B0604020202020204" pitchFamily="34" charset="0"/>
              <a:buChar char="•"/>
            </a:pPr>
            <a:r>
              <a:rPr lang="en-US" sz="1400"/>
              <a:t>Firefighters and police officers;</a:t>
            </a:r>
          </a:p>
          <a:p>
            <a:pPr marL="285750" indent="-285750">
              <a:buFont typeface="Arial" panose="020B0604020202020204" pitchFamily="34" charset="0"/>
              <a:buChar char="•"/>
            </a:pPr>
            <a:r>
              <a:rPr lang="en-US" sz="1400"/>
              <a:t>School attendance officers, allied mental health and licensed human services professionals;</a:t>
            </a:r>
          </a:p>
          <a:p>
            <a:pPr marL="285750" indent="-285750">
              <a:buFont typeface="Arial" panose="020B0604020202020204" pitchFamily="34" charset="0"/>
              <a:buChar char="•"/>
            </a:pPr>
            <a:r>
              <a:rPr lang="en-US" sz="1400"/>
              <a:t>Psychiatrists, psychologists, clinical social workers, drug and alcoholism counselors;</a:t>
            </a:r>
          </a:p>
          <a:p>
            <a:pPr marL="285750" indent="-285750">
              <a:buFont typeface="Arial" panose="020B0604020202020204" pitchFamily="34" charset="0"/>
              <a:buChar char="•"/>
            </a:pPr>
            <a:r>
              <a:rPr lang="en-US" sz="1400"/>
              <a:t>Persons in charge of a medical or other public or private institution, school or facility or their agents;</a:t>
            </a:r>
          </a:p>
          <a:p>
            <a:pPr marL="285750" indent="-285750">
              <a:buFont typeface="Arial" panose="020B0604020202020204" pitchFamily="34" charset="0"/>
              <a:buChar char="•"/>
            </a:pPr>
            <a:r>
              <a:rPr lang="en-US" sz="1400"/>
              <a:t>Clergy members, including ordained or licensed leaders of any church or religious body, persons performing official duties on behalf of a church or religious body, or persons employed by a religious body to supervise, educate, coach, train or counsel a child on a regular basis; and</a:t>
            </a:r>
          </a:p>
          <a:p>
            <a:pPr marL="285750" indent="-285750">
              <a:buFont typeface="Arial" panose="020B0604020202020204" pitchFamily="34" charset="0"/>
              <a:buChar char="•"/>
            </a:pPr>
            <a:r>
              <a:rPr lang="en-US" sz="1400"/>
              <a:t>The Child-Advocate</a:t>
            </a:r>
          </a:p>
        </p:txBody>
      </p:sp>
      <p:sp>
        <p:nvSpPr>
          <p:cNvPr id="3" name="Title 2">
            <a:extLst>
              <a:ext uri="{FF2B5EF4-FFF2-40B4-BE49-F238E27FC236}">
                <a16:creationId xmlns:a16="http://schemas.microsoft.com/office/drawing/2014/main" id="{18727E07-C871-7419-3246-322D9761E1DF}"/>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Who is a Mandatory Reporter (Child Abuse/Neglect)?</a:t>
            </a:r>
          </a:p>
        </p:txBody>
      </p:sp>
      <p:sp>
        <p:nvSpPr>
          <p:cNvPr id="4" name="Footer Placeholder 3">
            <a:extLst>
              <a:ext uri="{FF2B5EF4-FFF2-40B4-BE49-F238E27FC236}">
                <a16:creationId xmlns:a16="http://schemas.microsoft.com/office/drawing/2014/main" id="{3DDEBEE0-6560-976D-3EBB-BD9CEB689AB3}"/>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6231EC97-FD01-270F-A63C-419188061AFD}"/>
              </a:ext>
            </a:extLst>
          </p:cNvPr>
          <p:cNvSpPr>
            <a:spLocks noGrp="1"/>
          </p:cNvSpPr>
          <p:nvPr>
            <p:ph type="sldNum" sz="quarter" idx="14"/>
          </p:nvPr>
        </p:nvSpPr>
        <p:spPr/>
        <p:txBody>
          <a:bodyPr/>
          <a:lstStyle/>
          <a:p>
            <a:fld id="{63DCA5C9-2E11-4C67-86EB-AE1DE127DC64}" type="slidenum">
              <a:rPr lang="en-US" smtClean="0"/>
              <a:pPr/>
              <a:t>19</a:t>
            </a:fld>
            <a:endParaRPr lang="en-US"/>
          </a:p>
        </p:txBody>
      </p:sp>
    </p:spTree>
    <p:extLst>
      <p:ext uri="{BB962C8B-B14F-4D97-AF65-F5344CB8AC3E}">
        <p14:creationId xmlns:p14="http://schemas.microsoft.com/office/powerpoint/2010/main" val="234158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AB2AE5-FD7C-F562-3AF0-4B3D0311F3FE}"/>
              </a:ext>
            </a:extLst>
          </p:cNvPr>
          <p:cNvSpPr>
            <a:spLocks noGrp="1" noRot="1" noMove="1" noResize="1" noEditPoints="1" noAdjustHandles="1" noChangeArrowheads="1" noChangeShapeType="1"/>
          </p:cNvSpPr>
          <p:nvPr>
            <p:ph sz="quarter" idx="12"/>
          </p:nvPr>
        </p:nvSpPr>
        <p:spPr/>
        <p:txBody>
          <a:bodyPr rIns="0"/>
          <a:lstStyle/>
          <a:p>
            <a:r>
              <a:rPr lang="en-US" b="1" i="1"/>
              <a:t>By the end of this Skills Day, ALL participants will be able to:</a:t>
            </a:r>
          </a:p>
          <a:p>
            <a:pPr marL="342900" indent="-342900">
              <a:buFont typeface="+mj-lt"/>
              <a:buAutoNum type="arabicPeriod"/>
            </a:pPr>
            <a:r>
              <a:rPr lang="en-US" sz="1600" b="1" i="1"/>
              <a:t>Define</a:t>
            </a:r>
            <a:r>
              <a:rPr lang="en-US" sz="1600"/>
              <a:t> health literacy, social determinants of health (SDOH), patient preferences (spiritual, religious, cultural preferences), and patient rights.</a:t>
            </a:r>
          </a:p>
          <a:p>
            <a:pPr marL="342900" indent="-342900">
              <a:buFont typeface="+mj-lt"/>
              <a:buAutoNum type="arabicPeriod"/>
            </a:pPr>
            <a:r>
              <a:rPr lang="en-US" sz="1600" b="1" i="1"/>
              <a:t>Apply</a:t>
            </a:r>
            <a:r>
              <a:rPr lang="en-US" sz="1600"/>
              <a:t> principles of education by identifying learning styles, using Teach Back, and evaluating patient understanding.</a:t>
            </a:r>
          </a:p>
          <a:p>
            <a:pPr marL="342900" indent="-342900">
              <a:buFont typeface="+mj-lt"/>
              <a:buAutoNum type="arabicPeriod"/>
            </a:pPr>
            <a:r>
              <a:rPr lang="en-US" sz="1600" b="1" i="1"/>
              <a:t>Assess</a:t>
            </a:r>
            <a:r>
              <a:rPr lang="en-US" sz="1600"/>
              <a:t> home safety, weapons, pets, falls, personal safety, and sharps safety, and demonstrate knowledge of mandatory reporting requirements for abuse/neglect, and appropriate escalation pathways.</a:t>
            </a:r>
          </a:p>
          <a:p>
            <a:pPr marL="342900" indent="-342900">
              <a:buFont typeface="+mj-lt"/>
              <a:buAutoNum type="arabicPeriod"/>
            </a:pPr>
            <a:r>
              <a:rPr lang="en-US" sz="1600" b="1" i="1"/>
              <a:t>Apply</a:t>
            </a:r>
            <a:r>
              <a:rPr lang="en-US" sz="1600"/>
              <a:t> principles of supervision and delegation, along with professional licensure/certification requirements.</a:t>
            </a:r>
          </a:p>
          <a:p>
            <a:pPr marL="342900" indent="-342900">
              <a:buFont typeface="+mj-lt"/>
              <a:buAutoNum type="arabicPeriod"/>
            </a:pPr>
            <a:r>
              <a:rPr lang="en-US" sz="1600" b="1" i="1"/>
              <a:t>Demonstrate</a:t>
            </a:r>
            <a:r>
              <a:rPr lang="en-US" sz="1600"/>
              <a:t> correct infection control practices, including bag technique, </a:t>
            </a:r>
            <a:r>
              <a:rPr lang="en-US" sz="1600" b="0"/>
              <a:t>standard precautions, transmission-based precautions, sharps safety, and exposure response protocols in the home and hospice setting.</a:t>
            </a:r>
          </a:p>
          <a:p>
            <a:pPr marL="342900" indent="-342900">
              <a:buFont typeface="+mj-lt"/>
              <a:buAutoNum type="arabicPeriod"/>
            </a:pPr>
            <a:r>
              <a:rPr lang="en-US" sz="1600" b="1" i="1"/>
              <a:t>Accurately</a:t>
            </a:r>
            <a:r>
              <a:rPr lang="en-US" sz="1600" b="0"/>
              <a:t> measure and interpret vital signs, orthostatic blood pressures, O</a:t>
            </a:r>
            <a:r>
              <a:rPr lang="en-US" sz="1600" b="0" baseline="-25000"/>
              <a:t>2 </a:t>
            </a:r>
            <a:r>
              <a:rPr lang="en-US" sz="1600" b="0"/>
              <a:t>saturation, and weight, and apply findings to patient safety assessments (e.g., falls prevention, oxygen safety). </a:t>
            </a:r>
          </a:p>
          <a:p>
            <a:pPr marL="342900" indent="-342900">
              <a:buFont typeface="+mj-lt"/>
              <a:buAutoNum type="arabicPeriod"/>
            </a:pPr>
            <a:r>
              <a:rPr lang="en-US" sz="1600" b="1" i="1"/>
              <a:t>Perform</a:t>
            </a:r>
            <a:r>
              <a:rPr lang="en-US" sz="1600"/>
              <a:t> pain, fall risk, and skin assessments using validated tools, and document findings appropriately.</a:t>
            </a:r>
            <a:endParaRPr lang="en-US" sz="1600" b="0"/>
          </a:p>
          <a:p>
            <a:pPr marL="342900" indent="-342900">
              <a:buFont typeface="+mj-lt"/>
              <a:buAutoNum type="arabicPeriod"/>
            </a:pPr>
            <a:r>
              <a:rPr lang="en-US" sz="1600" b="1" i="1"/>
              <a:t>Demonstrate</a:t>
            </a:r>
            <a:r>
              <a:rPr lang="en-US" sz="1600" b="0"/>
              <a:t> safe and effective use of SBAR communication for patient care handoffs and escalation situations.</a:t>
            </a:r>
          </a:p>
          <a:p>
            <a:pPr marL="342900" indent="-342900">
              <a:buFont typeface="+mj-lt"/>
              <a:buAutoNum type="arabicPeriod"/>
            </a:pPr>
            <a:r>
              <a:rPr lang="en-US" sz="1600" b="1" i="1"/>
              <a:t>Apply</a:t>
            </a:r>
            <a:r>
              <a:rPr lang="en-US" sz="1600"/>
              <a:t> best practices in clinical documentation, including accuracy, timeliness, objective language, and organization using SOAP note structure.</a:t>
            </a:r>
          </a:p>
          <a:p>
            <a:pPr marL="342900" indent="-342900">
              <a:buFont typeface="+mj-lt"/>
              <a:buAutoNum type="arabicPeriod"/>
            </a:pPr>
            <a:endParaRPr lang="en-US" sz="1600" b="0"/>
          </a:p>
        </p:txBody>
      </p:sp>
      <p:sp>
        <p:nvSpPr>
          <p:cNvPr id="3" name="Title 2">
            <a:extLst>
              <a:ext uri="{FF2B5EF4-FFF2-40B4-BE49-F238E27FC236}">
                <a16:creationId xmlns:a16="http://schemas.microsoft.com/office/drawing/2014/main" id="{6C0293BF-F1E1-2AE6-52DC-5DE2BBC2EC44}"/>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Clinical Skills Day 1: Objectives</a:t>
            </a:r>
          </a:p>
        </p:txBody>
      </p:sp>
      <p:sp>
        <p:nvSpPr>
          <p:cNvPr id="4" name="Footer Placeholder 3">
            <a:extLst>
              <a:ext uri="{FF2B5EF4-FFF2-40B4-BE49-F238E27FC236}">
                <a16:creationId xmlns:a16="http://schemas.microsoft.com/office/drawing/2014/main" id="{5220D18B-3A81-D51F-777F-0E321450FBFB}"/>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D6DFDA99-17F3-7C68-7012-DAA6C4A5EAEC}"/>
              </a:ext>
            </a:extLst>
          </p:cNvPr>
          <p:cNvSpPr>
            <a:spLocks noGrp="1"/>
          </p:cNvSpPr>
          <p:nvPr>
            <p:ph type="sldNum" sz="quarter" idx="14"/>
          </p:nvPr>
        </p:nvSpPr>
        <p:spPr/>
        <p:txBody>
          <a:bodyPr/>
          <a:lstStyle/>
          <a:p>
            <a:fld id="{63DCA5C9-2E11-4C67-86EB-AE1DE127DC64}" type="slidenum">
              <a:rPr lang="en-US" smtClean="0"/>
              <a:pPr/>
              <a:t>2</a:t>
            </a:fld>
            <a:endParaRPr lang="en-US"/>
          </a:p>
        </p:txBody>
      </p:sp>
    </p:spTree>
    <p:extLst>
      <p:ext uri="{BB962C8B-B14F-4D97-AF65-F5344CB8AC3E}">
        <p14:creationId xmlns:p14="http://schemas.microsoft.com/office/powerpoint/2010/main" val="2881381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5A7300-69DC-E65E-793F-736EE6FF74D3}"/>
              </a:ext>
            </a:extLst>
          </p:cNvPr>
          <p:cNvSpPr>
            <a:spLocks noGrp="1" noRot="1" noMove="1" noResize="1" noEditPoints="1" noAdjustHandles="1" noChangeArrowheads="1" noChangeShapeType="1"/>
          </p:cNvSpPr>
          <p:nvPr>
            <p:ph sz="quarter" idx="16"/>
          </p:nvPr>
        </p:nvSpPr>
        <p:spPr/>
        <p:txBody>
          <a:bodyPr/>
          <a:lstStyle/>
          <a:p>
            <a:pPr algn="ctr"/>
            <a:r>
              <a:rPr lang="en-US" b="1">
                <a:solidFill>
                  <a:schemeClr val="accent6"/>
                </a:solidFill>
              </a:rPr>
              <a:t>M.G.L. c. 19A, §14-26</a:t>
            </a:r>
          </a:p>
          <a:p>
            <a:pPr marL="285750" indent="-285750">
              <a:buFont typeface="Arial" panose="020B0604020202020204" pitchFamily="34" charset="0"/>
              <a:buChar char="•"/>
            </a:pPr>
            <a:r>
              <a:rPr lang="en-US"/>
              <a:t>Who is covered? </a:t>
            </a:r>
          </a:p>
          <a:p>
            <a:pPr marL="569214" lvl="2" indent="-285750"/>
            <a:r>
              <a:rPr lang="en-US"/>
              <a:t>Adults age 60 and older.</a:t>
            </a:r>
          </a:p>
          <a:p>
            <a:pPr marL="285750" indent="-285750">
              <a:buFont typeface="Arial" panose="020B0604020202020204" pitchFamily="34" charset="0"/>
              <a:buChar char="•"/>
            </a:pPr>
            <a:r>
              <a:rPr lang="en-US"/>
              <a:t>What must be reported?</a:t>
            </a:r>
          </a:p>
          <a:p>
            <a:pPr marL="569214" lvl="2" indent="-285750"/>
            <a:r>
              <a:rPr lang="en-US"/>
              <a:t>Physical abuse</a:t>
            </a:r>
          </a:p>
          <a:p>
            <a:pPr marL="569214" lvl="2" indent="-285750"/>
            <a:r>
              <a:rPr lang="en-US"/>
              <a:t>Emotional/Psychological abuse</a:t>
            </a:r>
          </a:p>
          <a:p>
            <a:pPr marL="569214" lvl="2" indent="-285750"/>
            <a:r>
              <a:rPr lang="en-US"/>
              <a:t>Sexual abuse</a:t>
            </a:r>
          </a:p>
          <a:p>
            <a:pPr marL="569214" lvl="2" indent="-285750"/>
            <a:r>
              <a:rPr lang="en-US"/>
              <a:t>Financial Exploitation</a:t>
            </a:r>
          </a:p>
          <a:p>
            <a:pPr marL="569214" lvl="2" indent="-285750"/>
            <a:r>
              <a:rPr lang="en-US"/>
              <a:t>Neglect (including caregiver neglect or self-neglect)</a:t>
            </a:r>
          </a:p>
          <a:p>
            <a:pPr marL="285750" lvl="1" indent="-285750">
              <a:buClr>
                <a:schemeClr val="tx1"/>
              </a:buClr>
              <a:buFont typeface="Arial" panose="020B0604020202020204" pitchFamily="34" charset="0"/>
              <a:buChar char="•"/>
            </a:pPr>
            <a:r>
              <a:rPr lang="en-US" b="0"/>
              <a:t>Where to report?</a:t>
            </a:r>
          </a:p>
          <a:p>
            <a:pPr marL="569214" lvl="2" indent="-285750"/>
            <a:r>
              <a:rPr lang="en-US"/>
              <a:t>Massachusetts Executive Office of Elder Affairs / Protective Services</a:t>
            </a:r>
          </a:p>
          <a:p>
            <a:pPr marL="569214" lvl="2" indent="-285750"/>
            <a:r>
              <a:rPr lang="en-US"/>
              <a:t>MA Elder Abuse Hotline: </a:t>
            </a:r>
            <a:r>
              <a:rPr lang="en-US" b="1"/>
              <a:t>800-922-2275</a:t>
            </a:r>
          </a:p>
        </p:txBody>
      </p:sp>
      <p:sp>
        <p:nvSpPr>
          <p:cNvPr id="3" name="Footer Placeholder 2">
            <a:extLst>
              <a:ext uri="{FF2B5EF4-FFF2-40B4-BE49-F238E27FC236}">
                <a16:creationId xmlns:a16="http://schemas.microsoft.com/office/drawing/2014/main" id="{774FA6E3-4A63-B12F-0B27-F7A98C499640}"/>
              </a:ext>
            </a:extLst>
          </p:cNvPr>
          <p:cNvSpPr>
            <a:spLocks noGrp="1"/>
          </p:cNvSpPr>
          <p:nvPr>
            <p:ph type="ftr" sz="quarter" idx="14"/>
          </p:nvPr>
        </p:nvSpPr>
        <p:spPr/>
        <p:txBody>
          <a:bodyPr/>
          <a:lstStyle/>
          <a:p>
            <a:r>
              <a:rPr lang="en-US"/>
              <a:t>TMCAH Clinical Skills Day 1 |  © Tufts Medicine 09.2025 |  Private and confidential. Not for redistribution.</a:t>
            </a:r>
          </a:p>
        </p:txBody>
      </p:sp>
      <p:sp>
        <p:nvSpPr>
          <p:cNvPr id="4" name="Slide Number Placeholder 3">
            <a:extLst>
              <a:ext uri="{FF2B5EF4-FFF2-40B4-BE49-F238E27FC236}">
                <a16:creationId xmlns:a16="http://schemas.microsoft.com/office/drawing/2014/main" id="{FE128CA8-767B-828D-FBF9-360A792D9C9D}"/>
              </a:ext>
            </a:extLst>
          </p:cNvPr>
          <p:cNvSpPr>
            <a:spLocks noGrp="1"/>
          </p:cNvSpPr>
          <p:nvPr>
            <p:ph type="sldNum" sz="quarter" idx="15"/>
          </p:nvPr>
        </p:nvSpPr>
        <p:spPr/>
        <p:txBody>
          <a:bodyPr/>
          <a:lstStyle/>
          <a:p>
            <a:fld id="{63DCA5C9-2E11-4C67-86EB-AE1DE127DC64}" type="slidenum">
              <a:rPr lang="en-US" smtClean="0"/>
              <a:pPr/>
              <a:t>20</a:t>
            </a:fld>
            <a:endParaRPr lang="en-US"/>
          </a:p>
        </p:txBody>
      </p:sp>
      <p:sp>
        <p:nvSpPr>
          <p:cNvPr id="5" name="Content Placeholder 4">
            <a:extLst>
              <a:ext uri="{FF2B5EF4-FFF2-40B4-BE49-F238E27FC236}">
                <a16:creationId xmlns:a16="http://schemas.microsoft.com/office/drawing/2014/main" id="{418C850A-7BC8-EC8B-2F2E-1190F3B2D535}"/>
              </a:ext>
            </a:extLst>
          </p:cNvPr>
          <p:cNvSpPr>
            <a:spLocks noGrp="1" noRot="1" noMove="1" noResize="1" noEditPoints="1" noAdjustHandles="1" noChangeArrowheads="1" noChangeShapeType="1"/>
          </p:cNvSpPr>
          <p:nvPr>
            <p:ph sz="quarter" idx="21"/>
          </p:nvPr>
        </p:nvSpPr>
        <p:spPr/>
        <p:txBody>
          <a:bodyPr/>
          <a:lstStyle/>
          <a:p>
            <a:pPr algn="ctr"/>
            <a:r>
              <a:rPr lang="en-US" b="1">
                <a:solidFill>
                  <a:schemeClr val="accent6"/>
                </a:solidFill>
              </a:rPr>
              <a:t>M.G.L. c. 119, § 51A</a:t>
            </a:r>
          </a:p>
          <a:p>
            <a:pPr marL="285750" indent="-285750">
              <a:buFont typeface="Arial" panose="020B0604020202020204" pitchFamily="34" charset="0"/>
              <a:buChar char="•"/>
            </a:pPr>
            <a:r>
              <a:rPr lang="en-US"/>
              <a:t>Who is covered?</a:t>
            </a:r>
          </a:p>
          <a:p>
            <a:pPr marL="569214" lvl="2" indent="-285750"/>
            <a:r>
              <a:rPr lang="en-US"/>
              <a:t>Any child under 18 years of age.</a:t>
            </a:r>
          </a:p>
          <a:p>
            <a:pPr marL="285750" indent="-285750">
              <a:buFont typeface="Arial" panose="020B0604020202020204" pitchFamily="34" charset="0"/>
              <a:buChar char="•"/>
            </a:pPr>
            <a:r>
              <a:rPr lang="en-US"/>
              <a:t>What must be reported?</a:t>
            </a:r>
          </a:p>
          <a:p>
            <a:pPr marL="569214" lvl="2" indent="-285750"/>
            <a:r>
              <a:rPr lang="en-US"/>
              <a:t>Physical abuse</a:t>
            </a:r>
          </a:p>
          <a:p>
            <a:pPr marL="569214" lvl="2" indent="-285750"/>
            <a:r>
              <a:rPr lang="en-US"/>
              <a:t>Sexual abuse</a:t>
            </a:r>
          </a:p>
          <a:p>
            <a:pPr marL="569214" lvl="2" indent="-285750"/>
            <a:r>
              <a:rPr lang="en-US"/>
              <a:t>Emotional/Psychological abuse</a:t>
            </a:r>
          </a:p>
          <a:p>
            <a:pPr marL="569214" lvl="2" indent="-285750"/>
            <a:r>
              <a:rPr lang="en-US"/>
              <a:t>Neglect (basic needs unmet, unsafe environment).</a:t>
            </a:r>
          </a:p>
          <a:p>
            <a:pPr marL="285750" indent="-285750">
              <a:buFont typeface="Arial" panose="020B0604020202020204" pitchFamily="34" charset="0"/>
              <a:buChar char="•"/>
            </a:pPr>
            <a:r>
              <a:rPr lang="en-US"/>
              <a:t>Where to report?</a:t>
            </a:r>
          </a:p>
          <a:p>
            <a:pPr marL="569214" lvl="2" indent="-285750"/>
            <a:r>
              <a:rPr lang="en-US"/>
              <a:t>Massachusetts Department of Children and Families (DCF) (via 51A report)</a:t>
            </a:r>
          </a:p>
          <a:p>
            <a:pPr marL="569214" lvl="2" indent="-285750"/>
            <a:r>
              <a:rPr lang="en-US"/>
              <a:t>DCF: </a:t>
            </a:r>
            <a:r>
              <a:rPr lang="en-US" b="1"/>
              <a:t>800-422-5437</a:t>
            </a:r>
          </a:p>
        </p:txBody>
      </p:sp>
      <p:sp>
        <p:nvSpPr>
          <p:cNvPr id="6" name="Title 5">
            <a:extLst>
              <a:ext uri="{FF2B5EF4-FFF2-40B4-BE49-F238E27FC236}">
                <a16:creationId xmlns:a16="http://schemas.microsoft.com/office/drawing/2014/main" id="{597DA326-28E4-70B7-28DD-967CCA13329A}"/>
              </a:ext>
            </a:extLst>
          </p:cNvPr>
          <p:cNvSpPr>
            <a:spLocks noGrp="1"/>
          </p:cNvSpPr>
          <p:nvPr>
            <p:ph type="title"/>
          </p:nvPr>
        </p:nvSpPr>
        <p:spPr/>
        <p:txBody>
          <a:bodyPr rIns="0"/>
          <a:lstStyle/>
          <a:p>
            <a:pPr algn="ctr"/>
            <a:r>
              <a:rPr lang="en-US">
                <a:solidFill>
                  <a:schemeClr val="accent6"/>
                </a:solidFill>
              </a:rPr>
              <a:t>Massachusetts</a:t>
            </a:r>
          </a:p>
        </p:txBody>
      </p:sp>
    </p:spTree>
    <p:extLst>
      <p:ext uri="{BB962C8B-B14F-4D97-AF65-F5344CB8AC3E}">
        <p14:creationId xmlns:p14="http://schemas.microsoft.com/office/powerpoint/2010/main" val="1365034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C6C984-B902-61A7-3B0A-42FEEECC5CD0}"/>
              </a:ext>
            </a:extLst>
          </p:cNvPr>
          <p:cNvSpPr>
            <a:spLocks noGrp="1" noRot="1" noMove="1" noResize="1" noEditPoints="1" noAdjustHandles="1" noChangeArrowheads="1" noChangeShapeType="1"/>
          </p:cNvSpPr>
          <p:nvPr>
            <p:ph sz="quarter" idx="16"/>
          </p:nvPr>
        </p:nvSpPr>
        <p:spPr/>
        <p:txBody>
          <a:bodyPr/>
          <a:lstStyle/>
          <a:p>
            <a:pPr algn="ctr"/>
            <a:r>
              <a:rPr lang="en-US" b="1">
                <a:solidFill>
                  <a:schemeClr val="accent6"/>
                </a:solidFill>
              </a:rPr>
              <a:t>RSA 161-F:46-57</a:t>
            </a:r>
          </a:p>
          <a:p>
            <a:pPr marL="285750" indent="-285750">
              <a:buFont typeface="Arial" panose="020B0604020202020204" pitchFamily="34" charset="0"/>
              <a:buChar char="•"/>
            </a:pPr>
            <a:r>
              <a:rPr lang="en-US"/>
              <a:t>Who is covered?</a:t>
            </a:r>
          </a:p>
          <a:p>
            <a:pPr marL="569214" lvl="2" indent="-285750"/>
            <a:r>
              <a:rPr lang="en-US"/>
              <a:t>Adults age 60 and older, and incapacitated adults.</a:t>
            </a:r>
          </a:p>
          <a:p>
            <a:pPr marL="285750" indent="-285750">
              <a:buFont typeface="Arial" panose="020B0604020202020204" pitchFamily="34" charset="0"/>
              <a:buChar char="•"/>
            </a:pPr>
            <a:r>
              <a:rPr lang="en-US"/>
              <a:t>What must be reported?</a:t>
            </a:r>
          </a:p>
          <a:p>
            <a:pPr marL="569214" lvl="2" indent="-285750"/>
            <a:r>
              <a:rPr lang="en-US"/>
              <a:t>Physical, emotional, or sexual abuse</a:t>
            </a:r>
          </a:p>
          <a:p>
            <a:pPr marL="569214" lvl="2" indent="-285750"/>
            <a:r>
              <a:rPr lang="en-US"/>
              <a:t>Financial exploitation</a:t>
            </a:r>
          </a:p>
          <a:p>
            <a:pPr marL="569214" lvl="2" indent="-285750"/>
            <a:r>
              <a:rPr lang="en-US"/>
              <a:t>Neglect or self-neglect</a:t>
            </a:r>
          </a:p>
          <a:p>
            <a:pPr marL="285750" indent="-285750">
              <a:buFont typeface="Arial" panose="020B0604020202020204" pitchFamily="34" charset="0"/>
              <a:buChar char="•"/>
            </a:pPr>
            <a:r>
              <a:rPr lang="en-US"/>
              <a:t>Where to report?</a:t>
            </a:r>
          </a:p>
          <a:p>
            <a:pPr marL="569214" lvl="2" indent="-285750"/>
            <a:r>
              <a:rPr lang="en-US"/>
              <a:t>NH Bureau of Elderly &amp; Adult Services (BEAS): </a:t>
            </a:r>
            <a:r>
              <a:rPr lang="en-US" b="1"/>
              <a:t>800-949-0470</a:t>
            </a:r>
          </a:p>
        </p:txBody>
      </p:sp>
      <p:sp>
        <p:nvSpPr>
          <p:cNvPr id="3" name="Footer Placeholder 2">
            <a:extLst>
              <a:ext uri="{FF2B5EF4-FFF2-40B4-BE49-F238E27FC236}">
                <a16:creationId xmlns:a16="http://schemas.microsoft.com/office/drawing/2014/main" id="{2C070B81-F519-3883-36E2-70CD1DC3739F}"/>
              </a:ext>
            </a:extLst>
          </p:cNvPr>
          <p:cNvSpPr>
            <a:spLocks noGrp="1"/>
          </p:cNvSpPr>
          <p:nvPr>
            <p:ph type="ftr" sz="quarter" idx="14"/>
          </p:nvPr>
        </p:nvSpPr>
        <p:spPr/>
        <p:txBody>
          <a:bodyPr/>
          <a:lstStyle/>
          <a:p>
            <a:r>
              <a:rPr lang="en-US"/>
              <a:t>TMCAH Clinical Skills Day 1 |  © Tufts Medicine 09.2025 |  Private and confidential. Not for redistribution.</a:t>
            </a:r>
          </a:p>
        </p:txBody>
      </p:sp>
      <p:sp>
        <p:nvSpPr>
          <p:cNvPr id="4" name="Slide Number Placeholder 3">
            <a:extLst>
              <a:ext uri="{FF2B5EF4-FFF2-40B4-BE49-F238E27FC236}">
                <a16:creationId xmlns:a16="http://schemas.microsoft.com/office/drawing/2014/main" id="{4427E69B-C517-FFB1-4817-CAC46F59A084}"/>
              </a:ext>
            </a:extLst>
          </p:cNvPr>
          <p:cNvSpPr>
            <a:spLocks noGrp="1"/>
          </p:cNvSpPr>
          <p:nvPr>
            <p:ph type="sldNum" sz="quarter" idx="15"/>
          </p:nvPr>
        </p:nvSpPr>
        <p:spPr/>
        <p:txBody>
          <a:bodyPr/>
          <a:lstStyle/>
          <a:p>
            <a:fld id="{63DCA5C9-2E11-4C67-86EB-AE1DE127DC64}" type="slidenum">
              <a:rPr lang="en-US" smtClean="0"/>
              <a:pPr/>
              <a:t>21</a:t>
            </a:fld>
            <a:endParaRPr lang="en-US"/>
          </a:p>
        </p:txBody>
      </p:sp>
      <p:sp>
        <p:nvSpPr>
          <p:cNvPr id="5" name="Content Placeholder 4">
            <a:extLst>
              <a:ext uri="{FF2B5EF4-FFF2-40B4-BE49-F238E27FC236}">
                <a16:creationId xmlns:a16="http://schemas.microsoft.com/office/drawing/2014/main" id="{18AFAACD-9F48-B726-AFBC-914B6843A07B}"/>
              </a:ext>
            </a:extLst>
          </p:cNvPr>
          <p:cNvSpPr>
            <a:spLocks noGrp="1" noRot="1" noMove="1" noResize="1" noEditPoints="1" noAdjustHandles="1" noChangeArrowheads="1" noChangeShapeType="1"/>
          </p:cNvSpPr>
          <p:nvPr>
            <p:ph sz="quarter" idx="21"/>
          </p:nvPr>
        </p:nvSpPr>
        <p:spPr/>
        <p:txBody>
          <a:bodyPr/>
          <a:lstStyle/>
          <a:p>
            <a:pPr algn="ctr"/>
            <a:r>
              <a:rPr lang="en-US" b="1">
                <a:solidFill>
                  <a:schemeClr val="accent6"/>
                </a:solidFill>
              </a:rPr>
              <a:t>RSA 169-C:29-39</a:t>
            </a:r>
          </a:p>
          <a:p>
            <a:pPr marL="285750" indent="-285750">
              <a:buFont typeface="Arial" panose="020B0604020202020204" pitchFamily="34" charset="0"/>
              <a:buChar char="•"/>
            </a:pPr>
            <a:r>
              <a:rPr lang="en-US"/>
              <a:t>Who is covered?</a:t>
            </a:r>
          </a:p>
          <a:p>
            <a:pPr marL="569214" lvl="2" indent="-285750"/>
            <a:r>
              <a:rPr lang="en-US"/>
              <a:t>Any child under 18 years of age.</a:t>
            </a:r>
          </a:p>
          <a:p>
            <a:pPr marL="285750" indent="-285750">
              <a:buFont typeface="Arial" panose="020B0604020202020204" pitchFamily="34" charset="0"/>
              <a:buChar char="•"/>
            </a:pPr>
            <a:r>
              <a:rPr lang="en-US"/>
              <a:t>What must be reported?</a:t>
            </a:r>
          </a:p>
          <a:p>
            <a:pPr marL="569214" lvl="2" indent="-285750"/>
            <a:r>
              <a:rPr lang="en-US"/>
              <a:t>Physical abuse</a:t>
            </a:r>
          </a:p>
          <a:p>
            <a:pPr marL="569214" lvl="2" indent="-285750"/>
            <a:r>
              <a:rPr lang="en-US"/>
              <a:t>Sexual abuse or exploitation</a:t>
            </a:r>
          </a:p>
          <a:p>
            <a:pPr marL="569214" lvl="2" indent="-285750"/>
            <a:r>
              <a:rPr lang="en-US"/>
              <a:t>Emotional/psychological abuse</a:t>
            </a:r>
          </a:p>
          <a:p>
            <a:pPr marL="569214" lvl="2" indent="-285750"/>
            <a:r>
              <a:rPr lang="en-US"/>
              <a:t>Neglect (lack of food, clothing, shelter, supervision, education, medical care)</a:t>
            </a:r>
          </a:p>
          <a:p>
            <a:pPr marL="285750" indent="-285750">
              <a:buFont typeface="Arial" panose="020B0604020202020204" pitchFamily="34" charset="0"/>
              <a:buChar char="•"/>
            </a:pPr>
            <a:r>
              <a:rPr lang="en-US"/>
              <a:t>Where to report?</a:t>
            </a:r>
          </a:p>
          <a:p>
            <a:pPr marL="569214" lvl="2" indent="-285750"/>
            <a:r>
              <a:rPr lang="en-US"/>
              <a:t>NH Division for Children, Youth and Families (DCYF): </a:t>
            </a:r>
            <a:r>
              <a:rPr lang="en-US" b="1"/>
              <a:t>603-271-6562</a:t>
            </a:r>
          </a:p>
        </p:txBody>
      </p:sp>
      <p:sp>
        <p:nvSpPr>
          <p:cNvPr id="6" name="Title 5">
            <a:extLst>
              <a:ext uri="{FF2B5EF4-FFF2-40B4-BE49-F238E27FC236}">
                <a16:creationId xmlns:a16="http://schemas.microsoft.com/office/drawing/2014/main" id="{AB34E16B-DE6C-8CCF-62D6-5485C3ECA104}"/>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New Hampshire</a:t>
            </a:r>
          </a:p>
        </p:txBody>
      </p:sp>
    </p:spTree>
    <p:extLst>
      <p:ext uri="{BB962C8B-B14F-4D97-AF65-F5344CB8AC3E}">
        <p14:creationId xmlns:p14="http://schemas.microsoft.com/office/powerpoint/2010/main" val="1468773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8CB78D-710E-5257-3D4E-DE75AC0E3735}"/>
              </a:ext>
            </a:extLst>
          </p:cNvPr>
          <p:cNvSpPr>
            <a:spLocks noGrp="1"/>
          </p:cNvSpPr>
          <p:nvPr>
            <p:ph type="ftr" sz="quarter" idx="11"/>
          </p:nvPr>
        </p:nvSpPr>
        <p:spPr/>
        <p:txBody>
          <a:bodyPr/>
          <a:lstStyle/>
          <a:p>
            <a:r>
              <a:rPr lang="en-US"/>
              <a:t>TMCAH Clinical Skills Day 1 |  © Tufts Medicine 09.2025 |  Private and confidential. Not for redistribution.</a:t>
            </a:r>
          </a:p>
        </p:txBody>
      </p:sp>
      <p:sp>
        <p:nvSpPr>
          <p:cNvPr id="3" name="Slide Number Placeholder 2">
            <a:extLst>
              <a:ext uri="{FF2B5EF4-FFF2-40B4-BE49-F238E27FC236}">
                <a16:creationId xmlns:a16="http://schemas.microsoft.com/office/drawing/2014/main" id="{EAAD534A-49D4-45DC-F521-1AF588A545E2}"/>
              </a:ext>
            </a:extLst>
          </p:cNvPr>
          <p:cNvSpPr>
            <a:spLocks noGrp="1"/>
          </p:cNvSpPr>
          <p:nvPr>
            <p:ph type="sldNum" sz="quarter" idx="12"/>
          </p:nvPr>
        </p:nvSpPr>
        <p:spPr/>
        <p:txBody>
          <a:bodyPr/>
          <a:lstStyle/>
          <a:p>
            <a:fld id="{63DCA5C9-2E11-4C67-86EB-AE1DE127DC64}" type="slidenum">
              <a:rPr lang="en-US" smtClean="0"/>
              <a:pPr/>
              <a:t>22</a:t>
            </a:fld>
            <a:endParaRPr lang="en-US"/>
          </a:p>
        </p:txBody>
      </p:sp>
      <p:pic>
        <p:nvPicPr>
          <p:cNvPr id="5" name="Picture 4">
            <a:extLst>
              <a:ext uri="{FF2B5EF4-FFF2-40B4-BE49-F238E27FC236}">
                <a16:creationId xmlns:a16="http://schemas.microsoft.com/office/drawing/2014/main" id="{D50A7E31-4C05-A773-A241-3EAE749309BB}"/>
              </a:ext>
            </a:extLst>
          </p:cNvPr>
          <p:cNvPicPr>
            <a:picLocks noGrp="1" noRot="1" noChangeAspect="1" noMove="1" noResize="1" noEditPoints="1" noAdjustHandles="1" noChangeArrowheads="1" noChangeShapeType="1" noCrop="1"/>
          </p:cNvPicPr>
          <p:nvPr/>
        </p:nvPicPr>
        <p:blipFill>
          <a:blip r:embed="rId3"/>
          <a:stretch>
            <a:fillRect/>
          </a:stretch>
        </p:blipFill>
        <p:spPr>
          <a:xfrm>
            <a:off x="1330572" y="445936"/>
            <a:ext cx="10450383" cy="5801535"/>
          </a:xfrm>
          <a:prstGeom prst="rect">
            <a:avLst/>
          </a:prstGeom>
        </p:spPr>
      </p:pic>
    </p:spTree>
    <p:extLst>
      <p:ext uri="{BB962C8B-B14F-4D97-AF65-F5344CB8AC3E}">
        <p14:creationId xmlns:p14="http://schemas.microsoft.com/office/powerpoint/2010/main" val="1317774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ADC41C6-FC9C-0744-A1EF-11D503978981}"/>
              </a:ext>
            </a:extLst>
          </p:cNvPr>
          <p:cNvSpPr>
            <a:spLocks noGrp="1"/>
          </p:cNvSpPr>
          <p:nvPr>
            <p:ph type="ftr" sz="quarter" idx="11"/>
          </p:nvPr>
        </p:nvSpPr>
        <p:spPr/>
        <p:txBody>
          <a:bodyPr/>
          <a:lstStyle/>
          <a:p>
            <a:r>
              <a:rPr lang="en-US"/>
              <a:t>TMCAH Clinical Skills Day 1 |  © Tufts Medicine 09.2025 |  Private and confidential. Not for redistribution.</a:t>
            </a:r>
          </a:p>
        </p:txBody>
      </p:sp>
      <p:sp>
        <p:nvSpPr>
          <p:cNvPr id="3" name="Slide Number Placeholder 2">
            <a:extLst>
              <a:ext uri="{FF2B5EF4-FFF2-40B4-BE49-F238E27FC236}">
                <a16:creationId xmlns:a16="http://schemas.microsoft.com/office/drawing/2014/main" id="{D5B824F9-094E-870C-4834-4990E58CE71C}"/>
              </a:ext>
            </a:extLst>
          </p:cNvPr>
          <p:cNvSpPr>
            <a:spLocks noGrp="1"/>
          </p:cNvSpPr>
          <p:nvPr>
            <p:ph type="sldNum" sz="quarter" idx="12"/>
          </p:nvPr>
        </p:nvSpPr>
        <p:spPr/>
        <p:txBody>
          <a:bodyPr/>
          <a:lstStyle/>
          <a:p>
            <a:fld id="{63DCA5C9-2E11-4C67-86EB-AE1DE127DC64}" type="slidenum">
              <a:rPr lang="en-US" smtClean="0"/>
              <a:pPr/>
              <a:t>23</a:t>
            </a:fld>
            <a:endParaRPr lang="en-US"/>
          </a:p>
        </p:txBody>
      </p:sp>
      <p:pic>
        <p:nvPicPr>
          <p:cNvPr id="5" name="Picture 4">
            <a:extLst>
              <a:ext uri="{FF2B5EF4-FFF2-40B4-BE49-F238E27FC236}">
                <a16:creationId xmlns:a16="http://schemas.microsoft.com/office/drawing/2014/main" id="{7ED69D2C-6E68-D7A7-5B4C-CFC8E8EEBED0}"/>
              </a:ext>
            </a:extLst>
          </p:cNvPr>
          <p:cNvPicPr>
            <a:picLocks noGrp="1" noRot="1" noChangeAspect="1" noMove="1" noResize="1" noEditPoints="1" noAdjustHandles="1" noChangeArrowheads="1" noChangeShapeType="1" noCrop="1"/>
          </p:cNvPicPr>
          <p:nvPr/>
        </p:nvPicPr>
        <p:blipFill>
          <a:blip r:embed="rId3"/>
          <a:stretch>
            <a:fillRect/>
          </a:stretch>
        </p:blipFill>
        <p:spPr>
          <a:xfrm>
            <a:off x="1067264" y="152474"/>
            <a:ext cx="7258029" cy="3004916"/>
          </a:xfrm>
          <a:prstGeom prst="rect">
            <a:avLst/>
          </a:prstGeom>
        </p:spPr>
      </p:pic>
      <p:pic>
        <p:nvPicPr>
          <p:cNvPr id="7" name="Picture 6">
            <a:extLst>
              <a:ext uri="{FF2B5EF4-FFF2-40B4-BE49-F238E27FC236}">
                <a16:creationId xmlns:a16="http://schemas.microsoft.com/office/drawing/2014/main" id="{9F779602-2A98-65FA-44C1-734CD19F2CA1}"/>
              </a:ext>
            </a:extLst>
          </p:cNvPr>
          <p:cNvPicPr>
            <a:picLocks noGrp="1" noRot="1" noChangeAspect="1" noMove="1" noResize="1" noEditPoints="1" noAdjustHandles="1" noChangeArrowheads="1" noChangeShapeType="1" noCrop="1"/>
          </p:cNvPicPr>
          <p:nvPr/>
        </p:nvPicPr>
        <p:blipFill>
          <a:blip r:embed="rId4"/>
          <a:stretch>
            <a:fillRect/>
          </a:stretch>
        </p:blipFill>
        <p:spPr>
          <a:xfrm>
            <a:off x="5455197" y="2697977"/>
            <a:ext cx="5921642" cy="3716512"/>
          </a:xfrm>
          <a:prstGeom prst="rect">
            <a:avLst/>
          </a:prstGeom>
        </p:spPr>
      </p:pic>
    </p:spTree>
    <p:extLst>
      <p:ext uri="{BB962C8B-B14F-4D97-AF65-F5344CB8AC3E}">
        <p14:creationId xmlns:p14="http://schemas.microsoft.com/office/powerpoint/2010/main" val="813277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67D852-1339-DDEC-E157-B0CD0CCF0852}"/>
              </a:ext>
            </a:extLst>
          </p:cNvPr>
          <p:cNvSpPr>
            <a:spLocks noGrp="1"/>
          </p:cNvSpPr>
          <p:nvPr>
            <p:ph type="ftr" sz="quarter" idx="11"/>
          </p:nvPr>
        </p:nvSpPr>
        <p:spPr/>
        <p:txBody>
          <a:bodyPr/>
          <a:lstStyle/>
          <a:p>
            <a:r>
              <a:rPr lang="en-US"/>
              <a:t>TMCAH Clinical Skills Day 1 |  © Tufts Medicine 09.2025 |  Private and confidential. Not for redistribution.</a:t>
            </a:r>
          </a:p>
        </p:txBody>
      </p:sp>
      <p:sp>
        <p:nvSpPr>
          <p:cNvPr id="3" name="Slide Number Placeholder 2">
            <a:extLst>
              <a:ext uri="{FF2B5EF4-FFF2-40B4-BE49-F238E27FC236}">
                <a16:creationId xmlns:a16="http://schemas.microsoft.com/office/drawing/2014/main" id="{5DCFB31E-30AC-B932-3F8E-EE2D9B92EA00}"/>
              </a:ext>
            </a:extLst>
          </p:cNvPr>
          <p:cNvSpPr>
            <a:spLocks noGrp="1"/>
          </p:cNvSpPr>
          <p:nvPr>
            <p:ph type="sldNum" sz="quarter" idx="12"/>
          </p:nvPr>
        </p:nvSpPr>
        <p:spPr/>
        <p:txBody>
          <a:bodyPr/>
          <a:lstStyle/>
          <a:p>
            <a:fld id="{63DCA5C9-2E11-4C67-86EB-AE1DE127DC64}" type="slidenum">
              <a:rPr lang="en-US" smtClean="0"/>
              <a:pPr/>
              <a:t>24</a:t>
            </a:fld>
            <a:endParaRPr lang="en-US"/>
          </a:p>
        </p:txBody>
      </p:sp>
      <p:pic>
        <p:nvPicPr>
          <p:cNvPr id="5" name="Picture 4">
            <a:extLst>
              <a:ext uri="{FF2B5EF4-FFF2-40B4-BE49-F238E27FC236}">
                <a16:creationId xmlns:a16="http://schemas.microsoft.com/office/drawing/2014/main" id="{472B0D55-DE1E-FE9E-BD80-C924DFA474BC}"/>
              </a:ext>
            </a:extLst>
          </p:cNvPr>
          <p:cNvPicPr>
            <a:picLocks noGrp="1" noRot="1" noChangeAspect="1" noMove="1" noResize="1" noEditPoints="1" noAdjustHandles="1" noChangeArrowheads="1" noChangeShapeType="1" noCrop="1"/>
          </p:cNvPicPr>
          <p:nvPr/>
        </p:nvPicPr>
        <p:blipFill>
          <a:blip r:embed="rId3"/>
          <a:stretch>
            <a:fillRect/>
          </a:stretch>
        </p:blipFill>
        <p:spPr>
          <a:xfrm>
            <a:off x="1058418" y="152474"/>
            <a:ext cx="6012233" cy="4137382"/>
          </a:xfrm>
          <a:prstGeom prst="rect">
            <a:avLst/>
          </a:prstGeom>
        </p:spPr>
      </p:pic>
      <p:pic>
        <p:nvPicPr>
          <p:cNvPr id="7" name="Picture 6">
            <a:extLst>
              <a:ext uri="{FF2B5EF4-FFF2-40B4-BE49-F238E27FC236}">
                <a16:creationId xmlns:a16="http://schemas.microsoft.com/office/drawing/2014/main" id="{1A8D2A7D-4ACF-0CC4-C970-137EF043027C}"/>
              </a:ext>
            </a:extLst>
          </p:cNvPr>
          <p:cNvPicPr>
            <a:picLocks noGrp="1" noRot="1" noChangeAspect="1" noMove="1" noResize="1" noEditPoints="1" noAdjustHandles="1" noChangeArrowheads="1" noChangeShapeType="1" noCrop="1"/>
          </p:cNvPicPr>
          <p:nvPr/>
        </p:nvPicPr>
        <p:blipFill>
          <a:blip r:embed="rId4"/>
          <a:stretch>
            <a:fillRect/>
          </a:stretch>
        </p:blipFill>
        <p:spPr>
          <a:xfrm>
            <a:off x="6201645" y="2193973"/>
            <a:ext cx="5578549" cy="4362402"/>
          </a:xfrm>
          <a:prstGeom prst="rect">
            <a:avLst/>
          </a:prstGeom>
        </p:spPr>
      </p:pic>
    </p:spTree>
    <p:extLst>
      <p:ext uri="{BB962C8B-B14F-4D97-AF65-F5344CB8AC3E}">
        <p14:creationId xmlns:p14="http://schemas.microsoft.com/office/powerpoint/2010/main" val="3116316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B7E31C-74DD-685C-45E0-7D4E2AC1E615}"/>
              </a:ext>
            </a:extLst>
          </p:cNvPr>
          <p:cNvSpPr>
            <a:spLocks noGrp="1"/>
          </p:cNvSpPr>
          <p:nvPr>
            <p:ph type="ftr" sz="quarter" idx="11"/>
          </p:nvPr>
        </p:nvSpPr>
        <p:spPr/>
        <p:txBody>
          <a:bodyPr/>
          <a:lstStyle/>
          <a:p>
            <a:r>
              <a:rPr lang="en-US"/>
              <a:t>TMCAH Clinical Skills Day 1 |  © Tufts Medicine 09.2025 |  Private and confidential. Not for redistribution.</a:t>
            </a:r>
          </a:p>
        </p:txBody>
      </p:sp>
      <p:sp>
        <p:nvSpPr>
          <p:cNvPr id="3" name="Slide Number Placeholder 2">
            <a:extLst>
              <a:ext uri="{FF2B5EF4-FFF2-40B4-BE49-F238E27FC236}">
                <a16:creationId xmlns:a16="http://schemas.microsoft.com/office/drawing/2014/main" id="{C2FBA996-DCAB-B2B9-C9F0-413181CE90CB}"/>
              </a:ext>
            </a:extLst>
          </p:cNvPr>
          <p:cNvSpPr>
            <a:spLocks noGrp="1"/>
          </p:cNvSpPr>
          <p:nvPr>
            <p:ph type="sldNum" sz="quarter" idx="12"/>
          </p:nvPr>
        </p:nvSpPr>
        <p:spPr/>
        <p:txBody>
          <a:bodyPr/>
          <a:lstStyle/>
          <a:p>
            <a:fld id="{63DCA5C9-2E11-4C67-86EB-AE1DE127DC64}" type="slidenum">
              <a:rPr lang="en-US" smtClean="0"/>
              <a:pPr/>
              <a:t>25</a:t>
            </a:fld>
            <a:endParaRPr lang="en-US"/>
          </a:p>
        </p:txBody>
      </p:sp>
      <p:pic>
        <p:nvPicPr>
          <p:cNvPr id="5" name="Picture 4">
            <a:extLst>
              <a:ext uri="{FF2B5EF4-FFF2-40B4-BE49-F238E27FC236}">
                <a16:creationId xmlns:a16="http://schemas.microsoft.com/office/drawing/2014/main" id="{B6C63C67-74DB-7E50-F027-28EB5D815F0C}"/>
              </a:ext>
            </a:extLst>
          </p:cNvPr>
          <p:cNvPicPr>
            <a:picLocks noGrp="1" noRot="1" noChangeAspect="1" noMove="1" noResize="1" noEditPoints="1" noAdjustHandles="1" noChangeArrowheads="1" noChangeShapeType="1" noCrop="1"/>
          </p:cNvPicPr>
          <p:nvPr/>
        </p:nvPicPr>
        <p:blipFill>
          <a:blip r:embed="rId3"/>
          <a:stretch>
            <a:fillRect/>
          </a:stretch>
        </p:blipFill>
        <p:spPr>
          <a:xfrm>
            <a:off x="1311007" y="659218"/>
            <a:ext cx="10522532" cy="5071730"/>
          </a:xfrm>
          <a:prstGeom prst="rect">
            <a:avLst/>
          </a:prstGeom>
        </p:spPr>
      </p:pic>
    </p:spTree>
    <p:extLst>
      <p:ext uri="{BB962C8B-B14F-4D97-AF65-F5344CB8AC3E}">
        <p14:creationId xmlns:p14="http://schemas.microsoft.com/office/powerpoint/2010/main" val="225137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2FF7B-FEB4-F4A2-1525-FC7038D2E030}"/>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Recognizing Elder Abuse</a:t>
            </a:r>
          </a:p>
        </p:txBody>
      </p:sp>
      <p:sp>
        <p:nvSpPr>
          <p:cNvPr id="3" name="Footer Placeholder 2">
            <a:extLst>
              <a:ext uri="{FF2B5EF4-FFF2-40B4-BE49-F238E27FC236}">
                <a16:creationId xmlns:a16="http://schemas.microsoft.com/office/drawing/2014/main" id="{89502741-CBE7-3B71-D909-E85822CF88FB}"/>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4" name="Slide Number Placeholder 3">
            <a:extLst>
              <a:ext uri="{FF2B5EF4-FFF2-40B4-BE49-F238E27FC236}">
                <a16:creationId xmlns:a16="http://schemas.microsoft.com/office/drawing/2014/main" id="{094D55EC-7581-F792-849A-00CD019B4F93}"/>
              </a:ext>
            </a:extLst>
          </p:cNvPr>
          <p:cNvSpPr>
            <a:spLocks noGrp="1"/>
          </p:cNvSpPr>
          <p:nvPr>
            <p:ph type="sldNum" sz="quarter" idx="14"/>
          </p:nvPr>
        </p:nvSpPr>
        <p:spPr/>
        <p:txBody>
          <a:bodyPr/>
          <a:lstStyle/>
          <a:p>
            <a:fld id="{63DCA5C9-2E11-4C67-86EB-AE1DE127DC64}" type="slidenum">
              <a:rPr lang="en-US" smtClean="0"/>
              <a:pPr/>
              <a:t>26</a:t>
            </a:fld>
            <a:endParaRPr lang="en-US"/>
          </a:p>
        </p:txBody>
      </p:sp>
      <p:pic>
        <p:nvPicPr>
          <p:cNvPr id="6" name="Online Media 5" title="Understanding Elder Abuse">
            <a:hlinkClick r:id="" action="ppaction://media"/>
            <a:extLst>
              <a:ext uri="{FF2B5EF4-FFF2-40B4-BE49-F238E27FC236}">
                <a16:creationId xmlns:a16="http://schemas.microsoft.com/office/drawing/2014/main" id="{6C5F90B9-E0EE-8141-B17E-03E235A557FF}"/>
              </a:ext>
            </a:extLst>
          </p:cNvPr>
          <p:cNvPicPr>
            <a:picLocks noRot="1" noChangeAspect="1"/>
          </p:cNvPicPr>
          <p:nvPr>
            <a:videoFile r:link="rId1"/>
          </p:nvPr>
        </p:nvPicPr>
        <p:blipFill>
          <a:blip r:embed="rId4"/>
          <a:stretch>
            <a:fillRect/>
          </a:stretch>
        </p:blipFill>
        <p:spPr>
          <a:xfrm>
            <a:off x="1979280" y="1556925"/>
            <a:ext cx="8578850" cy="4847050"/>
          </a:xfrm>
          <a:prstGeom prst="rect">
            <a:avLst/>
          </a:prstGeom>
        </p:spPr>
      </p:pic>
    </p:spTree>
    <p:extLst>
      <p:ext uri="{BB962C8B-B14F-4D97-AF65-F5344CB8AC3E}">
        <p14:creationId xmlns:p14="http://schemas.microsoft.com/office/powerpoint/2010/main" val="253744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71F851-6F25-8A39-97BD-A451C32CFC3B}"/>
              </a:ext>
            </a:extLst>
          </p:cNvPr>
          <p:cNvSpPr>
            <a:spLocks noGrp="1"/>
          </p:cNvSpPr>
          <p:nvPr>
            <p:ph type="ftr" sz="quarter" idx="10"/>
          </p:nvPr>
        </p:nvSpPr>
        <p:spPr/>
        <p:txBody>
          <a:bodyPr/>
          <a:lstStyle/>
          <a:p>
            <a:pPr lvl="8"/>
            <a:r>
              <a:rPr lang="en-US"/>
              <a:t>TMCAH Clinical Skills Day 1 |  © Tufts Medicine 09.2025 |  Private and confidential. Not for redistribution.</a:t>
            </a:r>
          </a:p>
        </p:txBody>
      </p:sp>
      <p:sp>
        <p:nvSpPr>
          <p:cNvPr id="3" name="Slide Number Placeholder 2">
            <a:extLst>
              <a:ext uri="{FF2B5EF4-FFF2-40B4-BE49-F238E27FC236}">
                <a16:creationId xmlns:a16="http://schemas.microsoft.com/office/drawing/2014/main" id="{B0FACB71-939A-989C-02C4-552ECE19517A}"/>
              </a:ext>
            </a:extLst>
          </p:cNvPr>
          <p:cNvSpPr>
            <a:spLocks noGrp="1"/>
          </p:cNvSpPr>
          <p:nvPr>
            <p:ph type="sldNum" sz="quarter" idx="11"/>
          </p:nvPr>
        </p:nvSpPr>
        <p:spPr/>
        <p:txBody>
          <a:bodyPr/>
          <a:lstStyle/>
          <a:p>
            <a:pPr lvl="8"/>
            <a:fld id="{63DCA5C9-2E11-4C67-86EB-AE1DE127DC64}" type="slidenum">
              <a:rPr lang="en-US" smtClean="0"/>
              <a:pPr lvl="8"/>
              <a:t>27</a:t>
            </a:fld>
            <a:endParaRPr lang="en-US"/>
          </a:p>
        </p:txBody>
      </p:sp>
      <p:sp>
        <p:nvSpPr>
          <p:cNvPr id="4" name="Title 3">
            <a:extLst>
              <a:ext uri="{FF2B5EF4-FFF2-40B4-BE49-F238E27FC236}">
                <a16:creationId xmlns:a16="http://schemas.microsoft.com/office/drawing/2014/main" id="{E58D191E-E7FE-62DF-76C8-4D46B1CCEE27}"/>
              </a:ext>
            </a:extLst>
          </p:cNvPr>
          <p:cNvSpPr>
            <a:spLocks noGrp="1" noRot="1" noMove="1" noResize="1" noEditPoints="1" noAdjustHandles="1" noChangeArrowheads="1" noChangeShapeType="1"/>
          </p:cNvSpPr>
          <p:nvPr>
            <p:ph type="title"/>
          </p:nvPr>
        </p:nvSpPr>
        <p:spPr>
          <a:xfrm>
            <a:off x="1111688" y="655035"/>
            <a:ext cx="10250488" cy="5141913"/>
          </a:xfrm>
        </p:spPr>
        <p:txBody>
          <a:bodyPr tIns="0"/>
          <a:lstStyle/>
          <a:p>
            <a:pPr algn="ctr">
              <a:lnSpc>
                <a:spcPct val="150000"/>
              </a:lnSpc>
            </a:pPr>
            <a:r>
              <a:rPr lang="en-US"/>
              <a:t>Part 3: </a:t>
            </a:r>
            <a:br>
              <a:rPr lang="en-US"/>
            </a:br>
            <a:r>
              <a:rPr lang="en-US"/>
              <a:t>Principles of Supervision &amp; Delegation</a:t>
            </a:r>
            <a:br>
              <a:rPr lang="en-US"/>
            </a:br>
            <a:r>
              <a:rPr lang="en-US"/>
              <a:t>Professional Licensure</a:t>
            </a:r>
            <a:br>
              <a:rPr lang="en-US"/>
            </a:br>
            <a:r>
              <a:rPr lang="en-US"/>
              <a:t>Basic Life Support</a:t>
            </a:r>
          </a:p>
        </p:txBody>
      </p:sp>
    </p:spTree>
    <p:extLst>
      <p:ext uri="{BB962C8B-B14F-4D97-AF65-F5344CB8AC3E}">
        <p14:creationId xmlns:p14="http://schemas.microsoft.com/office/powerpoint/2010/main" val="1562852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240ECB-266D-8DF2-0675-EEDAAB4346A5}"/>
              </a:ext>
            </a:extLst>
          </p:cNvPr>
          <p:cNvSpPr>
            <a:spLocks noGrp="1" noRot="1" noMove="1" noResize="1" noEditPoints="1" noAdjustHandles="1" noChangeArrowheads="1" noChangeShapeType="1"/>
          </p:cNvSpPr>
          <p:nvPr>
            <p:ph sz="quarter" idx="12"/>
          </p:nvPr>
        </p:nvSpPr>
        <p:spPr/>
        <p:txBody>
          <a:bodyPr rIns="0"/>
          <a:lstStyle/>
          <a:p>
            <a:r>
              <a:rPr lang="en-US" sz="1600" b="1">
                <a:solidFill>
                  <a:schemeClr val="accent6"/>
                </a:solidFill>
              </a:rPr>
              <a:t>Defined</a:t>
            </a:r>
            <a:r>
              <a:rPr lang="en-US" sz="1600"/>
              <a:t>:</a:t>
            </a:r>
          </a:p>
          <a:p>
            <a:pPr marL="285750" indent="-285750">
              <a:buFont typeface="Arial" panose="020B0604020202020204" pitchFamily="34" charset="0"/>
              <a:buChar char="•"/>
            </a:pPr>
            <a:r>
              <a:rPr lang="en-US" sz="1600"/>
              <a:t>Delegation transfers responsibility for a task, while supervision ensures oversight and accountability.</a:t>
            </a:r>
          </a:p>
          <a:p>
            <a:r>
              <a:rPr lang="en-US" sz="1600" b="1">
                <a:solidFill>
                  <a:schemeClr val="accent6"/>
                </a:solidFill>
              </a:rPr>
              <a:t>RN to LPN and Aide:</a:t>
            </a:r>
          </a:p>
          <a:p>
            <a:pPr marL="285750" indent="-285750">
              <a:buFont typeface="Arial" panose="020B0604020202020204" pitchFamily="34" charset="0"/>
              <a:buChar char="•"/>
            </a:pPr>
            <a:r>
              <a:rPr lang="en-US" sz="1600"/>
              <a:t>RN retains accountability for patient outcomes.</a:t>
            </a:r>
          </a:p>
          <a:p>
            <a:pPr marL="285750" indent="-285750">
              <a:buFont typeface="Arial" panose="020B0604020202020204" pitchFamily="34" charset="0"/>
              <a:buChar char="•"/>
            </a:pPr>
            <a:r>
              <a:rPr lang="en-US" sz="1600"/>
              <a:t>Delegate tasks appropriately to scope, training, and competency.</a:t>
            </a:r>
          </a:p>
          <a:p>
            <a:pPr marL="285750" indent="-285750">
              <a:buFont typeface="Arial" panose="020B0604020202020204" pitchFamily="34" charset="0"/>
              <a:buChar char="•"/>
            </a:pPr>
            <a:r>
              <a:rPr lang="en-US" sz="1600"/>
              <a:t>Provide clear instructions and verify understanding.</a:t>
            </a:r>
          </a:p>
          <a:p>
            <a:pPr marL="285750" indent="-285750">
              <a:buFont typeface="Arial" panose="020B0604020202020204" pitchFamily="34" charset="0"/>
              <a:buChar char="•"/>
            </a:pPr>
            <a:r>
              <a:rPr lang="en-US" sz="1600"/>
              <a:t>Supervise visit (time points in patient care).</a:t>
            </a:r>
          </a:p>
          <a:p>
            <a:r>
              <a:rPr lang="en-US" sz="1600" b="1">
                <a:solidFill>
                  <a:schemeClr val="accent6"/>
                </a:solidFill>
              </a:rPr>
              <a:t>PT to PTA:</a:t>
            </a:r>
          </a:p>
          <a:p>
            <a:pPr marL="285750" indent="-285750">
              <a:buFont typeface="Arial" panose="020B0604020202020204" pitchFamily="34" charset="0"/>
              <a:buChar char="•"/>
            </a:pPr>
            <a:r>
              <a:rPr lang="en-US" sz="1600"/>
              <a:t>PT completes evaluation and develops PT plan of care.</a:t>
            </a:r>
          </a:p>
          <a:p>
            <a:pPr marL="285750" indent="-285750">
              <a:buFont typeface="Arial" panose="020B0604020202020204" pitchFamily="34" charset="0"/>
              <a:buChar char="•"/>
            </a:pPr>
            <a:r>
              <a:rPr lang="en-US" sz="1600"/>
              <a:t>PTA implements selected interventions within scope.</a:t>
            </a:r>
          </a:p>
          <a:p>
            <a:pPr marL="285750" indent="-285750">
              <a:buFont typeface="Arial" panose="020B0604020202020204" pitchFamily="34" charset="0"/>
              <a:buChar char="•"/>
            </a:pPr>
            <a:r>
              <a:rPr lang="en-US" sz="1600"/>
              <a:t>PT provides ongoing supervision, reassessment, communication, oversight, and accountability.</a:t>
            </a:r>
          </a:p>
          <a:p>
            <a:r>
              <a:rPr lang="en-US" sz="1600" b="1">
                <a:solidFill>
                  <a:schemeClr val="accent6"/>
                </a:solidFill>
              </a:rPr>
              <a:t>OT to OTA:</a:t>
            </a:r>
          </a:p>
          <a:p>
            <a:pPr marL="285750" indent="-285750">
              <a:buFont typeface="Arial" panose="020B0604020202020204" pitchFamily="34" charset="0"/>
              <a:buChar char="•"/>
            </a:pPr>
            <a:r>
              <a:rPr lang="en-US" sz="1600"/>
              <a:t>OT completes evaluation and develops OT plan of care</a:t>
            </a:r>
          </a:p>
          <a:p>
            <a:pPr marL="285750" indent="-285750">
              <a:buFont typeface="Arial" panose="020B0604020202020204" pitchFamily="34" charset="0"/>
              <a:buChar char="•"/>
            </a:pPr>
            <a:r>
              <a:rPr lang="en-US" sz="1600"/>
              <a:t>OTA carries out interventions under OT supervision.</a:t>
            </a:r>
          </a:p>
          <a:p>
            <a:pPr marL="285750" indent="-285750">
              <a:buFont typeface="Arial" panose="020B0604020202020204" pitchFamily="34" charset="0"/>
              <a:buChar char="•"/>
            </a:pPr>
            <a:r>
              <a:rPr lang="en-US" sz="1600"/>
              <a:t>OT ensures ongoing supervision, reassessment, communication, oversight, and accountability..</a:t>
            </a:r>
          </a:p>
        </p:txBody>
      </p:sp>
      <p:sp>
        <p:nvSpPr>
          <p:cNvPr id="3" name="Title 2">
            <a:extLst>
              <a:ext uri="{FF2B5EF4-FFF2-40B4-BE49-F238E27FC236}">
                <a16:creationId xmlns:a16="http://schemas.microsoft.com/office/drawing/2014/main" id="{6E666ABB-97B4-9017-FB60-48E89AE975D5}"/>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Delegation &amp; Supervision</a:t>
            </a:r>
          </a:p>
        </p:txBody>
      </p:sp>
      <p:sp>
        <p:nvSpPr>
          <p:cNvPr id="4" name="Footer Placeholder 3">
            <a:extLst>
              <a:ext uri="{FF2B5EF4-FFF2-40B4-BE49-F238E27FC236}">
                <a16:creationId xmlns:a16="http://schemas.microsoft.com/office/drawing/2014/main" id="{02A1DA0C-5AD8-31F5-1B8A-C3CD9D3DE60A}"/>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3D8BFCC1-6809-E9B0-8C4A-4516C255674C}"/>
              </a:ext>
            </a:extLst>
          </p:cNvPr>
          <p:cNvSpPr>
            <a:spLocks noGrp="1"/>
          </p:cNvSpPr>
          <p:nvPr>
            <p:ph type="sldNum" sz="quarter" idx="14"/>
          </p:nvPr>
        </p:nvSpPr>
        <p:spPr/>
        <p:txBody>
          <a:bodyPr/>
          <a:lstStyle/>
          <a:p>
            <a:fld id="{63DCA5C9-2E11-4C67-86EB-AE1DE127DC64}" type="slidenum">
              <a:rPr lang="en-US" smtClean="0"/>
              <a:pPr/>
              <a:t>28</a:t>
            </a:fld>
            <a:endParaRPr lang="en-US"/>
          </a:p>
        </p:txBody>
      </p:sp>
    </p:spTree>
    <p:extLst>
      <p:ext uri="{BB962C8B-B14F-4D97-AF65-F5344CB8AC3E}">
        <p14:creationId xmlns:p14="http://schemas.microsoft.com/office/powerpoint/2010/main" val="1330103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65D9D-CAAE-5F0A-D247-CF32CE7EBA2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3CA2CE-558D-1449-E934-045642CF3E81}"/>
              </a:ext>
            </a:extLst>
          </p:cNvPr>
          <p:cNvSpPr>
            <a:spLocks noGrp="1" noRot="1" noMove="1" noResize="1" noEditPoints="1" noAdjustHandles="1" noChangeArrowheads="1" noChangeShapeType="1"/>
          </p:cNvSpPr>
          <p:nvPr>
            <p:ph sz="quarter" idx="12"/>
          </p:nvPr>
        </p:nvSpPr>
        <p:spPr/>
        <p:txBody>
          <a:bodyPr rIns="0"/>
          <a:lstStyle/>
          <a:p>
            <a:r>
              <a:rPr lang="en-US" b="1">
                <a:solidFill>
                  <a:schemeClr val="accent6"/>
                </a:solidFill>
              </a:rPr>
              <a:t>Professional Responsibility in Delegation:</a:t>
            </a:r>
          </a:p>
          <a:p>
            <a:pPr marL="285750" indent="-285750">
              <a:lnSpc>
                <a:spcPct val="150000"/>
              </a:lnSpc>
              <a:buFont typeface="Arial" panose="020B0604020202020204" pitchFamily="34" charset="0"/>
              <a:buChar char="•"/>
            </a:pPr>
            <a:r>
              <a:rPr lang="en-US"/>
              <a:t>It is the responsibility of each licensed professional to:</a:t>
            </a:r>
          </a:p>
          <a:p>
            <a:pPr marL="569214" lvl="2" indent="-285750">
              <a:lnSpc>
                <a:spcPct val="150000"/>
              </a:lnSpc>
            </a:pPr>
            <a:r>
              <a:rPr lang="en-US"/>
              <a:t>Understand their scope of practice as defined by state regulations and professional standards.</a:t>
            </a:r>
          </a:p>
          <a:p>
            <a:pPr marL="569214" lvl="2" indent="-285750">
              <a:lnSpc>
                <a:spcPct val="150000"/>
              </a:lnSpc>
            </a:pPr>
            <a:r>
              <a:rPr lang="en-US"/>
              <a:t>Evaluate their own knowledge, skill, and training before accepting a delegated task.</a:t>
            </a:r>
          </a:p>
          <a:p>
            <a:pPr marL="569214" lvl="2" indent="-285750">
              <a:lnSpc>
                <a:spcPct val="150000"/>
              </a:lnSpc>
            </a:pPr>
            <a:r>
              <a:rPr lang="en-US"/>
              <a:t>Accept only those tasks they are competent to perform safely.</a:t>
            </a:r>
          </a:p>
          <a:p>
            <a:pPr marL="569214" lvl="2" indent="-285750">
              <a:lnSpc>
                <a:spcPct val="150000"/>
              </a:lnSpc>
            </a:pPr>
            <a:r>
              <a:rPr lang="en-US"/>
              <a:t>Seek clarification or additional support when needed to ensure safe and effective care.</a:t>
            </a:r>
          </a:p>
        </p:txBody>
      </p:sp>
      <p:sp>
        <p:nvSpPr>
          <p:cNvPr id="3" name="Title 2">
            <a:extLst>
              <a:ext uri="{FF2B5EF4-FFF2-40B4-BE49-F238E27FC236}">
                <a16:creationId xmlns:a16="http://schemas.microsoft.com/office/drawing/2014/main" id="{AC57E964-534B-B446-A2AF-0822156E6FC4}"/>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Delegation &amp; Supervision, </a:t>
            </a:r>
            <a:r>
              <a:rPr lang="en-US" i="1">
                <a:solidFill>
                  <a:schemeClr val="accent6"/>
                </a:solidFill>
              </a:rPr>
              <a:t>continued…</a:t>
            </a:r>
          </a:p>
        </p:txBody>
      </p:sp>
      <p:sp>
        <p:nvSpPr>
          <p:cNvPr id="4" name="Footer Placeholder 3">
            <a:extLst>
              <a:ext uri="{FF2B5EF4-FFF2-40B4-BE49-F238E27FC236}">
                <a16:creationId xmlns:a16="http://schemas.microsoft.com/office/drawing/2014/main" id="{BC0060C4-1223-B872-FA53-21977E8963C3}"/>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3D09D6F3-D667-75A3-2707-D86E8388FA5C}"/>
              </a:ext>
            </a:extLst>
          </p:cNvPr>
          <p:cNvSpPr>
            <a:spLocks noGrp="1"/>
          </p:cNvSpPr>
          <p:nvPr>
            <p:ph type="sldNum" sz="quarter" idx="14"/>
          </p:nvPr>
        </p:nvSpPr>
        <p:spPr/>
        <p:txBody>
          <a:bodyPr/>
          <a:lstStyle/>
          <a:p>
            <a:fld id="{63DCA5C9-2E11-4C67-86EB-AE1DE127DC64}" type="slidenum">
              <a:rPr lang="en-US" smtClean="0"/>
              <a:pPr/>
              <a:t>29</a:t>
            </a:fld>
            <a:endParaRPr lang="en-US"/>
          </a:p>
        </p:txBody>
      </p:sp>
    </p:spTree>
    <p:extLst>
      <p:ext uri="{BB962C8B-B14F-4D97-AF65-F5344CB8AC3E}">
        <p14:creationId xmlns:p14="http://schemas.microsoft.com/office/powerpoint/2010/main" val="33382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F8854-2066-38B8-1D83-186A4343177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229522-1F2F-816B-FF66-5E61C22B9376}"/>
              </a:ext>
            </a:extLst>
          </p:cNvPr>
          <p:cNvSpPr>
            <a:spLocks noGrp="1" noRot="1" noMove="1" noResize="1" noEditPoints="1" noAdjustHandles="1" noChangeArrowheads="1" noChangeShapeType="1"/>
          </p:cNvSpPr>
          <p:nvPr>
            <p:ph sz="quarter" idx="12"/>
          </p:nvPr>
        </p:nvSpPr>
        <p:spPr/>
        <p:txBody>
          <a:bodyPr rIns="0"/>
          <a:lstStyle/>
          <a:p>
            <a:r>
              <a:rPr lang="en-US" b="1" i="1"/>
              <a:t>By the end of this Skills Day, participants will be able to:</a:t>
            </a:r>
          </a:p>
          <a:p>
            <a:pPr marL="342900" indent="-342900">
              <a:buFont typeface="+mj-lt"/>
              <a:buAutoNum type="arabicPeriod"/>
            </a:pPr>
            <a:r>
              <a:rPr lang="en-US" sz="1600"/>
              <a:t>Apply the steps of the medication reconciliation process: distinguishing between:</a:t>
            </a:r>
          </a:p>
          <a:p>
            <a:pPr marL="626364" lvl="2" indent="-342900"/>
            <a:r>
              <a:rPr lang="en-US" sz="1600"/>
              <a:t>Nursing: Full medication reconciliation</a:t>
            </a:r>
          </a:p>
          <a:p>
            <a:pPr marL="626364" lvl="2" indent="-342900"/>
            <a:r>
              <a:rPr lang="en-US" sz="1600"/>
              <a:t>Therapy (PT/OT/MSW): Medication information gathering only.</a:t>
            </a:r>
          </a:p>
          <a:p>
            <a:pPr marL="342900" indent="-342900">
              <a:buFont typeface="+mj-lt"/>
              <a:buAutoNum type="arabicPeriod"/>
            </a:pPr>
            <a:r>
              <a:rPr lang="en-US" sz="1600" b="0"/>
              <a:t>Provide diabetic foot care education, perform monofilament testing for neuropathy screening, and escalate findings appropriately.</a:t>
            </a:r>
          </a:p>
          <a:p>
            <a:pPr marL="342900" indent="-342900">
              <a:buFont typeface="+mj-lt"/>
              <a:buAutoNum type="arabicPeriod"/>
            </a:pPr>
            <a:r>
              <a:rPr lang="en-US" sz="1600"/>
              <a:t>Safely assess and remove staples using appropriate technique, documenting patient tolerance and wound status.</a:t>
            </a:r>
            <a:endParaRPr lang="en-US" sz="1600" b="0"/>
          </a:p>
          <a:p>
            <a:r>
              <a:rPr lang="en-US" b="1" i="1"/>
              <a:t>Nursing Only:</a:t>
            </a:r>
          </a:p>
          <a:p>
            <a:pPr marL="342900" indent="-342900">
              <a:buFont typeface="+mj-lt"/>
              <a:buAutoNum type="arabicPeriod"/>
            </a:pPr>
            <a:r>
              <a:rPr lang="en-US" sz="1600"/>
              <a:t>Collect specimens accurately, including urine and PT/INR, and document results per policy.</a:t>
            </a:r>
          </a:p>
          <a:p>
            <a:pPr marL="342900" indent="-342900">
              <a:buFont typeface="+mj-lt"/>
              <a:buAutoNum type="arabicPeriod"/>
            </a:pPr>
            <a:r>
              <a:rPr lang="en-US" sz="1600"/>
              <a:t>Educate patients and families on insulin injections using pen needs, ensuring correct preparation, injection technique, and safe sharps disposal.</a:t>
            </a:r>
          </a:p>
          <a:p>
            <a:pPr marL="342900" indent="-342900">
              <a:buFont typeface="+mj-lt"/>
              <a:buAutoNum type="arabicPeriod"/>
            </a:pPr>
            <a:r>
              <a:rPr lang="en-US" sz="1600"/>
              <a:t>Insert and manage Foley catheters using aseptic technique, including patient monitoring and infection prevention practices.</a:t>
            </a:r>
          </a:p>
          <a:p>
            <a:pPr marL="342900" indent="-342900">
              <a:buFont typeface="+mj-lt"/>
              <a:buAutoNum type="arabicPeriod"/>
            </a:pPr>
            <a:endParaRPr lang="en-US" sz="1600"/>
          </a:p>
          <a:p>
            <a:pPr marL="342900" indent="-342900">
              <a:buFont typeface="+mj-lt"/>
              <a:buAutoNum type="arabicPeriod"/>
            </a:pPr>
            <a:endParaRPr lang="en-US" sz="1600" b="0"/>
          </a:p>
        </p:txBody>
      </p:sp>
      <p:sp>
        <p:nvSpPr>
          <p:cNvPr id="3" name="Title 2">
            <a:extLst>
              <a:ext uri="{FF2B5EF4-FFF2-40B4-BE49-F238E27FC236}">
                <a16:creationId xmlns:a16="http://schemas.microsoft.com/office/drawing/2014/main" id="{434E4FB0-375F-DA57-CC7C-D9AA7F6D5AC8}"/>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Clinical Skills Day 1: Objectives </a:t>
            </a:r>
            <a:r>
              <a:rPr lang="en-US" i="1">
                <a:solidFill>
                  <a:schemeClr val="accent6"/>
                </a:solidFill>
              </a:rPr>
              <a:t>continued..</a:t>
            </a:r>
          </a:p>
        </p:txBody>
      </p:sp>
      <p:sp>
        <p:nvSpPr>
          <p:cNvPr id="4" name="Footer Placeholder 3">
            <a:extLst>
              <a:ext uri="{FF2B5EF4-FFF2-40B4-BE49-F238E27FC236}">
                <a16:creationId xmlns:a16="http://schemas.microsoft.com/office/drawing/2014/main" id="{0B90A8D2-365A-114B-73F1-73D1FD929AB4}"/>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9E86E5A5-73CE-9C53-6E8E-40C8573E113B}"/>
              </a:ext>
            </a:extLst>
          </p:cNvPr>
          <p:cNvSpPr>
            <a:spLocks noGrp="1"/>
          </p:cNvSpPr>
          <p:nvPr>
            <p:ph type="sldNum" sz="quarter" idx="14"/>
          </p:nvPr>
        </p:nvSpPr>
        <p:spPr/>
        <p:txBody>
          <a:bodyPr/>
          <a:lstStyle/>
          <a:p>
            <a:fld id="{63DCA5C9-2E11-4C67-86EB-AE1DE127DC64}" type="slidenum">
              <a:rPr lang="en-US" smtClean="0"/>
              <a:pPr/>
              <a:t>3</a:t>
            </a:fld>
            <a:endParaRPr lang="en-US"/>
          </a:p>
        </p:txBody>
      </p:sp>
    </p:spTree>
    <p:extLst>
      <p:ext uri="{BB962C8B-B14F-4D97-AF65-F5344CB8AC3E}">
        <p14:creationId xmlns:p14="http://schemas.microsoft.com/office/powerpoint/2010/main" val="1968547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96CF98-B278-B40F-538C-D97DFCBB3BDB}"/>
              </a:ext>
            </a:extLst>
          </p:cNvPr>
          <p:cNvSpPr>
            <a:spLocks noGrp="1" noRot="1" noMove="1" noResize="1" noEditPoints="1" noAdjustHandles="1" noChangeArrowheads="1" noChangeShapeType="1"/>
          </p:cNvSpPr>
          <p:nvPr>
            <p:ph sz="quarter" idx="12"/>
          </p:nvPr>
        </p:nvSpPr>
        <p:spPr/>
        <p:txBody>
          <a:bodyPr/>
          <a:lstStyle/>
          <a:p>
            <a:r>
              <a:rPr lang="en-US" b="1">
                <a:solidFill>
                  <a:schemeClr val="accent6"/>
                </a:solidFill>
              </a:rPr>
              <a:t>General Rules:</a:t>
            </a:r>
          </a:p>
          <a:p>
            <a:pPr marL="285750" indent="-285750">
              <a:buFont typeface="Arial" panose="020B0604020202020204" pitchFamily="34" charset="0"/>
              <a:buChar char="•"/>
            </a:pPr>
            <a:r>
              <a:rPr lang="en-US"/>
              <a:t>BLS Certification must be obtained through the American Heart Association (AHA), or another approved provider.</a:t>
            </a:r>
          </a:p>
          <a:p>
            <a:pPr marL="569214" lvl="2" indent="-285750"/>
            <a:r>
              <a:rPr lang="en-US"/>
              <a:t>TMCAH provides free recertification</a:t>
            </a:r>
          </a:p>
          <a:p>
            <a:pPr marL="285750" indent="-285750">
              <a:buFont typeface="Arial" panose="020B0604020202020204" pitchFamily="34" charset="0"/>
              <a:buChar char="•"/>
            </a:pPr>
            <a:r>
              <a:rPr lang="en-US"/>
              <a:t>Certification must remain active and current; typically renewed every 2 years.</a:t>
            </a:r>
          </a:p>
          <a:p>
            <a:pPr marL="285750" indent="-285750">
              <a:buFont typeface="Arial" panose="020B0604020202020204" pitchFamily="34" charset="0"/>
              <a:buChar char="•"/>
            </a:pPr>
            <a:r>
              <a:rPr lang="en-US"/>
              <a:t>Staff are responsible for maintaining their own certification and providing documentation to HR/Staff Development, </a:t>
            </a:r>
            <a:r>
              <a:rPr lang="en-US" b="1" i="1">
                <a:solidFill>
                  <a:schemeClr val="accent6"/>
                </a:solidFill>
              </a:rPr>
              <a:t>prior to the expiration date</a:t>
            </a:r>
            <a:r>
              <a:rPr lang="en-US"/>
              <a:t>.</a:t>
            </a:r>
          </a:p>
          <a:p>
            <a:r>
              <a:rPr lang="en-US" b="1">
                <a:solidFill>
                  <a:schemeClr val="accent6"/>
                </a:solidFill>
              </a:rPr>
              <a:t>Who Must Have BLS in Homecare:</a:t>
            </a:r>
          </a:p>
          <a:p>
            <a:pPr marL="285750" indent="-285750">
              <a:buFont typeface="Arial" panose="020B0604020202020204" pitchFamily="34" charset="0"/>
              <a:buChar char="•"/>
            </a:pPr>
            <a:r>
              <a:rPr lang="en-US"/>
              <a:t>Practitioners: Doctors, Nurse Practitioners, Physician Assistants</a:t>
            </a:r>
          </a:p>
          <a:p>
            <a:pPr marL="285750" indent="-285750">
              <a:buFont typeface="Arial" panose="020B0604020202020204" pitchFamily="34" charset="0"/>
              <a:buChar char="•"/>
            </a:pPr>
            <a:r>
              <a:rPr lang="en-US"/>
              <a:t>Nurses: RNs and LPNs</a:t>
            </a:r>
          </a:p>
          <a:p>
            <a:pPr marL="285750" indent="-285750">
              <a:buFont typeface="Arial" panose="020B0604020202020204" pitchFamily="34" charset="0"/>
              <a:buChar char="•"/>
            </a:pPr>
            <a:r>
              <a:rPr lang="en-US"/>
              <a:t>Aides: CNAs, HHAs, Care Partners</a:t>
            </a:r>
          </a:p>
          <a:p>
            <a:pPr marL="285750" indent="-285750">
              <a:buFont typeface="Arial" panose="020B0604020202020204" pitchFamily="34" charset="0"/>
              <a:buChar char="•"/>
            </a:pPr>
            <a:r>
              <a:rPr lang="en-US"/>
              <a:t>Therapists: PTs, PTAs, OTs, OTAs, Speech-Language Pathologists</a:t>
            </a:r>
          </a:p>
          <a:p>
            <a:pPr marL="285750" indent="-285750">
              <a:buFont typeface="Arial" panose="020B0604020202020204" pitchFamily="34" charset="0"/>
              <a:buChar char="•"/>
            </a:pPr>
            <a:r>
              <a:rPr lang="en-US"/>
              <a:t>Medical Social Workers</a:t>
            </a:r>
          </a:p>
          <a:p>
            <a:pPr marL="285750" indent="-285750">
              <a:buFont typeface="Arial" panose="020B0604020202020204" pitchFamily="34" charset="0"/>
              <a:buChar char="•"/>
            </a:pPr>
            <a:r>
              <a:rPr lang="en-US"/>
              <a:t>Anyone that has contact and/or cares for our patients!</a:t>
            </a:r>
          </a:p>
          <a:p>
            <a:pPr marL="285750" lvl="1" indent="-285750"/>
            <a:endParaRPr lang="en-US"/>
          </a:p>
        </p:txBody>
      </p:sp>
      <p:sp>
        <p:nvSpPr>
          <p:cNvPr id="3" name="Title 2">
            <a:extLst>
              <a:ext uri="{FF2B5EF4-FFF2-40B4-BE49-F238E27FC236}">
                <a16:creationId xmlns:a16="http://schemas.microsoft.com/office/drawing/2014/main" id="{8F5BD679-ACD9-2D83-5A53-C461EDB932B6}"/>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Basic Life Support (BLS) Requirements</a:t>
            </a:r>
          </a:p>
        </p:txBody>
      </p:sp>
      <p:sp>
        <p:nvSpPr>
          <p:cNvPr id="4" name="Footer Placeholder 3">
            <a:extLst>
              <a:ext uri="{FF2B5EF4-FFF2-40B4-BE49-F238E27FC236}">
                <a16:creationId xmlns:a16="http://schemas.microsoft.com/office/drawing/2014/main" id="{331FC033-CA8B-C9D4-DEC7-16EC52F7D77D}"/>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36C8A0F7-B09A-543C-3FC0-05C1C04CEE55}"/>
              </a:ext>
            </a:extLst>
          </p:cNvPr>
          <p:cNvSpPr>
            <a:spLocks noGrp="1"/>
          </p:cNvSpPr>
          <p:nvPr>
            <p:ph type="sldNum" sz="quarter" idx="14"/>
          </p:nvPr>
        </p:nvSpPr>
        <p:spPr/>
        <p:txBody>
          <a:bodyPr/>
          <a:lstStyle/>
          <a:p>
            <a:fld id="{63DCA5C9-2E11-4C67-86EB-AE1DE127DC64}" type="slidenum">
              <a:rPr lang="en-US" smtClean="0"/>
              <a:pPr/>
              <a:t>30</a:t>
            </a:fld>
            <a:endParaRPr lang="en-US"/>
          </a:p>
        </p:txBody>
      </p:sp>
    </p:spTree>
    <p:extLst>
      <p:ext uri="{BB962C8B-B14F-4D97-AF65-F5344CB8AC3E}">
        <p14:creationId xmlns:p14="http://schemas.microsoft.com/office/powerpoint/2010/main" val="3268903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1A1643-A94B-E5C7-35AB-357EA6801713}"/>
              </a:ext>
            </a:extLst>
          </p:cNvPr>
          <p:cNvSpPr>
            <a:spLocks noGrp="1"/>
          </p:cNvSpPr>
          <p:nvPr>
            <p:ph type="ftr" sz="quarter" idx="10"/>
          </p:nvPr>
        </p:nvSpPr>
        <p:spPr/>
        <p:txBody>
          <a:bodyPr/>
          <a:lstStyle/>
          <a:p>
            <a:pPr lvl="8"/>
            <a:r>
              <a:rPr lang="en-US"/>
              <a:t>TMCAH Clinical Skills Day 1 |  © Tufts Medicine 09.2025 |  Private and confidential. Not for redistribution.</a:t>
            </a:r>
          </a:p>
        </p:txBody>
      </p:sp>
      <p:sp>
        <p:nvSpPr>
          <p:cNvPr id="3" name="Slide Number Placeholder 2">
            <a:extLst>
              <a:ext uri="{FF2B5EF4-FFF2-40B4-BE49-F238E27FC236}">
                <a16:creationId xmlns:a16="http://schemas.microsoft.com/office/drawing/2014/main" id="{6885D708-8816-C0F4-AFA6-E40E5CBD38C9}"/>
              </a:ext>
            </a:extLst>
          </p:cNvPr>
          <p:cNvSpPr>
            <a:spLocks noGrp="1"/>
          </p:cNvSpPr>
          <p:nvPr>
            <p:ph type="sldNum" sz="quarter" idx="11"/>
          </p:nvPr>
        </p:nvSpPr>
        <p:spPr/>
        <p:txBody>
          <a:bodyPr/>
          <a:lstStyle/>
          <a:p>
            <a:pPr lvl="8"/>
            <a:fld id="{63DCA5C9-2E11-4C67-86EB-AE1DE127DC64}" type="slidenum">
              <a:rPr lang="en-US" smtClean="0"/>
              <a:pPr lvl="8"/>
              <a:t>31</a:t>
            </a:fld>
            <a:endParaRPr lang="en-US"/>
          </a:p>
        </p:txBody>
      </p:sp>
      <p:sp>
        <p:nvSpPr>
          <p:cNvPr id="4" name="Title 3">
            <a:extLst>
              <a:ext uri="{FF2B5EF4-FFF2-40B4-BE49-F238E27FC236}">
                <a16:creationId xmlns:a16="http://schemas.microsoft.com/office/drawing/2014/main" id="{1E87D759-0712-FCAD-80B5-9B1840149B18}"/>
              </a:ext>
            </a:extLst>
          </p:cNvPr>
          <p:cNvSpPr>
            <a:spLocks noGrp="1" noRot="1" noMove="1" noResize="1" noEditPoints="1" noAdjustHandles="1" noChangeArrowheads="1" noChangeShapeType="1"/>
          </p:cNvSpPr>
          <p:nvPr>
            <p:ph type="title"/>
          </p:nvPr>
        </p:nvSpPr>
        <p:spPr>
          <a:xfrm>
            <a:off x="1181838" y="754395"/>
            <a:ext cx="10250488" cy="5141913"/>
          </a:xfrm>
        </p:spPr>
        <p:txBody>
          <a:bodyPr tIns="0"/>
          <a:lstStyle/>
          <a:p>
            <a:pPr algn="ctr">
              <a:lnSpc>
                <a:spcPct val="150000"/>
              </a:lnSpc>
            </a:pPr>
            <a:r>
              <a:rPr lang="en-US" sz="3600"/>
              <a:t>Part 3:</a:t>
            </a:r>
            <a:br>
              <a:rPr lang="en-US" sz="3600"/>
            </a:br>
            <a:r>
              <a:rPr lang="en-US" sz="3600"/>
              <a:t>Infection Control</a:t>
            </a:r>
            <a:br>
              <a:rPr lang="en-US" sz="3600"/>
            </a:br>
            <a:r>
              <a:rPr lang="en-US" sz="3600"/>
              <a:t>Standard &amp; Transmission-Based Precautions</a:t>
            </a:r>
            <a:br>
              <a:rPr lang="en-US" sz="3600"/>
            </a:br>
            <a:r>
              <a:rPr lang="en-US" sz="3600"/>
              <a:t>Bag Technique</a:t>
            </a:r>
            <a:br>
              <a:rPr lang="en-US" sz="3600"/>
            </a:br>
            <a:r>
              <a:rPr lang="en-US" sz="3600"/>
              <a:t>FIT Testing</a:t>
            </a:r>
          </a:p>
        </p:txBody>
      </p:sp>
    </p:spTree>
    <p:extLst>
      <p:ext uri="{BB962C8B-B14F-4D97-AF65-F5344CB8AC3E}">
        <p14:creationId xmlns:p14="http://schemas.microsoft.com/office/powerpoint/2010/main" val="3149860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AC2216-8783-CB97-EA00-025777FBAFF6}"/>
              </a:ext>
            </a:extLst>
          </p:cNvPr>
          <p:cNvSpPr>
            <a:spLocks noGrp="1" noRot="1" noMove="1" noResize="1" noEditPoints="1" noAdjustHandles="1" noChangeArrowheads="1" noChangeShapeType="1"/>
          </p:cNvSpPr>
          <p:nvPr>
            <p:ph sz="quarter" idx="12"/>
          </p:nvPr>
        </p:nvSpPr>
        <p:spPr/>
        <p:txBody>
          <a:bodyPr rIns="0"/>
          <a:lstStyle/>
          <a:p>
            <a:pPr algn="ctr"/>
            <a:r>
              <a:rPr lang="en-US" sz="3200" b="1" dirty="0"/>
              <a:t>Video: </a:t>
            </a:r>
            <a:r>
              <a:rPr lang="en-US" sz="3200" b="1" dirty="0">
                <a:hlinkClick r:id="rId3"/>
              </a:rPr>
              <a:t>Click here</a:t>
            </a:r>
            <a:endParaRPr lang="en-US" sz="3200" b="1" dirty="0"/>
          </a:p>
        </p:txBody>
      </p:sp>
      <p:sp>
        <p:nvSpPr>
          <p:cNvPr id="3" name="Title 2">
            <a:extLst>
              <a:ext uri="{FF2B5EF4-FFF2-40B4-BE49-F238E27FC236}">
                <a16:creationId xmlns:a16="http://schemas.microsoft.com/office/drawing/2014/main" id="{C4A6BEC0-832F-5B42-FDDB-7D46A25AB088}"/>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Bloodborne Pathogens</a:t>
            </a:r>
          </a:p>
        </p:txBody>
      </p:sp>
      <p:sp>
        <p:nvSpPr>
          <p:cNvPr id="4" name="Footer Placeholder 3">
            <a:extLst>
              <a:ext uri="{FF2B5EF4-FFF2-40B4-BE49-F238E27FC236}">
                <a16:creationId xmlns:a16="http://schemas.microsoft.com/office/drawing/2014/main" id="{2433CEF8-82F4-C5D9-BBBA-3C67A29F0A9F}"/>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78EA59D8-A0DF-5B9F-65DD-E5EF8B3E957F}"/>
              </a:ext>
            </a:extLst>
          </p:cNvPr>
          <p:cNvSpPr>
            <a:spLocks noGrp="1"/>
          </p:cNvSpPr>
          <p:nvPr>
            <p:ph type="sldNum" sz="quarter" idx="14"/>
          </p:nvPr>
        </p:nvSpPr>
        <p:spPr/>
        <p:txBody>
          <a:bodyPr/>
          <a:lstStyle/>
          <a:p>
            <a:fld id="{63DCA5C9-2E11-4C67-86EB-AE1DE127DC64}" type="slidenum">
              <a:rPr lang="en-US" smtClean="0"/>
              <a:pPr/>
              <a:t>32</a:t>
            </a:fld>
            <a:endParaRPr lang="en-US"/>
          </a:p>
        </p:txBody>
      </p:sp>
    </p:spTree>
    <p:extLst>
      <p:ext uri="{BB962C8B-B14F-4D97-AF65-F5344CB8AC3E}">
        <p14:creationId xmlns:p14="http://schemas.microsoft.com/office/powerpoint/2010/main" val="932964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49F37C-35F0-ECA0-8557-1700FEBBFBC9}"/>
              </a:ext>
            </a:extLst>
          </p:cNvPr>
          <p:cNvSpPr>
            <a:spLocks noGrp="1" noRot="1" noMove="1" noResize="1" noEditPoints="1" noAdjustHandles="1" noChangeArrowheads="1" noChangeShapeType="1"/>
          </p:cNvSpPr>
          <p:nvPr>
            <p:ph sz="quarter" idx="12"/>
          </p:nvPr>
        </p:nvSpPr>
        <p:spPr/>
        <p:txBody>
          <a:bodyPr rIns="0"/>
          <a:lstStyle/>
          <a:p>
            <a:pPr algn="ctr"/>
            <a:r>
              <a:rPr lang="en-US" sz="3600">
                <a:solidFill>
                  <a:schemeClr val="accent6"/>
                </a:solidFill>
              </a:rPr>
              <a:t>Standard</a:t>
            </a:r>
          </a:p>
          <a:p>
            <a:pPr algn="ctr"/>
            <a:r>
              <a:rPr lang="en-US" sz="3600">
                <a:solidFill>
                  <a:schemeClr val="accent6"/>
                </a:solidFill>
              </a:rPr>
              <a:t>Contact</a:t>
            </a:r>
          </a:p>
          <a:p>
            <a:pPr algn="ctr"/>
            <a:r>
              <a:rPr lang="en-US" sz="3600">
                <a:solidFill>
                  <a:schemeClr val="accent6"/>
                </a:solidFill>
              </a:rPr>
              <a:t>Droplet</a:t>
            </a:r>
          </a:p>
          <a:p>
            <a:pPr algn="ctr"/>
            <a:r>
              <a:rPr lang="en-US" sz="3600">
                <a:solidFill>
                  <a:schemeClr val="accent6"/>
                </a:solidFill>
              </a:rPr>
              <a:t>&amp;</a:t>
            </a:r>
          </a:p>
          <a:p>
            <a:pPr algn="ctr"/>
            <a:r>
              <a:rPr lang="en-US" sz="3600">
                <a:solidFill>
                  <a:schemeClr val="accent6"/>
                </a:solidFill>
              </a:rPr>
              <a:t>Airborne</a:t>
            </a:r>
          </a:p>
        </p:txBody>
      </p:sp>
      <p:sp>
        <p:nvSpPr>
          <p:cNvPr id="3" name="Title 2">
            <a:extLst>
              <a:ext uri="{FF2B5EF4-FFF2-40B4-BE49-F238E27FC236}">
                <a16:creationId xmlns:a16="http://schemas.microsoft.com/office/drawing/2014/main" id="{54407616-8896-8223-1A90-BF8C998B0D4D}"/>
              </a:ext>
            </a:extLst>
          </p:cNvPr>
          <p:cNvSpPr>
            <a:spLocks noGrp="1" noRot="1" noMove="1" noResize="1" noEditPoints="1" noAdjustHandles="1" noChangeArrowheads="1" noChangeShapeType="1"/>
          </p:cNvSpPr>
          <p:nvPr>
            <p:ph type="title"/>
          </p:nvPr>
        </p:nvSpPr>
        <p:spPr/>
        <p:txBody>
          <a:bodyPr rIns="0"/>
          <a:lstStyle/>
          <a:p>
            <a:pPr algn="ctr"/>
            <a:r>
              <a:rPr lang="en-US" sz="4000">
                <a:solidFill>
                  <a:schemeClr val="accent6"/>
                </a:solidFill>
              </a:rPr>
              <a:t>Precautions</a:t>
            </a:r>
          </a:p>
        </p:txBody>
      </p:sp>
      <p:sp>
        <p:nvSpPr>
          <p:cNvPr id="4" name="Footer Placeholder 3">
            <a:extLst>
              <a:ext uri="{FF2B5EF4-FFF2-40B4-BE49-F238E27FC236}">
                <a16:creationId xmlns:a16="http://schemas.microsoft.com/office/drawing/2014/main" id="{644B906F-CE7B-3E49-E788-4E8291D399E0}"/>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BFADC387-B89C-1A95-5F80-7BBE6B978259}"/>
              </a:ext>
            </a:extLst>
          </p:cNvPr>
          <p:cNvSpPr>
            <a:spLocks noGrp="1"/>
          </p:cNvSpPr>
          <p:nvPr>
            <p:ph type="sldNum" sz="quarter" idx="14"/>
          </p:nvPr>
        </p:nvSpPr>
        <p:spPr/>
        <p:txBody>
          <a:bodyPr/>
          <a:lstStyle/>
          <a:p>
            <a:fld id="{63DCA5C9-2E11-4C67-86EB-AE1DE127DC64}" type="slidenum">
              <a:rPr lang="en-US" smtClean="0"/>
              <a:pPr/>
              <a:t>33</a:t>
            </a:fld>
            <a:endParaRPr lang="en-US"/>
          </a:p>
        </p:txBody>
      </p:sp>
    </p:spTree>
    <p:extLst>
      <p:ext uri="{BB962C8B-B14F-4D97-AF65-F5344CB8AC3E}">
        <p14:creationId xmlns:p14="http://schemas.microsoft.com/office/powerpoint/2010/main" val="3503025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4BBA81-666D-84CA-554B-DFA3F4F0CD80}"/>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a:t>Apply to all patients, regardless of diagnosis or infection status</a:t>
            </a:r>
          </a:p>
          <a:p>
            <a:pPr marL="285750" indent="-285750">
              <a:lnSpc>
                <a:spcPct val="150000"/>
              </a:lnSpc>
              <a:buFont typeface="Arial" panose="020B0604020202020204" pitchFamily="34" charset="0"/>
              <a:buChar char="•"/>
            </a:pPr>
            <a:r>
              <a:rPr lang="en-US"/>
              <a:t>Hand hygiene before and after patient contact</a:t>
            </a:r>
          </a:p>
          <a:p>
            <a:pPr marL="285750" indent="-285750">
              <a:lnSpc>
                <a:spcPct val="150000"/>
              </a:lnSpc>
              <a:buFont typeface="Arial" panose="020B0604020202020204" pitchFamily="34" charset="0"/>
              <a:buChar char="•"/>
            </a:pPr>
            <a:r>
              <a:rPr lang="en-US"/>
              <a:t>Use of gloves, gowns, masks, and eye protection when exposure to blood/body fluids is possible</a:t>
            </a:r>
          </a:p>
          <a:p>
            <a:pPr marL="285750" indent="-285750">
              <a:lnSpc>
                <a:spcPct val="150000"/>
              </a:lnSpc>
              <a:buFont typeface="Arial" panose="020B0604020202020204" pitchFamily="34" charset="0"/>
              <a:buChar char="•"/>
            </a:pPr>
            <a:r>
              <a:rPr lang="en-US"/>
              <a:t>Respiratory hygiene/cough etiquette</a:t>
            </a:r>
          </a:p>
          <a:p>
            <a:pPr marL="285750" indent="-285750">
              <a:lnSpc>
                <a:spcPct val="150000"/>
              </a:lnSpc>
              <a:buFont typeface="Arial" panose="020B0604020202020204" pitchFamily="34" charset="0"/>
              <a:buChar char="•"/>
            </a:pPr>
            <a:r>
              <a:rPr lang="en-US"/>
              <a:t>Safe injection practices</a:t>
            </a:r>
          </a:p>
          <a:p>
            <a:pPr marL="285750" indent="-285750">
              <a:lnSpc>
                <a:spcPct val="150000"/>
              </a:lnSpc>
              <a:buFont typeface="Arial" panose="020B0604020202020204" pitchFamily="34" charset="0"/>
              <a:buChar char="•"/>
            </a:pPr>
            <a:r>
              <a:rPr lang="en-US"/>
              <a:t>Proper cleaning and disinfection of equipment and environment</a:t>
            </a:r>
          </a:p>
        </p:txBody>
      </p:sp>
      <p:sp>
        <p:nvSpPr>
          <p:cNvPr id="3" name="Title 2">
            <a:extLst>
              <a:ext uri="{FF2B5EF4-FFF2-40B4-BE49-F238E27FC236}">
                <a16:creationId xmlns:a16="http://schemas.microsoft.com/office/drawing/2014/main" id="{6AEB0C60-D4C6-DBF5-4FBC-76227A6E2C15}"/>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Standard Precautions</a:t>
            </a:r>
          </a:p>
        </p:txBody>
      </p:sp>
      <p:sp>
        <p:nvSpPr>
          <p:cNvPr id="4" name="Footer Placeholder 3">
            <a:extLst>
              <a:ext uri="{FF2B5EF4-FFF2-40B4-BE49-F238E27FC236}">
                <a16:creationId xmlns:a16="http://schemas.microsoft.com/office/drawing/2014/main" id="{D1517F47-2CAE-62EB-3697-47621052518B}"/>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4B220A9B-F6D8-BC40-5468-F9B208E17D2E}"/>
              </a:ext>
            </a:extLst>
          </p:cNvPr>
          <p:cNvSpPr>
            <a:spLocks noGrp="1"/>
          </p:cNvSpPr>
          <p:nvPr>
            <p:ph type="sldNum" sz="quarter" idx="14"/>
          </p:nvPr>
        </p:nvSpPr>
        <p:spPr/>
        <p:txBody>
          <a:bodyPr/>
          <a:lstStyle/>
          <a:p>
            <a:fld id="{63DCA5C9-2E11-4C67-86EB-AE1DE127DC64}" type="slidenum">
              <a:rPr lang="en-US" smtClean="0"/>
              <a:pPr/>
              <a:t>34</a:t>
            </a:fld>
            <a:endParaRPr lang="en-US"/>
          </a:p>
        </p:txBody>
      </p:sp>
    </p:spTree>
    <p:extLst>
      <p:ext uri="{BB962C8B-B14F-4D97-AF65-F5344CB8AC3E}">
        <p14:creationId xmlns:p14="http://schemas.microsoft.com/office/powerpoint/2010/main" val="3444117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9D517E-83D0-0EBA-F33E-BA16C7780D86}"/>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a:t>Used in addition to Standard Precautions for patients with known or suspected infectious disease.</a:t>
            </a:r>
          </a:p>
          <a:p>
            <a:pPr marL="285750" indent="-285750">
              <a:lnSpc>
                <a:spcPct val="150000"/>
              </a:lnSpc>
              <a:buFont typeface="Arial" panose="020B0604020202020204" pitchFamily="34" charset="0"/>
              <a:buChar char="•"/>
            </a:pPr>
            <a:r>
              <a:rPr lang="en-US"/>
              <a:t>Types include:</a:t>
            </a:r>
          </a:p>
          <a:p>
            <a:pPr marL="569214" lvl="2" indent="-285750">
              <a:lnSpc>
                <a:spcPct val="150000"/>
              </a:lnSpc>
            </a:pPr>
            <a:r>
              <a:rPr lang="en-US"/>
              <a:t>Contact Precautions</a:t>
            </a:r>
          </a:p>
          <a:p>
            <a:pPr marL="569214" lvl="2" indent="-285750">
              <a:lnSpc>
                <a:spcPct val="150000"/>
              </a:lnSpc>
            </a:pPr>
            <a:r>
              <a:rPr lang="en-US"/>
              <a:t>Droplet Precautions</a:t>
            </a:r>
          </a:p>
          <a:p>
            <a:pPr marL="569214" lvl="2" indent="-285750">
              <a:lnSpc>
                <a:spcPct val="150000"/>
              </a:lnSpc>
            </a:pPr>
            <a:r>
              <a:rPr lang="en-US"/>
              <a:t>Airborne Precautions</a:t>
            </a:r>
          </a:p>
        </p:txBody>
      </p:sp>
      <p:sp>
        <p:nvSpPr>
          <p:cNvPr id="3" name="Title 2">
            <a:extLst>
              <a:ext uri="{FF2B5EF4-FFF2-40B4-BE49-F238E27FC236}">
                <a16:creationId xmlns:a16="http://schemas.microsoft.com/office/drawing/2014/main" id="{55D77ADC-883F-465D-B63D-D7157BEAF8D0}"/>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Transmission-Based Precautions</a:t>
            </a:r>
          </a:p>
        </p:txBody>
      </p:sp>
      <p:sp>
        <p:nvSpPr>
          <p:cNvPr id="4" name="Footer Placeholder 3">
            <a:extLst>
              <a:ext uri="{FF2B5EF4-FFF2-40B4-BE49-F238E27FC236}">
                <a16:creationId xmlns:a16="http://schemas.microsoft.com/office/drawing/2014/main" id="{31FDE306-0D15-B639-21D3-129F3BB34978}"/>
              </a:ext>
            </a:extLst>
          </p:cNvPr>
          <p:cNvSpPr>
            <a:spLocks noGrp="1" noRot="1" noMove="1" noResize="1" noEditPoints="1" noAdjustHandles="1" noChangeArrowheads="1" noChangeShapeType="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4CEE220B-0EEE-DC58-DDB9-9BD1F1C6FB38}"/>
              </a:ext>
            </a:extLst>
          </p:cNvPr>
          <p:cNvSpPr>
            <a:spLocks noGrp="1"/>
          </p:cNvSpPr>
          <p:nvPr>
            <p:ph type="sldNum" sz="quarter" idx="14"/>
          </p:nvPr>
        </p:nvSpPr>
        <p:spPr/>
        <p:txBody>
          <a:bodyPr/>
          <a:lstStyle/>
          <a:p>
            <a:fld id="{63DCA5C9-2E11-4C67-86EB-AE1DE127DC64}" type="slidenum">
              <a:rPr lang="en-US" smtClean="0"/>
              <a:pPr/>
              <a:t>35</a:t>
            </a:fld>
            <a:endParaRPr lang="en-US"/>
          </a:p>
        </p:txBody>
      </p:sp>
    </p:spTree>
    <p:extLst>
      <p:ext uri="{BB962C8B-B14F-4D97-AF65-F5344CB8AC3E}">
        <p14:creationId xmlns:p14="http://schemas.microsoft.com/office/powerpoint/2010/main" val="2777031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85E7FE-2038-675E-6B46-9FBF774C9343}"/>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a:t>For infections spread by direct or indirect contact (e.g., MRSA, VRE, C. difficile)</a:t>
            </a:r>
          </a:p>
          <a:p>
            <a:pPr marL="285750" indent="-285750">
              <a:lnSpc>
                <a:spcPct val="150000"/>
              </a:lnSpc>
              <a:buFont typeface="Arial" panose="020B0604020202020204" pitchFamily="34" charset="0"/>
              <a:buChar char="•"/>
            </a:pPr>
            <a:r>
              <a:rPr lang="en-US"/>
              <a:t>Wear gown and gloves upon entry to the room.</a:t>
            </a:r>
          </a:p>
          <a:p>
            <a:pPr marL="285750" indent="-285750">
              <a:lnSpc>
                <a:spcPct val="150000"/>
              </a:lnSpc>
              <a:buFont typeface="Arial" panose="020B0604020202020204" pitchFamily="34" charset="0"/>
              <a:buChar char="•"/>
            </a:pPr>
            <a:r>
              <a:rPr lang="en-US"/>
              <a:t>Use dedicated disposable patient care equipment.</a:t>
            </a:r>
          </a:p>
          <a:p>
            <a:pPr marL="285750" indent="-285750">
              <a:lnSpc>
                <a:spcPct val="150000"/>
              </a:lnSpc>
              <a:buFont typeface="Arial" panose="020B0604020202020204" pitchFamily="34" charset="0"/>
              <a:buChar char="•"/>
            </a:pPr>
            <a:r>
              <a:rPr lang="en-US"/>
              <a:t>Clean and disinfect environment frequently.</a:t>
            </a:r>
          </a:p>
          <a:p>
            <a:pPr marL="285750" indent="-285750">
              <a:lnSpc>
                <a:spcPct val="150000"/>
              </a:lnSpc>
              <a:buFont typeface="Arial" panose="020B0604020202020204" pitchFamily="34" charset="0"/>
              <a:buChar char="•"/>
            </a:pPr>
            <a:r>
              <a:rPr lang="en-US"/>
              <a:t>Patient education for self and caregivers/household members.</a:t>
            </a:r>
          </a:p>
        </p:txBody>
      </p:sp>
      <p:sp>
        <p:nvSpPr>
          <p:cNvPr id="3" name="Title 2">
            <a:extLst>
              <a:ext uri="{FF2B5EF4-FFF2-40B4-BE49-F238E27FC236}">
                <a16:creationId xmlns:a16="http://schemas.microsoft.com/office/drawing/2014/main" id="{345337B8-E111-086D-00B6-81F38031ABA3}"/>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Contact Precautions</a:t>
            </a:r>
          </a:p>
        </p:txBody>
      </p:sp>
      <p:sp>
        <p:nvSpPr>
          <p:cNvPr id="4" name="Footer Placeholder 3">
            <a:extLst>
              <a:ext uri="{FF2B5EF4-FFF2-40B4-BE49-F238E27FC236}">
                <a16:creationId xmlns:a16="http://schemas.microsoft.com/office/drawing/2014/main" id="{3AB8217E-F768-49B4-D269-A6C4ED50454C}"/>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09C7F659-EFBD-63D6-3984-8DCA97F5BDDF}"/>
              </a:ext>
            </a:extLst>
          </p:cNvPr>
          <p:cNvSpPr>
            <a:spLocks noGrp="1"/>
          </p:cNvSpPr>
          <p:nvPr>
            <p:ph type="sldNum" sz="quarter" idx="14"/>
          </p:nvPr>
        </p:nvSpPr>
        <p:spPr/>
        <p:txBody>
          <a:bodyPr/>
          <a:lstStyle/>
          <a:p>
            <a:fld id="{63DCA5C9-2E11-4C67-86EB-AE1DE127DC64}" type="slidenum">
              <a:rPr lang="en-US" smtClean="0"/>
              <a:pPr/>
              <a:t>36</a:t>
            </a:fld>
            <a:endParaRPr lang="en-US"/>
          </a:p>
        </p:txBody>
      </p:sp>
    </p:spTree>
    <p:extLst>
      <p:ext uri="{BB962C8B-B14F-4D97-AF65-F5344CB8AC3E}">
        <p14:creationId xmlns:p14="http://schemas.microsoft.com/office/powerpoint/2010/main" val="2492537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403DAE-1116-2070-8070-23CF0A1524E2}"/>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a:t>For infections spread by large respiratory droplets (e.g., influenza, pertussis)</a:t>
            </a:r>
          </a:p>
          <a:p>
            <a:pPr marL="285750" indent="-285750">
              <a:lnSpc>
                <a:spcPct val="150000"/>
              </a:lnSpc>
              <a:buFont typeface="Arial" panose="020B0604020202020204" pitchFamily="34" charset="0"/>
              <a:buChar char="•"/>
            </a:pPr>
            <a:r>
              <a:rPr lang="en-US"/>
              <a:t>Wear surgical mask within 6 feet of a patient</a:t>
            </a:r>
          </a:p>
          <a:p>
            <a:pPr marL="285750" indent="-285750">
              <a:lnSpc>
                <a:spcPct val="150000"/>
              </a:lnSpc>
              <a:buFont typeface="Arial" panose="020B0604020202020204" pitchFamily="34" charset="0"/>
              <a:buChar char="•"/>
            </a:pPr>
            <a:r>
              <a:rPr lang="en-US"/>
              <a:t>Patient to wear mask during transport, wound/IV care.</a:t>
            </a:r>
          </a:p>
          <a:p>
            <a:pPr marL="285750" indent="-285750">
              <a:lnSpc>
                <a:spcPct val="150000"/>
              </a:lnSpc>
              <a:buFont typeface="Arial" panose="020B0604020202020204" pitchFamily="34" charset="0"/>
              <a:buChar char="•"/>
            </a:pPr>
            <a:r>
              <a:rPr lang="en-US"/>
              <a:t>Limit transport and movement of patient</a:t>
            </a:r>
          </a:p>
        </p:txBody>
      </p:sp>
      <p:sp>
        <p:nvSpPr>
          <p:cNvPr id="3" name="Title 2">
            <a:extLst>
              <a:ext uri="{FF2B5EF4-FFF2-40B4-BE49-F238E27FC236}">
                <a16:creationId xmlns:a16="http://schemas.microsoft.com/office/drawing/2014/main" id="{C116D771-720A-E71C-C0F9-BF5BF450AD8E}"/>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Droplet Precautions</a:t>
            </a:r>
          </a:p>
        </p:txBody>
      </p:sp>
      <p:sp>
        <p:nvSpPr>
          <p:cNvPr id="4" name="Footer Placeholder 3">
            <a:extLst>
              <a:ext uri="{FF2B5EF4-FFF2-40B4-BE49-F238E27FC236}">
                <a16:creationId xmlns:a16="http://schemas.microsoft.com/office/drawing/2014/main" id="{D067FBAC-6028-6FB4-FC23-6A72E6A8B334}"/>
              </a:ext>
            </a:extLst>
          </p:cNvPr>
          <p:cNvSpPr>
            <a:spLocks noGrp="1" noRot="1" noMove="1" noResize="1" noEditPoints="1" noAdjustHandles="1" noChangeArrowheads="1" noChangeShapeType="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AB927C58-BFEA-7362-F264-E9A690AA6D6C}"/>
              </a:ext>
            </a:extLst>
          </p:cNvPr>
          <p:cNvSpPr>
            <a:spLocks noGrp="1"/>
          </p:cNvSpPr>
          <p:nvPr>
            <p:ph type="sldNum" sz="quarter" idx="14"/>
          </p:nvPr>
        </p:nvSpPr>
        <p:spPr/>
        <p:txBody>
          <a:bodyPr/>
          <a:lstStyle/>
          <a:p>
            <a:fld id="{63DCA5C9-2E11-4C67-86EB-AE1DE127DC64}" type="slidenum">
              <a:rPr lang="en-US" smtClean="0"/>
              <a:pPr/>
              <a:t>37</a:t>
            </a:fld>
            <a:endParaRPr lang="en-US"/>
          </a:p>
        </p:txBody>
      </p:sp>
    </p:spTree>
    <p:extLst>
      <p:ext uri="{BB962C8B-B14F-4D97-AF65-F5344CB8AC3E}">
        <p14:creationId xmlns:p14="http://schemas.microsoft.com/office/powerpoint/2010/main" val="1979546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17F3E5-704F-C28E-500C-0D6A99FA7072}"/>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a:t>For infections spread by small particles that remain in the air (e.g., TB, measles, varicella</a:t>
            </a:r>
          </a:p>
          <a:p>
            <a:pPr marL="285750" indent="-285750">
              <a:lnSpc>
                <a:spcPct val="150000"/>
              </a:lnSpc>
              <a:buFont typeface="Arial" panose="020B0604020202020204" pitchFamily="34" charset="0"/>
              <a:buChar char="•"/>
            </a:pPr>
            <a:r>
              <a:rPr lang="en-US"/>
              <a:t>Place patient in Airborne Infection Isolation Room (negative pressure) if/when possible</a:t>
            </a:r>
          </a:p>
          <a:p>
            <a:pPr marL="285750" indent="-285750">
              <a:lnSpc>
                <a:spcPct val="150000"/>
              </a:lnSpc>
              <a:buFont typeface="Arial" panose="020B0604020202020204" pitchFamily="34" charset="0"/>
              <a:buChar char="•"/>
            </a:pPr>
            <a:r>
              <a:rPr lang="en-US"/>
              <a:t>Wear N95 respirator or PAPR</a:t>
            </a:r>
          </a:p>
          <a:p>
            <a:pPr marL="285750" indent="-285750">
              <a:lnSpc>
                <a:spcPct val="150000"/>
              </a:lnSpc>
              <a:buFont typeface="Arial" panose="020B0604020202020204" pitchFamily="34" charset="0"/>
              <a:buChar char="•"/>
            </a:pPr>
            <a:r>
              <a:rPr lang="en-US"/>
              <a:t>Patient to wear surgical mask during transport, home visits</a:t>
            </a:r>
          </a:p>
          <a:p>
            <a:pPr marL="285750" indent="-285750">
              <a:lnSpc>
                <a:spcPct val="150000"/>
              </a:lnSpc>
              <a:buFont typeface="Arial" panose="020B0604020202020204" pitchFamily="34" charset="0"/>
              <a:buChar char="•"/>
            </a:pPr>
            <a:r>
              <a:rPr lang="en-US"/>
              <a:t>Limit patient movement outside of room/home</a:t>
            </a:r>
          </a:p>
          <a:p>
            <a:pPr marL="285750" indent="-285750">
              <a:lnSpc>
                <a:spcPct val="150000"/>
              </a:lnSpc>
              <a:buFont typeface="Arial" panose="020B0604020202020204" pitchFamily="34" charset="0"/>
              <a:buChar char="•"/>
            </a:pPr>
            <a:r>
              <a:rPr lang="en-US"/>
              <a:t>Education to patient/caregivers to reduce transmission to others</a:t>
            </a:r>
          </a:p>
        </p:txBody>
      </p:sp>
      <p:sp>
        <p:nvSpPr>
          <p:cNvPr id="3" name="Title 2">
            <a:extLst>
              <a:ext uri="{FF2B5EF4-FFF2-40B4-BE49-F238E27FC236}">
                <a16:creationId xmlns:a16="http://schemas.microsoft.com/office/drawing/2014/main" id="{2B72A4AB-1502-1C9D-C947-F79C71B34A5A}"/>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Airborne Precautions</a:t>
            </a:r>
          </a:p>
        </p:txBody>
      </p:sp>
      <p:sp>
        <p:nvSpPr>
          <p:cNvPr id="4" name="Footer Placeholder 3">
            <a:extLst>
              <a:ext uri="{FF2B5EF4-FFF2-40B4-BE49-F238E27FC236}">
                <a16:creationId xmlns:a16="http://schemas.microsoft.com/office/drawing/2014/main" id="{BAC19088-0FB6-D9A7-B5D5-D3C8948D56E3}"/>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FEB01DDA-9302-D9B1-D841-54BF7772A7D2}"/>
              </a:ext>
            </a:extLst>
          </p:cNvPr>
          <p:cNvSpPr>
            <a:spLocks noGrp="1"/>
          </p:cNvSpPr>
          <p:nvPr>
            <p:ph type="sldNum" sz="quarter" idx="14"/>
          </p:nvPr>
        </p:nvSpPr>
        <p:spPr/>
        <p:txBody>
          <a:bodyPr/>
          <a:lstStyle/>
          <a:p>
            <a:fld id="{63DCA5C9-2E11-4C67-86EB-AE1DE127DC64}" type="slidenum">
              <a:rPr lang="en-US" smtClean="0"/>
              <a:pPr/>
              <a:t>38</a:t>
            </a:fld>
            <a:endParaRPr lang="en-US"/>
          </a:p>
        </p:txBody>
      </p:sp>
    </p:spTree>
    <p:extLst>
      <p:ext uri="{BB962C8B-B14F-4D97-AF65-F5344CB8AC3E}">
        <p14:creationId xmlns:p14="http://schemas.microsoft.com/office/powerpoint/2010/main" val="142813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308E8A-3474-2EB6-53C3-DBD55FB966C2}"/>
              </a:ext>
            </a:extLst>
          </p:cNvPr>
          <p:cNvSpPr>
            <a:spLocks noGrp="1" noRot="1" noMove="1" noResize="1" noEditPoints="1" noAdjustHandles="1" noChangeArrowheads="1" noChangeShapeType="1"/>
          </p:cNvSpPr>
          <p:nvPr>
            <p:ph sz="quarter" idx="12"/>
          </p:nvPr>
        </p:nvSpPr>
        <p:spPr/>
        <p:txBody>
          <a:bodyPr/>
          <a:lstStyle/>
          <a:p>
            <a:pPr>
              <a:lnSpc>
                <a:spcPct val="150000"/>
              </a:lnSpc>
            </a:pPr>
            <a:r>
              <a:rPr lang="en-US" b="1">
                <a:solidFill>
                  <a:schemeClr val="accent6"/>
                </a:solidFill>
              </a:rPr>
              <a:t>Hand Hygiene</a:t>
            </a:r>
            <a:endParaRPr lang="en-US"/>
          </a:p>
          <a:p>
            <a:pPr marL="285750" indent="-285750">
              <a:lnSpc>
                <a:spcPct val="150000"/>
              </a:lnSpc>
              <a:buFont typeface="Arial" panose="020B0604020202020204" pitchFamily="34" charset="0"/>
              <a:buChar char="•"/>
            </a:pPr>
            <a:r>
              <a:rPr lang="en-US"/>
              <a:t>Practice</a:t>
            </a:r>
          </a:p>
          <a:p>
            <a:pPr>
              <a:lnSpc>
                <a:spcPct val="150000"/>
              </a:lnSpc>
            </a:pPr>
            <a:r>
              <a:rPr lang="en-US" b="1">
                <a:solidFill>
                  <a:schemeClr val="accent6"/>
                </a:solidFill>
              </a:rPr>
              <a:t>Donning &amp; Doffing PPE</a:t>
            </a:r>
          </a:p>
          <a:p>
            <a:pPr marL="285750" indent="-285750">
              <a:lnSpc>
                <a:spcPct val="150000"/>
              </a:lnSpc>
              <a:buFont typeface="Arial" panose="020B0604020202020204" pitchFamily="34" charset="0"/>
              <a:buChar char="•"/>
            </a:pPr>
            <a:r>
              <a:rPr lang="en-US"/>
              <a:t>Video</a:t>
            </a:r>
          </a:p>
          <a:p>
            <a:pPr marL="285750" indent="-285750">
              <a:lnSpc>
                <a:spcPct val="150000"/>
              </a:lnSpc>
              <a:buFont typeface="Arial" panose="020B0604020202020204" pitchFamily="34" charset="0"/>
              <a:buChar char="•"/>
            </a:pPr>
            <a:r>
              <a:rPr lang="en-US"/>
              <a:t>Practice</a:t>
            </a:r>
          </a:p>
          <a:p>
            <a:pPr>
              <a:lnSpc>
                <a:spcPct val="150000"/>
              </a:lnSpc>
            </a:pPr>
            <a:r>
              <a:rPr lang="en-US" b="1">
                <a:solidFill>
                  <a:schemeClr val="accent6"/>
                </a:solidFill>
              </a:rPr>
              <a:t>Bag Technique</a:t>
            </a:r>
          </a:p>
          <a:p>
            <a:pPr marL="285750" indent="-285750">
              <a:lnSpc>
                <a:spcPct val="150000"/>
              </a:lnSpc>
              <a:buFont typeface="Arial" panose="020B0604020202020204" pitchFamily="34" charset="0"/>
              <a:buChar char="•"/>
            </a:pPr>
            <a:r>
              <a:rPr lang="en-US"/>
              <a:t>Receive &amp; Review Bag</a:t>
            </a:r>
          </a:p>
          <a:p>
            <a:pPr marL="285750" indent="-285750">
              <a:lnSpc>
                <a:spcPct val="150000"/>
              </a:lnSpc>
              <a:buFont typeface="Arial" panose="020B0604020202020204" pitchFamily="34" charset="0"/>
              <a:buChar char="•"/>
            </a:pPr>
            <a:r>
              <a:rPr lang="en-US"/>
              <a:t>Video</a:t>
            </a:r>
          </a:p>
          <a:p>
            <a:pPr marL="285750" indent="-285750">
              <a:lnSpc>
                <a:spcPct val="150000"/>
              </a:lnSpc>
              <a:buFont typeface="Arial" panose="020B0604020202020204" pitchFamily="34" charset="0"/>
              <a:buChar char="•"/>
            </a:pPr>
            <a:r>
              <a:rPr lang="en-US"/>
              <a:t>Practice</a:t>
            </a:r>
          </a:p>
        </p:txBody>
      </p:sp>
      <p:sp>
        <p:nvSpPr>
          <p:cNvPr id="4" name="Title 3">
            <a:extLst>
              <a:ext uri="{FF2B5EF4-FFF2-40B4-BE49-F238E27FC236}">
                <a16:creationId xmlns:a16="http://schemas.microsoft.com/office/drawing/2014/main" id="{A8C81DCF-EF85-118B-B7BF-FFAC08B1B089}"/>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Handwashing, Hand-Rubbing, &amp; Bag Technique</a:t>
            </a:r>
          </a:p>
        </p:txBody>
      </p:sp>
      <p:sp>
        <p:nvSpPr>
          <p:cNvPr id="2" name="Footer Placeholder 1">
            <a:extLst>
              <a:ext uri="{FF2B5EF4-FFF2-40B4-BE49-F238E27FC236}">
                <a16:creationId xmlns:a16="http://schemas.microsoft.com/office/drawing/2014/main" id="{84C63206-8C5F-3F39-46FB-950BD77B1FC3}"/>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3" name="Slide Number Placeholder 2">
            <a:extLst>
              <a:ext uri="{FF2B5EF4-FFF2-40B4-BE49-F238E27FC236}">
                <a16:creationId xmlns:a16="http://schemas.microsoft.com/office/drawing/2014/main" id="{67C28852-AF7E-2B35-76D7-A3C1CC3D8C41}"/>
              </a:ext>
            </a:extLst>
          </p:cNvPr>
          <p:cNvSpPr>
            <a:spLocks noGrp="1"/>
          </p:cNvSpPr>
          <p:nvPr>
            <p:ph type="sldNum" sz="quarter" idx="14"/>
          </p:nvPr>
        </p:nvSpPr>
        <p:spPr/>
        <p:txBody>
          <a:bodyPr/>
          <a:lstStyle/>
          <a:p>
            <a:fld id="{63DCA5C9-2E11-4C67-86EB-AE1DE127DC64}" type="slidenum">
              <a:rPr lang="en-US" smtClean="0"/>
              <a:pPr/>
              <a:t>39</a:t>
            </a:fld>
            <a:endParaRPr lang="en-US"/>
          </a:p>
        </p:txBody>
      </p:sp>
      <p:pic>
        <p:nvPicPr>
          <p:cNvPr id="6" name="Online Media 5" title="PPE Training Video: Donning and Doffing PPE Nursing Skill">
            <a:hlinkClick r:id="" action="ppaction://media"/>
            <a:extLst>
              <a:ext uri="{FF2B5EF4-FFF2-40B4-BE49-F238E27FC236}">
                <a16:creationId xmlns:a16="http://schemas.microsoft.com/office/drawing/2014/main" id="{FC864868-69BE-F5DC-F8C1-1EF6DC6EA828}"/>
              </a:ext>
            </a:extLst>
          </p:cNvPr>
          <p:cNvPicPr>
            <a:picLocks noRot="1" noChangeAspect="1"/>
          </p:cNvPicPr>
          <p:nvPr>
            <a:videoFile r:link="rId1"/>
          </p:nvPr>
        </p:nvPicPr>
        <p:blipFill>
          <a:blip r:embed="rId5"/>
          <a:stretch>
            <a:fillRect/>
          </a:stretch>
        </p:blipFill>
        <p:spPr>
          <a:xfrm>
            <a:off x="5745656" y="1830427"/>
            <a:ext cx="4060496" cy="2294180"/>
          </a:xfrm>
          <a:prstGeom prst="rect">
            <a:avLst/>
          </a:prstGeom>
        </p:spPr>
      </p:pic>
      <p:pic>
        <p:nvPicPr>
          <p:cNvPr id="7" name="Online Media 6" title="Bag Technique Clinician Video">
            <a:hlinkClick r:id="" action="ppaction://media"/>
            <a:extLst>
              <a:ext uri="{FF2B5EF4-FFF2-40B4-BE49-F238E27FC236}">
                <a16:creationId xmlns:a16="http://schemas.microsoft.com/office/drawing/2014/main" id="{22A19568-4881-252B-B581-CE7E344B967A}"/>
              </a:ext>
            </a:extLst>
          </p:cNvPr>
          <p:cNvPicPr>
            <a:picLocks noRot="1" noChangeAspect="1"/>
          </p:cNvPicPr>
          <p:nvPr>
            <a:videoFile r:link="rId2"/>
          </p:nvPr>
        </p:nvPicPr>
        <p:blipFill>
          <a:blip r:embed="rId6"/>
          <a:stretch>
            <a:fillRect/>
          </a:stretch>
        </p:blipFill>
        <p:spPr>
          <a:xfrm>
            <a:off x="6960672" y="4262195"/>
            <a:ext cx="4060495" cy="2294180"/>
          </a:xfrm>
          <a:prstGeom prst="rect">
            <a:avLst/>
          </a:prstGeom>
        </p:spPr>
      </p:pic>
    </p:spTree>
    <p:extLst>
      <p:ext uri="{BB962C8B-B14F-4D97-AF65-F5344CB8AC3E}">
        <p14:creationId xmlns:p14="http://schemas.microsoft.com/office/powerpoint/2010/main" val="307476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E21FB9-9329-C9B5-4848-ECA5466411CF}"/>
              </a:ext>
            </a:extLst>
          </p:cNvPr>
          <p:cNvSpPr>
            <a:spLocks noGrp="1" noRot="1" noMove="1" noResize="1" noEditPoints="1" noAdjustHandles="1" noChangeArrowheads="1" noChangeShapeType="1"/>
          </p:cNvSpPr>
          <p:nvPr>
            <p:ph sz="quarter" idx="12"/>
          </p:nvPr>
        </p:nvSpPr>
        <p:spPr/>
        <p:txBody>
          <a:bodyPr/>
          <a:lstStyle/>
          <a:p>
            <a:pPr>
              <a:spcAft>
                <a:spcPts val="0"/>
              </a:spcAft>
            </a:pPr>
            <a:r>
              <a:rPr lang="en-US" b="1" dirty="0"/>
              <a:t>Morning</a:t>
            </a:r>
          </a:p>
          <a:p>
            <a:pPr marL="285750" indent="-285750">
              <a:spcAft>
                <a:spcPts val="0"/>
              </a:spcAft>
              <a:buFont typeface="Arial" panose="020B0604020202020204" pitchFamily="34" charset="0"/>
              <a:buChar char="•"/>
            </a:pPr>
            <a:r>
              <a:rPr lang="en-US" dirty="0"/>
              <a:t>Welcome &amp; Overview</a:t>
            </a:r>
          </a:p>
          <a:p>
            <a:pPr marL="285750" indent="-285750">
              <a:spcAft>
                <a:spcPts val="0"/>
              </a:spcAft>
              <a:buFont typeface="Arial" panose="020B0604020202020204" pitchFamily="34" charset="0"/>
              <a:buChar char="•"/>
            </a:pPr>
            <a:r>
              <a:rPr lang="en-US" dirty="0"/>
              <a:t>Health Literacy, SDOH, Patient </a:t>
            </a:r>
            <a:br>
              <a:rPr lang="en-US" dirty="0"/>
            </a:br>
            <a:r>
              <a:rPr lang="en-US" dirty="0"/>
              <a:t>Education</a:t>
            </a:r>
          </a:p>
          <a:p>
            <a:pPr marL="285750" indent="-285750">
              <a:spcAft>
                <a:spcPts val="0"/>
              </a:spcAft>
              <a:buFont typeface="Arial" panose="020B0604020202020204" pitchFamily="34" charset="0"/>
              <a:buChar char="•"/>
            </a:pPr>
            <a:r>
              <a:rPr lang="en-US" dirty="0"/>
              <a:t>Home Safety, Supervision, and </a:t>
            </a:r>
            <a:br>
              <a:rPr lang="en-US" dirty="0"/>
            </a:br>
            <a:r>
              <a:rPr lang="en-US" dirty="0"/>
              <a:t>Delegation</a:t>
            </a:r>
          </a:p>
          <a:p>
            <a:pPr marL="285750" indent="-285750">
              <a:spcAft>
                <a:spcPts val="0"/>
              </a:spcAft>
              <a:buFont typeface="Arial" panose="020B0604020202020204" pitchFamily="34" charset="0"/>
              <a:buChar char="•"/>
            </a:pPr>
            <a:r>
              <a:rPr lang="en-US" dirty="0"/>
              <a:t>Licensure Renewals, BLS</a:t>
            </a:r>
          </a:p>
          <a:p>
            <a:pPr marL="285750" indent="-285750">
              <a:spcAft>
                <a:spcPts val="0"/>
              </a:spcAft>
              <a:buFont typeface="Arial" panose="020B0604020202020204" pitchFamily="34" charset="0"/>
              <a:buChar char="•"/>
            </a:pPr>
            <a:r>
              <a:rPr lang="en-US" dirty="0"/>
              <a:t>Infection Control &amp; FIT Testing</a:t>
            </a:r>
          </a:p>
          <a:p>
            <a:pPr marL="285750" indent="-285750">
              <a:spcAft>
                <a:spcPts val="0"/>
              </a:spcAft>
              <a:buFont typeface="Arial" panose="020B0604020202020204" pitchFamily="34" charset="0"/>
              <a:buChar char="•"/>
            </a:pPr>
            <a:r>
              <a:rPr lang="en-US" dirty="0"/>
              <a:t>Vital Signs Assessment</a:t>
            </a:r>
          </a:p>
          <a:p>
            <a:pPr marL="285750" indent="-285750">
              <a:spcAft>
                <a:spcPts val="0"/>
              </a:spcAft>
              <a:buFont typeface="Arial" panose="020B0604020202020204" pitchFamily="34" charset="0"/>
              <a:buChar char="•"/>
            </a:pPr>
            <a:r>
              <a:rPr lang="en-US" dirty="0"/>
              <a:t>Patient Assessments</a:t>
            </a:r>
          </a:p>
          <a:p>
            <a:pPr marL="285750" indent="-285750">
              <a:spcAft>
                <a:spcPts val="0"/>
              </a:spcAft>
              <a:buFont typeface="Arial" panose="020B0604020202020204" pitchFamily="34" charset="0"/>
              <a:buChar char="•"/>
            </a:pPr>
            <a:r>
              <a:rPr lang="en-US" dirty="0"/>
              <a:t>Safe &amp; Effective Communication</a:t>
            </a:r>
          </a:p>
          <a:p>
            <a:pPr marL="285750" indent="-285750">
              <a:spcAft>
                <a:spcPts val="0"/>
              </a:spcAft>
              <a:buFont typeface="Arial" panose="020B0604020202020204" pitchFamily="34" charset="0"/>
              <a:buChar char="•"/>
            </a:pPr>
            <a:endParaRPr lang="en-US" dirty="0"/>
          </a:p>
          <a:p>
            <a:pPr>
              <a:spcAft>
                <a:spcPts val="0"/>
              </a:spcAft>
            </a:pPr>
            <a:r>
              <a:rPr lang="en-US" b="1" dirty="0"/>
              <a:t>Afternoon</a:t>
            </a:r>
          </a:p>
          <a:p>
            <a:pPr marL="285750" indent="-285750">
              <a:spcAft>
                <a:spcPts val="0"/>
              </a:spcAft>
              <a:buFont typeface="Arial" panose="020B0604020202020204" pitchFamily="34" charset="0"/>
              <a:buChar char="•"/>
            </a:pPr>
            <a:r>
              <a:rPr lang="en-US" dirty="0"/>
              <a:t>Clinical Skills &amp; Competency Validation</a:t>
            </a:r>
          </a:p>
          <a:p>
            <a:pPr marL="285750" indent="-285750">
              <a:spcAft>
                <a:spcPts val="0"/>
              </a:spcAft>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857876CC-8C2D-3077-F3E8-C080A514F44A}"/>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Today’s Agenda</a:t>
            </a:r>
          </a:p>
        </p:txBody>
      </p:sp>
      <p:pic>
        <p:nvPicPr>
          <p:cNvPr id="5" name="Picture 4" descr="A chalkboard with a word on it next to a pair of books">
            <a:extLst>
              <a:ext uri="{FF2B5EF4-FFF2-40B4-BE49-F238E27FC236}">
                <a16:creationId xmlns:a16="http://schemas.microsoft.com/office/drawing/2014/main" id="{D9440142-EB63-DC62-F889-142EA717360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42944" y="1700784"/>
            <a:ext cx="5883917" cy="3868675"/>
          </a:xfrm>
          <a:prstGeom prst="rect">
            <a:avLst/>
          </a:prstGeom>
        </p:spPr>
      </p:pic>
      <p:sp>
        <p:nvSpPr>
          <p:cNvPr id="7" name="Footer Placeholder 6">
            <a:extLst>
              <a:ext uri="{FF2B5EF4-FFF2-40B4-BE49-F238E27FC236}">
                <a16:creationId xmlns:a16="http://schemas.microsoft.com/office/drawing/2014/main" id="{52D0A312-B358-1BDE-90F2-0193506A84A8}"/>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8" name="Slide Number Placeholder 7">
            <a:extLst>
              <a:ext uri="{FF2B5EF4-FFF2-40B4-BE49-F238E27FC236}">
                <a16:creationId xmlns:a16="http://schemas.microsoft.com/office/drawing/2014/main" id="{CF1A56C0-421C-32B7-6515-E11D2C8246BE}"/>
              </a:ext>
            </a:extLst>
          </p:cNvPr>
          <p:cNvSpPr>
            <a:spLocks noGrp="1"/>
          </p:cNvSpPr>
          <p:nvPr>
            <p:ph type="sldNum" sz="quarter" idx="14"/>
          </p:nvPr>
        </p:nvSpPr>
        <p:spPr/>
        <p:txBody>
          <a:bodyPr/>
          <a:lstStyle/>
          <a:p>
            <a:fld id="{C281342B-3177-4EF8-B757-549FA5003E3C}" type="slidenum">
              <a:rPr lang="en-US" smtClean="0"/>
              <a:t>4</a:t>
            </a:fld>
            <a:endParaRPr lang="en-US"/>
          </a:p>
        </p:txBody>
      </p:sp>
    </p:spTree>
    <p:extLst>
      <p:ext uri="{BB962C8B-B14F-4D97-AF65-F5344CB8AC3E}">
        <p14:creationId xmlns:p14="http://schemas.microsoft.com/office/powerpoint/2010/main" val="19502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5835-41FE-D1F0-320F-94D4530D02DA}"/>
              </a:ext>
            </a:extLst>
          </p:cNvPr>
          <p:cNvSpPr>
            <a:spLocks noGrp="1" noRot="1" noMove="1" noResize="1" noEditPoints="1" noAdjustHandles="1" noChangeArrowheads="1" noChangeShapeType="1"/>
          </p:cNvSpPr>
          <p:nvPr>
            <p:ph type="title"/>
          </p:nvPr>
        </p:nvSpPr>
        <p:spPr>
          <a:xfrm>
            <a:off x="1139309" y="679967"/>
            <a:ext cx="10250488" cy="5141913"/>
          </a:xfrm>
        </p:spPr>
        <p:txBody>
          <a:bodyPr tIns="0"/>
          <a:lstStyle/>
          <a:p>
            <a:pPr algn="ctr">
              <a:lnSpc>
                <a:spcPct val="150000"/>
              </a:lnSpc>
            </a:pPr>
            <a:r>
              <a:rPr lang="en-US"/>
              <a:t>FIT</a:t>
            </a:r>
            <a:br>
              <a:rPr lang="en-US"/>
            </a:br>
            <a:r>
              <a:rPr lang="en-US"/>
              <a:t>Testing</a:t>
            </a:r>
            <a:br>
              <a:rPr lang="en-US"/>
            </a:br>
            <a:r>
              <a:rPr lang="en-US"/>
              <a:t>Time!</a:t>
            </a:r>
          </a:p>
        </p:txBody>
      </p:sp>
      <p:sp>
        <p:nvSpPr>
          <p:cNvPr id="3" name="Footer Placeholder 2">
            <a:extLst>
              <a:ext uri="{FF2B5EF4-FFF2-40B4-BE49-F238E27FC236}">
                <a16:creationId xmlns:a16="http://schemas.microsoft.com/office/drawing/2014/main" id="{9139D172-F1F0-EAFC-3734-94BF3B575268}"/>
              </a:ext>
            </a:extLst>
          </p:cNvPr>
          <p:cNvSpPr>
            <a:spLocks noGrp="1"/>
          </p:cNvSpPr>
          <p:nvPr>
            <p:ph type="ftr" sz="quarter" idx="10"/>
          </p:nvPr>
        </p:nvSpPr>
        <p:spPr/>
        <p:txBody>
          <a:bodyPr/>
          <a:lstStyle/>
          <a:p>
            <a:pPr lvl="8"/>
            <a:r>
              <a:rPr lang="en-US"/>
              <a:t>TMCAH Clinical Skills Day 1 |  © Tufts Medicine 09.2025 |  Private and confidential. Not for redistribution.</a:t>
            </a:r>
          </a:p>
        </p:txBody>
      </p:sp>
      <p:sp>
        <p:nvSpPr>
          <p:cNvPr id="4" name="Slide Number Placeholder 3">
            <a:extLst>
              <a:ext uri="{FF2B5EF4-FFF2-40B4-BE49-F238E27FC236}">
                <a16:creationId xmlns:a16="http://schemas.microsoft.com/office/drawing/2014/main" id="{E451ECC1-91B7-2E16-0315-25246CC469DC}"/>
              </a:ext>
            </a:extLst>
          </p:cNvPr>
          <p:cNvSpPr>
            <a:spLocks noGrp="1"/>
          </p:cNvSpPr>
          <p:nvPr>
            <p:ph type="sldNum" sz="quarter" idx="11"/>
          </p:nvPr>
        </p:nvSpPr>
        <p:spPr/>
        <p:txBody>
          <a:bodyPr/>
          <a:lstStyle/>
          <a:p>
            <a:pPr lvl="8"/>
            <a:fld id="{63DCA5C9-2E11-4C67-86EB-AE1DE127DC64}" type="slidenum">
              <a:rPr lang="en-US" smtClean="0"/>
              <a:pPr lvl="8"/>
              <a:t>40</a:t>
            </a:fld>
            <a:endParaRPr lang="en-US"/>
          </a:p>
        </p:txBody>
      </p:sp>
      <p:pic>
        <p:nvPicPr>
          <p:cNvPr id="10" name="Picture 9" descr="A clock with a black border">
            <a:extLst>
              <a:ext uri="{FF2B5EF4-FFF2-40B4-BE49-F238E27FC236}">
                <a16:creationId xmlns:a16="http://schemas.microsoft.com/office/drawing/2014/main" id="{0A7B3ADD-CDCD-04CC-C15E-3EC18D970FE6}"/>
              </a:ext>
            </a:extLst>
          </p:cNvPr>
          <p:cNvPicPr>
            <a:picLocks noGrp="1" noRot="1" noChangeAspect="1" noMove="1" noResize="1" noEditPoints="1" noAdjustHandles="1" noChangeArrowheads="1" noChangeShapeType="1" noCrop="1"/>
          </p:cNvPicPr>
          <p:nvPr/>
        </p:nvPicPr>
        <p:blipFill>
          <a:blip r:embed="rId3">
            <a:alphaModFix amt="1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2203" y="426511"/>
            <a:ext cx="10888294" cy="6004978"/>
          </a:xfrm>
          <a:prstGeom prst="rect">
            <a:avLst/>
          </a:prstGeom>
        </p:spPr>
      </p:pic>
    </p:spTree>
    <p:extLst>
      <p:ext uri="{BB962C8B-B14F-4D97-AF65-F5344CB8AC3E}">
        <p14:creationId xmlns:p14="http://schemas.microsoft.com/office/powerpoint/2010/main" val="1845190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94ADAA0-9D74-950F-DDA1-1EAB5CE1DBEE}"/>
              </a:ext>
            </a:extLst>
          </p:cNvPr>
          <p:cNvSpPr>
            <a:spLocks noGrp="1"/>
          </p:cNvSpPr>
          <p:nvPr>
            <p:ph type="ftr" sz="quarter" idx="10"/>
          </p:nvPr>
        </p:nvSpPr>
        <p:spPr/>
        <p:txBody>
          <a:bodyPr/>
          <a:lstStyle/>
          <a:p>
            <a:pPr lvl="8"/>
            <a:r>
              <a:rPr lang="en-US"/>
              <a:t>TMCAH Clinical Skills Day 1 |  © Tufts Medicine 09.2025 |  Private and confidential. Not for redistribution.</a:t>
            </a:r>
          </a:p>
        </p:txBody>
      </p:sp>
      <p:sp>
        <p:nvSpPr>
          <p:cNvPr id="3" name="Slide Number Placeholder 2">
            <a:extLst>
              <a:ext uri="{FF2B5EF4-FFF2-40B4-BE49-F238E27FC236}">
                <a16:creationId xmlns:a16="http://schemas.microsoft.com/office/drawing/2014/main" id="{B8E38C6A-CB8E-8BE4-C591-BE8D96CE9B65}"/>
              </a:ext>
            </a:extLst>
          </p:cNvPr>
          <p:cNvSpPr>
            <a:spLocks noGrp="1"/>
          </p:cNvSpPr>
          <p:nvPr>
            <p:ph type="sldNum" sz="quarter" idx="11"/>
          </p:nvPr>
        </p:nvSpPr>
        <p:spPr/>
        <p:txBody>
          <a:bodyPr/>
          <a:lstStyle/>
          <a:p>
            <a:pPr lvl="8"/>
            <a:fld id="{63DCA5C9-2E11-4C67-86EB-AE1DE127DC64}" type="slidenum">
              <a:rPr lang="en-US" smtClean="0"/>
              <a:pPr lvl="8"/>
              <a:t>41</a:t>
            </a:fld>
            <a:endParaRPr lang="en-US"/>
          </a:p>
        </p:txBody>
      </p:sp>
      <p:sp>
        <p:nvSpPr>
          <p:cNvPr id="4" name="Title 3">
            <a:extLst>
              <a:ext uri="{FF2B5EF4-FFF2-40B4-BE49-F238E27FC236}">
                <a16:creationId xmlns:a16="http://schemas.microsoft.com/office/drawing/2014/main" id="{698ADB96-AB8F-EEA4-5B21-0DDFAF254A6B}"/>
              </a:ext>
            </a:extLst>
          </p:cNvPr>
          <p:cNvSpPr>
            <a:spLocks noGrp="1" noRot="1" noMove="1" noResize="1" noEditPoints="1" noAdjustHandles="1" noChangeArrowheads="1" noChangeShapeType="1"/>
          </p:cNvSpPr>
          <p:nvPr>
            <p:ph type="title"/>
          </p:nvPr>
        </p:nvSpPr>
        <p:spPr>
          <a:xfrm>
            <a:off x="970756" y="739118"/>
            <a:ext cx="10250488" cy="5141913"/>
          </a:xfrm>
        </p:spPr>
        <p:txBody>
          <a:bodyPr tIns="0"/>
          <a:lstStyle/>
          <a:p>
            <a:pPr algn="ctr">
              <a:lnSpc>
                <a:spcPct val="150000"/>
              </a:lnSpc>
            </a:pPr>
            <a:r>
              <a:rPr lang="en-US"/>
              <a:t>Part 5:</a:t>
            </a:r>
            <a:br>
              <a:rPr lang="en-US"/>
            </a:br>
            <a:r>
              <a:rPr lang="en-US"/>
              <a:t>Vitals</a:t>
            </a:r>
            <a:br>
              <a:rPr lang="en-US"/>
            </a:br>
            <a:r>
              <a:rPr lang="en-US"/>
              <a:t>Pain Assessment</a:t>
            </a:r>
            <a:br>
              <a:rPr lang="en-US"/>
            </a:br>
            <a:r>
              <a:rPr lang="en-US"/>
              <a:t>Fall Risk Assessment</a:t>
            </a:r>
          </a:p>
        </p:txBody>
      </p:sp>
    </p:spTree>
    <p:extLst>
      <p:ext uri="{BB962C8B-B14F-4D97-AF65-F5344CB8AC3E}">
        <p14:creationId xmlns:p14="http://schemas.microsoft.com/office/powerpoint/2010/main" val="23208725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B87C4B-FD0F-76F4-0E01-C49EFA569CD8}"/>
              </a:ext>
            </a:extLst>
          </p:cNvPr>
          <p:cNvSpPr>
            <a:spLocks noGrp="1" noRot="1" noMove="1" noResize="1" noEditPoints="1" noAdjustHandles="1" noChangeArrowheads="1" noChangeShapeType="1"/>
          </p:cNvSpPr>
          <p:nvPr>
            <p:ph sz="quarter" idx="12"/>
          </p:nvPr>
        </p:nvSpPr>
        <p:spPr/>
        <p:txBody>
          <a:bodyPr/>
          <a:lstStyle/>
          <a:p>
            <a:pPr>
              <a:lnSpc>
                <a:spcPct val="150000"/>
              </a:lnSpc>
            </a:pPr>
            <a:r>
              <a:rPr lang="en-US"/>
              <a:t>General Principles:</a:t>
            </a:r>
          </a:p>
          <a:p>
            <a:pPr marL="285750" indent="-285750">
              <a:lnSpc>
                <a:spcPct val="150000"/>
              </a:lnSpc>
              <a:buFont typeface="Arial" panose="020B0604020202020204" pitchFamily="34" charset="0"/>
              <a:buChar char="•"/>
            </a:pPr>
            <a:r>
              <a:rPr lang="en-US"/>
              <a:t>Verify patient identity, explain procedure, and ensure comfort.</a:t>
            </a:r>
          </a:p>
          <a:p>
            <a:pPr marL="285750" indent="-285750">
              <a:lnSpc>
                <a:spcPct val="150000"/>
              </a:lnSpc>
              <a:buFont typeface="Arial" panose="020B0604020202020204" pitchFamily="34" charset="0"/>
              <a:buChar char="•"/>
            </a:pPr>
            <a:r>
              <a:rPr lang="en-US"/>
              <a:t>Wash hands before and after patient contact</a:t>
            </a:r>
          </a:p>
          <a:p>
            <a:pPr marL="285750" indent="-285750">
              <a:lnSpc>
                <a:spcPct val="150000"/>
              </a:lnSpc>
              <a:buFont typeface="Arial" panose="020B0604020202020204" pitchFamily="34" charset="0"/>
              <a:buChar char="•"/>
            </a:pPr>
            <a:r>
              <a:rPr lang="en-US"/>
              <a:t>Allow patient to rest at least 5 minutes prior to measurement</a:t>
            </a:r>
          </a:p>
          <a:p>
            <a:pPr marL="285750" indent="-285750">
              <a:lnSpc>
                <a:spcPct val="150000"/>
              </a:lnSpc>
              <a:buFont typeface="Arial" panose="020B0604020202020204" pitchFamily="34" charset="0"/>
              <a:buChar char="•"/>
            </a:pPr>
            <a:r>
              <a:rPr lang="en-US"/>
              <a:t>Document immediately in EMR; Don’t rely on your memory!</a:t>
            </a:r>
          </a:p>
        </p:txBody>
      </p:sp>
      <p:sp>
        <p:nvSpPr>
          <p:cNvPr id="3" name="Title 2">
            <a:extLst>
              <a:ext uri="{FF2B5EF4-FFF2-40B4-BE49-F238E27FC236}">
                <a16:creationId xmlns:a16="http://schemas.microsoft.com/office/drawing/2014/main" id="{F924DEBC-5355-4178-D799-14FE0302431B}"/>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Vital Sign Assessment &amp; Best Practice</a:t>
            </a:r>
          </a:p>
        </p:txBody>
      </p:sp>
      <p:sp>
        <p:nvSpPr>
          <p:cNvPr id="4" name="Footer Placeholder 3">
            <a:extLst>
              <a:ext uri="{FF2B5EF4-FFF2-40B4-BE49-F238E27FC236}">
                <a16:creationId xmlns:a16="http://schemas.microsoft.com/office/drawing/2014/main" id="{D80F2AF4-6069-AB69-9159-50F1FF46223F}"/>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8DF46AEE-BDFD-D53B-2938-0E5E0FBB0D00}"/>
              </a:ext>
            </a:extLst>
          </p:cNvPr>
          <p:cNvSpPr>
            <a:spLocks noGrp="1"/>
          </p:cNvSpPr>
          <p:nvPr>
            <p:ph type="sldNum" sz="quarter" idx="14"/>
          </p:nvPr>
        </p:nvSpPr>
        <p:spPr/>
        <p:txBody>
          <a:bodyPr/>
          <a:lstStyle/>
          <a:p>
            <a:fld id="{63DCA5C9-2E11-4C67-86EB-AE1DE127DC64}" type="slidenum">
              <a:rPr lang="en-US" smtClean="0"/>
              <a:pPr/>
              <a:t>42</a:t>
            </a:fld>
            <a:endParaRPr lang="en-US"/>
          </a:p>
        </p:txBody>
      </p:sp>
    </p:spTree>
    <p:extLst>
      <p:ext uri="{BB962C8B-B14F-4D97-AF65-F5344CB8AC3E}">
        <p14:creationId xmlns:p14="http://schemas.microsoft.com/office/powerpoint/2010/main" val="4133235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C5A270-1944-7249-025E-BC8181FCC76E}"/>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a:t>Ensure patient is seated with back supported, feet flat on the floor, and arm at heart level (relaxed)</a:t>
            </a:r>
          </a:p>
          <a:p>
            <a:pPr marL="285750" indent="-285750">
              <a:lnSpc>
                <a:spcPct val="150000"/>
              </a:lnSpc>
              <a:buFont typeface="Arial" panose="020B0604020202020204" pitchFamily="34" charset="0"/>
              <a:buChar char="•"/>
            </a:pPr>
            <a:r>
              <a:rPr lang="en-US"/>
              <a:t>Use the correct cuff size for accuracy</a:t>
            </a:r>
          </a:p>
          <a:p>
            <a:pPr marL="285750" indent="-285750">
              <a:lnSpc>
                <a:spcPct val="150000"/>
              </a:lnSpc>
              <a:buFont typeface="Arial" panose="020B0604020202020204" pitchFamily="34" charset="0"/>
              <a:buChar char="•"/>
            </a:pPr>
            <a:r>
              <a:rPr lang="en-US"/>
              <a:t>Place cuff snugly on bare arm, 1 inch above the elbow crease</a:t>
            </a:r>
          </a:p>
          <a:p>
            <a:pPr marL="285750" indent="-285750">
              <a:lnSpc>
                <a:spcPct val="150000"/>
              </a:lnSpc>
              <a:buFont typeface="Arial" panose="020B0604020202020204" pitchFamily="34" charset="0"/>
              <a:buChar char="•"/>
            </a:pPr>
            <a:r>
              <a:rPr lang="en-US"/>
              <a:t>Avoid measurement on arms with IV lines, fistulas, or post-mastectomy without clearance</a:t>
            </a:r>
          </a:p>
          <a:p>
            <a:pPr marL="285750" indent="-285750">
              <a:lnSpc>
                <a:spcPct val="150000"/>
              </a:lnSpc>
              <a:buFont typeface="Arial" panose="020B0604020202020204" pitchFamily="34" charset="0"/>
              <a:buChar char="•"/>
            </a:pPr>
            <a:r>
              <a:rPr lang="en-US"/>
              <a:t>Take at least two readings if abnormal, record site and position</a:t>
            </a:r>
          </a:p>
        </p:txBody>
      </p:sp>
      <p:sp>
        <p:nvSpPr>
          <p:cNvPr id="3" name="Title 2">
            <a:extLst>
              <a:ext uri="{FF2B5EF4-FFF2-40B4-BE49-F238E27FC236}">
                <a16:creationId xmlns:a16="http://schemas.microsoft.com/office/drawing/2014/main" id="{450F53F7-96F8-9358-DE03-E00234BF1803}"/>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Blood Pressure</a:t>
            </a:r>
          </a:p>
        </p:txBody>
      </p:sp>
      <p:sp>
        <p:nvSpPr>
          <p:cNvPr id="4" name="Footer Placeholder 3">
            <a:extLst>
              <a:ext uri="{FF2B5EF4-FFF2-40B4-BE49-F238E27FC236}">
                <a16:creationId xmlns:a16="http://schemas.microsoft.com/office/drawing/2014/main" id="{34CFC754-18E6-36AD-4797-A24775A17797}"/>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18FC7B00-A8B5-30C7-B5BD-63D141A54B1D}"/>
              </a:ext>
            </a:extLst>
          </p:cNvPr>
          <p:cNvSpPr>
            <a:spLocks noGrp="1"/>
          </p:cNvSpPr>
          <p:nvPr>
            <p:ph type="sldNum" sz="quarter" idx="14"/>
          </p:nvPr>
        </p:nvSpPr>
        <p:spPr/>
        <p:txBody>
          <a:bodyPr/>
          <a:lstStyle/>
          <a:p>
            <a:fld id="{63DCA5C9-2E11-4C67-86EB-AE1DE127DC64}" type="slidenum">
              <a:rPr lang="en-US" smtClean="0"/>
              <a:pPr/>
              <a:t>43</a:t>
            </a:fld>
            <a:endParaRPr lang="en-US"/>
          </a:p>
        </p:txBody>
      </p:sp>
    </p:spTree>
    <p:extLst>
      <p:ext uri="{BB962C8B-B14F-4D97-AF65-F5344CB8AC3E}">
        <p14:creationId xmlns:p14="http://schemas.microsoft.com/office/powerpoint/2010/main" val="4284369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FB94A0-C1B8-BED1-93D6-2037024D0442}"/>
              </a:ext>
            </a:extLst>
          </p:cNvPr>
          <p:cNvSpPr>
            <a:spLocks noGrp="1" noRot="1" noMove="1" noResize="1" noEditPoints="1" noAdjustHandles="1" noChangeArrowheads="1" noChangeShapeType="1"/>
          </p:cNvSpPr>
          <p:nvPr>
            <p:ph sz="quarter" idx="12"/>
          </p:nvPr>
        </p:nvSpPr>
        <p:spPr/>
        <p:txBody>
          <a:bodyPr/>
          <a:lstStyle/>
          <a:p>
            <a:pPr>
              <a:spcAft>
                <a:spcPts val="0"/>
              </a:spcAft>
            </a:pPr>
            <a:r>
              <a:rPr lang="en-US" sz="1600"/>
              <a:t>Purpose: Orthostatic blood pressure (also called postural BP) helps identify changes in cardiovascular response to position changes, such as dizziness, fainting, or falls risk.</a:t>
            </a:r>
          </a:p>
          <a:p>
            <a:pPr>
              <a:spcAft>
                <a:spcPts val="0"/>
              </a:spcAft>
            </a:pPr>
            <a:r>
              <a:rPr lang="en-US" sz="1600"/>
              <a:t>Procedure:</a:t>
            </a:r>
          </a:p>
          <a:p>
            <a:pPr marL="342900" indent="-342900">
              <a:spcAft>
                <a:spcPts val="0"/>
              </a:spcAft>
              <a:buFont typeface="+mj-lt"/>
              <a:buAutoNum type="arabicPeriod"/>
            </a:pPr>
            <a:r>
              <a:rPr lang="en-US" sz="1600"/>
              <a:t>Preparation: </a:t>
            </a:r>
          </a:p>
          <a:p>
            <a:pPr marL="626364" lvl="2" indent="-342900">
              <a:spcAft>
                <a:spcPts val="0"/>
              </a:spcAft>
            </a:pPr>
            <a:r>
              <a:rPr lang="en-US" sz="1600"/>
              <a:t>Explain procedure to the patient</a:t>
            </a:r>
          </a:p>
          <a:p>
            <a:pPr marL="626364" lvl="2" indent="-342900">
              <a:spcAft>
                <a:spcPts val="0"/>
              </a:spcAft>
            </a:pPr>
            <a:r>
              <a:rPr lang="en-US" sz="1600"/>
              <a:t>Ensure patient safety – have assistance, if possible, if the patient is at risk of dizziness or falls</a:t>
            </a:r>
          </a:p>
          <a:p>
            <a:pPr marL="342900" indent="-342900">
              <a:spcAft>
                <a:spcPts val="0"/>
              </a:spcAft>
              <a:buFont typeface="+mj-lt"/>
              <a:buAutoNum type="arabicPeriod"/>
            </a:pPr>
            <a:r>
              <a:rPr lang="en-US" sz="1600"/>
              <a:t>Supine (Lying Down)</a:t>
            </a:r>
          </a:p>
          <a:p>
            <a:pPr marL="626364" lvl="2" indent="-342900">
              <a:spcAft>
                <a:spcPts val="0"/>
              </a:spcAft>
            </a:pPr>
            <a:r>
              <a:rPr lang="en-US" sz="1600"/>
              <a:t>Have the patient lie flat for 5 minutes</a:t>
            </a:r>
          </a:p>
          <a:p>
            <a:pPr marL="626364" lvl="2" indent="-342900">
              <a:spcAft>
                <a:spcPts val="0"/>
              </a:spcAft>
            </a:pPr>
            <a:r>
              <a:rPr lang="en-US" sz="1600"/>
              <a:t>Measure and record blood pressure and heart rate</a:t>
            </a:r>
          </a:p>
          <a:p>
            <a:pPr marL="342900" indent="-342900">
              <a:spcAft>
                <a:spcPts val="0"/>
              </a:spcAft>
              <a:buFont typeface="+mj-lt"/>
              <a:buAutoNum type="arabicPeriod"/>
            </a:pPr>
            <a:r>
              <a:rPr lang="en-US" sz="1600"/>
              <a:t>Sitting</a:t>
            </a:r>
          </a:p>
          <a:p>
            <a:pPr marL="626364" lvl="2" indent="-342900">
              <a:spcAft>
                <a:spcPts val="0"/>
              </a:spcAft>
            </a:pPr>
            <a:r>
              <a:rPr lang="en-US" sz="1600"/>
              <a:t>Assist the patient to sit upright with feet flat on the floor</a:t>
            </a:r>
          </a:p>
          <a:p>
            <a:pPr marL="626364" lvl="2" indent="-342900">
              <a:spcAft>
                <a:spcPts val="0"/>
              </a:spcAft>
            </a:pPr>
            <a:r>
              <a:rPr lang="en-US" sz="1600"/>
              <a:t>Wait 1-2 minutes</a:t>
            </a:r>
          </a:p>
          <a:p>
            <a:pPr marL="626364" lvl="2" indent="-342900">
              <a:spcAft>
                <a:spcPts val="0"/>
              </a:spcAft>
            </a:pPr>
            <a:r>
              <a:rPr lang="en-US" sz="1600"/>
              <a:t>Measure and record blood pressure and heart rate</a:t>
            </a:r>
          </a:p>
          <a:p>
            <a:pPr marL="342900" indent="-342900">
              <a:spcAft>
                <a:spcPts val="0"/>
              </a:spcAft>
              <a:buFont typeface="+mj-lt"/>
              <a:buAutoNum type="arabicPeriod"/>
            </a:pPr>
            <a:r>
              <a:rPr lang="en-US" sz="1600"/>
              <a:t>Standing</a:t>
            </a:r>
          </a:p>
          <a:p>
            <a:pPr marL="626364" lvl="2" indent="-342900">
              <a:spcAft>
                <a:spcPts val="0"/>
              </a:spcAft>
            </a:pPr>
            <a:r>
              <a:rPr lang="en-US" sz="1600"/>
              <a:t>Assist patient to stand (support if needed)</a:t>
            </a:r>
          </a:p>
          <a:p>
            <a:pPr marL="626364" lvl="2" indent="-342900">
              <a:spcAft>
                <a:spcPts val="0"/>
              </a:spcAft>
            </a:pPr>
            <a:r>
              <a:rPr lang="en-US" sz="1600"/>
              <a:t>Measure blood pressure and heart rate at: 1 minute after stand, and 3 minutes after standing</a:t>
            </a:r>
          </a:p>
          <a:p>
            <a:pPr marL="626364" lvl="2" indent="-342900">
              <a:spcAft>
                <a:spcPts val="0"/>
              </a:spcAft>
            </a:pPr>
            <a:r>
              <a:rPr lang="en-US" sz="1600"/>
              <a:t>Record results and any symptoms (dizziness, lightheadedness, syncope)</a:t>
            </a:r>
          </a:p>
        </p:txBody>
      </p:sp>
      <p:sp>
        <p:nvSpPr>
          <p:cNvPr id="3" name="Title 2">
            <a:extLst>
              <a:ext uri="{FF2B5EF4-FFF2-40B4-BE49-F238E27FC236}">
                <a16:creationId xmlns:a16="http://schemas.microsoft.com/office/drawing/2014/main" id="{5F8EF8A1-184D-CDDA-77C2-060E09D5C382}"/>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Orthostatic Blood Pressure</a:t>
            </a:r>
          </a:p>
        </p:txBody>
      </p:sp>
      <p:sp>
        <p:nvSpPr>
          <p:cNvPr id="4" name="Footer Placeholder 3">
            <a:extLst>
              <a:ext uri="{FF2B5EF4-FFF2-40B4-BE49-F238E27FC236}">
                <a16:creationId xmlns:a16="http://schemas.microsoft.com/office/drawing/2014/main" id="{DE632BB2-FE44-4BD0-868E-D1EB7D32E982}"/>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A266A9E0-BE07-A49E-169C-EFE5DD2F79A8}"/>
              </a:ext>
            </a:extLst>
          </p:cNvPr>
          <p:cNvSpPr>
            <a:spLocks noGrp="1"/>
          </p:cNvSpPr>
          <p:nvPr>
            <p:ph type="sldNum" sz="quarter" idx="14"/>
          </p:nvPr>
        </p:nvSpPr>
        <p:spPr/>
        <p:txBody>
          <a:bodyPr/>
          <a:lstStyle/>
          <a:p>
            <a:fld id="{63DCA5C9-2E11-4C67-86EB-AE1DE127DC64}" type="slidenum">
              <a:rPr lang="en-US" smtClean="0"/>
              <a:pPr/>
              <a:t>44</a:t>
            </a:fld>
            <a:endParaRPr lang="en-US"/>
          </a:p>
        </p:txBody>
      </p:sp>
    </p:spTree>
    <p:extLst>
      <p:ext uri="{BB962C8B-B14F-4D97-AF65-F5344CB8AC3E}">
        <p14:creationId xmlns:p14="http://schemas.microsoft.com/office/powerpoint/2010/main" val="1817186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32513-E8B2-1D35-5891-4DD18AF4720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CEBFEC-FCBE-779F-B10C-7BDDDB072020}"/>
              </a:ext>
            </a:extLst>
          </p:cNvPr>
          <p:cNvSpPr>
            <a:spLocks noGrp="1" noRot="1" noMove="1" noResize="1" noEditPoints="1" noAdjustHandles="1" noChangeArrowheads="1" noChangeShapeType="1"/>
          </p:cNvSpPr>
          <p:nvPr>
            <p:ph sz="quarter" idx="12"/>
          </p:nvPr>
        </p:nvSpPr>
        <p:spPr/>
        <p:txBody>
          <a:bodyPr/>
          <a:lstStyle/>
          <a:p>
            <a:pPr>
              <a:lnSpc>
                <a:spcPct val="150000"/>
              </a:lnSpc>
              <a:spcAft>
                <a:spcPts val="0"/>
              </a:spcAft>
            </a:pPr>
            <a:r>
              <a:rPr lang="en-US" sz="1600" b="1">
                <a:solidFill>
                  <a:schemeClr val="accent6"/>
                </a:solidFill>
              </a:rPr>
              <a:t>Interpretation</a:t>
            </a:r>
            <a:r>
              <a:rPr lang="en-US" sz="1600"/>
              <a:t>:</a:t>
            </a:r>
          </a:p>
          <a:p>
            <a:pPr marL="285750" indent="-285750">
              <a:lnSpc>
                <a:spcPct val="150000"/>
              </a:lnSpc>
              <a:spcAft>
                <a:spcPts val="0"/>
              </a:spcAft>
              <a:buFont typeface="Arial" panose="020B0604020202020204" pitchFamily="34" charset="0"/>
              <a:buChar char="•"/>
            </a:pPr>
            <a:r>
              <a:rPr lang="en-US" sz="1600"/>
              <a:t>Orthostatic Hypotension is defined as:</a:t>
            </a:r>
          </a:p>
          <a:p>
            <a:pPr marL="569214" lvl="2" indent="-285750">
              <a:lnSpc>
                <a:spcPct val="150000"/>
              </a:lnSpc>
              <a:spcAft>
                <a:spcPts val="0"/>
              </a:spcAft>
            </a:pPr>
            <a:r>
              <a:rPr lang="en-US" sz="1600"/>
              <a:t>Systolic BP drop &gt;/= to 20 mmHg; or</a:t>
            </a:r>
          </a:p>
          <a:p>
            <a:pPr marL="569214" lvl="2" indent="-285750">
              <a:lnSpc>
                <a:spcPct val="150000"/>
              </a:lnSpc>
              <a:spcAft>
                <a:spcPts val="0"/>
              </a:spcAft>
            </a:pPr>
            <a:r>
              <a:rPr lang="en-US" sz="1600"/>
              <a:t>Diastolic BP drop &gt;/= 10 mmHg; or</a:t>
            </a:r>
          </a:p>
          <a:p>
            <a:pPr marL="569214" lvl="2" indent="-285750">
              <a:lnSpc>
                <a:spcPct val="150000"/>
              </a:lnSpc>
              <a:spcAft>
                <a:spcPts val="0"/>
              </a:spcAft>
            </a:pPr>
            <a:r>
              <a:rPr lang="en-US" sz="1600"/>
              <a:t>Symptoms present (dizziness, lightheadedness, fainting)</a:t>
            </a:r>
          </a:p>
          <a:p>
            <a:pPr marL="285750" lvl="1" indent="-285750">
              <a:lnSpc>
                <a:spcPct val="150000"/>
              </a:lnSpc>
              <a:spcAft>
                <a:spcPts val="0"/>
              </a:spcAft>
            </a:pPr>
            <a:endParaRPr lang="en-US" sz="1600"/>
          </a:p>
          <a:p>
            <a:pPr marL="285750" lvl="1" indent="-285750">
              <a:lnSpc>
                <a:spcPct val="150000"/>
              </a:lnSpc>
              <a:spcAft>
                <a:spcPts val="0"/>
              </a:spcAft>
            </a:pPr>
            <a:r>
              <a:rPr lang="en-US" sz="1600">
                <a:solidFill>
                  <a:schemeClr val="accent6"/>
                </a:solidFill>
              </a:rPr>
              <a:t>Best Practice Notes</a:t>
            </a:r>
          </a:p>
          <a:p>
            <a:pPr marL="285750" lvl="1" indent="-285750">
              <a:lnSpc>
                <a:spcPct val="150000"/>
              </a:lnSpc>
              <a:spcAft>
                <a:spcPts val="0"/>
              </a:spcAft>
              <a:buClrTx/>
              <a:buFont typeface="Arial" panose="020B0604020202020204" pitchFamily="34" charset="0"/>
              <a:buChar char="•"/>
            </a:pPr>
            <a:r>
              <a:rPr lang="en-US" sz="1600" b="0"/>
              <a:t>Ensure patient is safe throughout procedure – stand close to assist if dizziness occurs</a:t>
            </a:r>
          </a:p>
          <a:p>
            <a:pPr marL="285750" lvl="1" indent="-285750">
              <a:lnSpc>
                <a:spcPct val="150000"/>
              </a:lnSpc>
              <a:spcAft>
                <a:spcPts val="0"/>
              </a:spcAft>
              <a:buClrTx/>
              <a:buFont typeface="Arial" panose="020B0604020202020204" pitchFamily="34" charset="0"/>
              <a:buChar char="•"/>
            </a:pPr>
            <a:r>
              <a:rPr lang="en-US" sz="1600" b="0"/>
              <a:t>Always document the position, BP, HR, and symptoms at each stage</a:t>
            </a:r>
          </a:p>
          <a:p>
            <a:pPr marL="285750" lvl="1" indent="-285750">
              <a:lnSpc>
                <a:spcPct val="150000"/>
              </a:lnSpc>
              <a:spcAft>
                <a:spcPts val="0"/>
              </a:spcAft>
              <a:buClrTx/>
              <a:buFont typeface="Arial" panose="020B0604020202020204" pitchFamily="34" charset="0"/>
              <a:buChar char="•"/>
            </a:pPr>
            <a:r>
              <a:rPr lang="en-US" sz="1600" b="0"/>
              <a:t>If abnormal, notify the provider promptly and follow agency protocols</a:t>
            </a:r>
          </a:p>
          <a:p>
            <a:pPr marL="285750" lvl="1" indent="-285750">
              <a:spcAft>
                <a:spcPts val="0"/>
              </a:spcAft>
              <a:buClrTx/>
              <a:buFont typeface="Arial" panose="020B0604020202020204" pitchFamily="34" charset="0"/>
              <a:buChar char="•"/>
            </a:pPr>
            <a:r>
              <a:rPr lang="en-US" sz="1600" b="0"/>
              <a:t>Consider hydration, medications, or underlying conditions as contributing factors</a:t>
            </a:r>
          </a:p>
        </p:txBody>
      </p:sp>
      <p:sp>
        <p:nvSpPr>
          <p:cNvPr id="3" name="Title 2">
            <a:extLst>
              <a:ext uri="{FF2B5EF4-FFF2-40B4-BE49-F238E27FC236}">
                <a16:creationId xmlns:a16="http://schemas.microsoft.com/office/drawing/2014/main" id="{9DE61F59-4CC1-0D5B-C4BF-E04FCFF05852}"/>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Orthostatic Blood Pressure, </a:t>
            </a:r>
            <a:r>
              <a:rPr lang="en-US" i="1">
                <a:solidFill>
                  <a:schemeClr val="accent6"/>
                </a:solidFill>
              </a:rPr>
              <a:t>continued…</a:t>
            </a:r>
          </a:p>
        </p:txBody>
      </p:sp>
      <p:sp>
        <p:nvSpPr>
          <p:cNvPr id="4" name="Footer Placeholder 3">
            <a:extLst>
              <a:ext uri="{FF2B5EF4-FFF2-40B4-BE49-F238E27FC236}">
                <a16:creationId xmlns:a16="http://schemas.microsoft.com/office/drawing/2014/main" id="{C21CA292-8E9B-F079-1FFF-9024626FD34A}"/>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1FDA1382-100E-2133-383F-7E4A5D7BD92A}"/>
              </a:ext>
            </a:extLst>
          </p:cNvPr>
          <p:cNvSpPr>
            <a:spLocks noGrp="1"/>
          </p:cNvSpPr>
          <p:nvPr>
            <p:ph type="sldNum" sz="quarter" idx="14"/>
          </p:nvPr>
        </p:nvSpPr>
        <p:spPr/>
        <p:txBody>
          <a:bodyPr/>
          <a:lstStyle/>
          <a:p>
            <a:fld id="{63DCA5C9-2E11-4C67-86EB-AE1DE127DC64}" type="slidenum">
              <a:rPr lang="en-US" smtClean="0"/>
              <a:pPr/>
              <a:t>45</a:t>
            </a:fld>
            <a:endParaRPr lang="en-US"/>
          </a:p>
        </p:txBody>
      </p:sp>
    </p:spTree>
    <p:extLst>
      <p:ext uri="{BB962C8B-B14F-4D97-AF65-F5344CB8AC3E}">
        <p14:creationId xmlns:p14="http://schemas.microsoft.com/office/powerpoint/2010/main" val="2721641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D5FAB0-A29D-9AE2-218F-80B9236148F8}"/>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a:t>Assess rate, rhythm, and strength</a:t>
            </a:r>
          </a:p>
          <a:p>
            <a:pPr marL="285750" indent="-285750">
              <a:lnSpc>
                <a:spcPct val="150000"/>
              </a:lnSpc>
              <a:buFont typeface="Arial" panose="020B0604020202020204" pitchFamily="34" charset="0"/>
              <a:buChar char="•"/>
            </a:pPr>
            <a:r>
              <a:rPr lang="en-US"/>
              <a:t>Palpate radial pulse for 30-60 seconds, use apical pulse if irregular</a:t>
            </a:r>
          </a:p>
          <a:p>
            <a:pPr marL="285750" indent="-285750">
              <a:lnSpc>
                <a:spcPct val="150000"/>
              </a:lnSpc>
              <a:buFont typeface="Arial" panose="020B0604020202020204" pitchFamily="34" charset="0"/>
              <a:buChar char="•"/>
            </a:pPr>
            <a:r>
              <a:rPr lang="en-US"/>
              <a:t>Normal adult resting range: 60 – 100 bpm</a:t>
            </a:r>
          </a:p>
          <a:p>
            <a:pPr marL="285750" indent="-285750">
              <a:lnSpc>
                <a:spcPct val="150000"/>
              </a:lnSpc>
              <a:buFont typeface="Arial" panose="020B0604020202020204" pitchFamily="34" charset="0"/>
              <a:buChar char="•"/>
            </a:pPr>
            <a:r>
              <a:rPr lang="en-US"/>
              <a:t>Document rate and quality (regular/irregular, strong/weak)</a:t>
            </a:r>
          </a:p>
        </p:txBody>
      </p:sp>
      <p:sp>
        <p:nvSpPr>
          <p:cNvPr id="3" name="Title 2">
            <a:extLst>
              <a:ext uri="{FF2B5EF4-FFF2-40B4-BE49-F238E27FC236}">
                <a16:creationId xmlns:a16="http://schemas.microsoft.com/office/drawing/2014/main" id="{45C18021-0D98-A9F5-227E-494C3CAEDE09}"/>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Heart Rate (HR/Pulse)</a:t>
            </a:r>
          </a:p>
        </p:txBody>
      </p:sp>
      <p:sp>
        <p:nvSpPr>
          <p:cNvPr id="4" name="Footer Placeholder 3">
            <a:extLst>
              <a:ext uri="{FF2B5EF4-FFF2-40B4-BE49-F238E27FC236}">
                <a16:creationId xmlns:a16="http://schemas.microsoft.com/office/drawing/2014/main" id="{3805F29E-5D36-0CE1-6E18-51D1647E7C27}"/>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975D65A0-54D2-A08A-2B99-D075EB62A72C}"/>
              </a:ext>
            </a:extLst>
          </p:cNvPr>
          <p:cNvSpPr>
            <a:spLocks noGrp="1"/>
          </p:cNvSpPr>
          <p:nvPr>
            <p:ph type="sldNum" sz="quarter" idx="14"/>
          </p:nvPr>
        </p:nvSpPr>
        <p:spPr/>
        <p:txBody>
          <a:bodyPr/>
          <a:lstStyle/>
          <a:p>
            <a:fld id="{63DCA5C9-2E11-4C67-86EB-AE1DE127DC64}" type="slidenum">
              <a:rPr lang="en-US" smtClean="0"/>
              <a:pPr/>
              <a:t>46</a:t>
            </a:fld>
            <a:endParaRPr lang="en-US"/>
          </a:p>
        </p:txBody>
      </p:sp>
    </p:spTree>
    <p:extLst>
      <p:ext uri="{BB962C8B-B14F-4D97-AF65-F5344CB8AC3E}">
        <p14:creationId xmlns:p14="http://schemas.microsoft.com/office/powerpoint/2010/main" val="2601985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D214D3-5069-2F4D-FC3B-0DD1B2FFD377}"/>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a:t>Count respirations without informing the patient (avoid altered breathing pattern)</a:t>
            </a:r>
          </a:p>
          <a:p>
            <a:pPr marL="285750" indent="-285750">
              <a:lnSpc>
                <a:spcPct val="150000"/>
              </a:lnSpc>
              <a:buFont typeface="Arial" panose="020B0604020202020204" pitchFamily="34" charset="0"/>
              <a:buChar char="•"/>
            </a:pPr>
            <a:r>
              <a:rPr lang="en-US"/>
              <a:t>Observe chest rise/fall for 30 – 60 seconds</a:t>
            </a:r>
          </a:p>
          <a:p>
            <a:pPr marL="285750" indent="-285750">
              <a:lnSpc>
                <a:spcPct val="150000"/>
              </a:lnSpc>
              <a:buFont typeface="Arial" panose="020B0604020202020204" pitchFamily="34" charset="0"/>
              <a:buChar char="•"/>
            </a:pPr>
            <a:r>
              <a:rPr lang="en-US"/>
              <a:t>Assess rate, rhythm, depth, and effort</a:t>
            </a:r>
          </a:p>
          <a:p>
            <a:pPr marL="285750" indent="-285750">
              <a:lnSpc>
                <a:spcPct val="150000"/>
              </a:lnSpc>
              <a:buFont typeface="Arial" panose="020B0604020202020204" pitchFamily="34" charset="0"/>
              <a:buChar char="•"/>
            </a:pPr>
            <a:r>
              <a:rPr lang="en-US"/>
              <a:t>Normal adult range: 12 – 20 breaths/min</a:t>
            </a:r>
          </a:p>
        </p:txBody>
      </p:sp>
      <p:sp>
        <p:nvSpPr>
          <p:cNvPr id="3" name="Title 2">
            <a:extLst>
              <a:ext uri="{FF2B5EF4-FFF2-40B4-BE49-F238E27FC236}">
                <a16:creationId xmlns:a16="http://schemas.microsoft.com/office/drawing/2014/main" id="{E69BEB55-4F19-D2EB-251A-87D78B1854F7}"/>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Respiratory Rate (RR)</a:t>
            </a:r>
          </a:p>
        </p:txBody>
      </p:sp>
      <p:sp>
        <p:nvSpPr>
          <p:cNvPr id="4" name="Footer Placeholder 3">
            <a:extLst>
              <a:ext uri="{FF2B5EF4-FFF2-40B4-BE49-F238E27FC236}">
                <a16:creationId xmlns:a16="http://schemas.microsoft.com/office/drawing/2014/main" id="{9AFAB668-125A-26D8-9D41-26DFD679CD65}"/>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290A518D-1E84-7A75-4C00-9B31A5D37829}"/>
              </a:ext>
            </a:extLst>
          </p:cNvPr>
          <p:cNvSpPr>
            <a:spLocks noGrp="1"/>
          </p:cNvSpPr>
          <p:nvPr>
            <p:ph type="sldNum" sz="quarter" idx="14"/>
          </p:nvPr>
        </p:nvSpPr>
        <p:spPr/>
        <p:txBody>
          <a:bodyPr/>
          <a:lstStyle/>
          <a:p>
            <a:fld id="{63DCA5C9-2E11-4C67-86EB-AE1DE127DC64}" type="slidenum">
              <a:rPr lang="en-US" smtClean="0"/>
              <a:pPr/>
              <a:t>47</a:t>
            </a:fld>
            <a:endParaRPr lang="en-US"/>
          </a:p>
        </p:txBody>
      </p:sp>
    </p:spTree>
    <p:extLst>
      <p:ext uri="{BB962C8B-B14F-4D97-AF65-F5344CB8AC3E}">
        <p14:creationId xmlns:p14="http://schemas.microsoft.com/office/powerpoint/2010/main" val="1866972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4C7371-89BC-5307-6C5B-D0CA86AFA96A}"/>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a:t>Use a clean, properly placed pulse oximeter probe (finger, toe, or earlobe)</a:t>
            </a:r>
          </a:p>
          <a:p>
            <a:pPr marL="285750" indent="-285750">
              <a:lnSpc>
                <a:spcPct val="150000"/>
              </a:lnSpc>
              <a:buFont typeface="Arial" panose="020B0604020202020204" pitchFamily="34" charset="0"/>
              <a:buChar char="•"/>
            </a:pPr>
            <a:r>
              <a:rPr lang="en-US"/>
              <a:t>Ensure adequate perfusion (warm extremity, no nail polish/false nails)</a:t>
            </a:r>
          </a:p>
          <a:p>
            <a:pPr marL="285750" indent="-285750">
              <a:lnSpc>
                <a:spcPct val="150000"/>
              </a:lnSpc>
              <a:buFont typeface="Arial" panose="020B0604020202020204" pitchFamily="34" charset="0"/>
              <a:buChar char="•"/>
            </a:pPr>
            <a:r>
              <a:rPr lang="en-US"/>
              <a:t>Normal range: 95 – 100% (unless otherwise directed by provider/disease process)</a:t>
            </a:r>
          </a:p>
          <a:p>
            <a:pPr marL="285750" indent="-285750">
              <a:lnSpc>
                <a:spcPct val="150000"/>
              </a:lnSpc>
              <a:buFont typeface="Arial" panose="020B0604020202020204" pitchFamily="34" charset="0"/>
              <a:buChar char="•"/>
            </a:pPr>
            <a:r>
              <a:rPr lang="en-US"/>
              <a:t>Document oxygen flow rate and device if patient is on supplemental oxygen</a:t>
            </a:r>
          </a:p>
        </p:txBody>
      </p:sp>
      <p:sp>
        <p:nvSpPr>
          <p:cNvPr id="3" name="Title 2">
            <a:extLst>
              <a:ext uri="{FF2B5EF4-FFF2-40B4-BE49-F238E27FC236}">
                <a16:creationId xmlns:a16="http://schemas.microsoft.com/office/drawing/2014/main" id="{936F51B3-1C13-45AA-2B02-70B8DA6002A0}"/>
              </a:ext>
            </a:extLst>
          </p:cNvPr>
          <p:cNvSpPr>
            <a:spLocks noGrp="1" noRot="1" noMove="1" noResize="1" noEditPoints="1" noAdjustHandles="1" noChangeArrowheads="1" noChangeShapeType="1"/>
          </p:cNvSpPr>
          <p:nvPr>
            <p:ph type="title"/>
          </p:nvPr>
        </p:nvSpPr>
        <p:spPr>
          <a:xfrm>
            <a:off x="1482726" y="621726"/>
            <a:ext cx="10247312" cy="810581"/>
          </a:xfrm>
        </p:spPr>
        <p:txBody>
          <a:bodyPr rIns="0"/>
          <a:lstStyle/>
          <a:p>
            <a:pPr algn="ctr"/>
            <a:r>
              <a:rPr lang="en-US">
                <a:solidFill>
                  <a:schemeClr val="accent6"/>
                </a:solidFill>
              </a:rPr>
              <a:t>Oxygen Saturation (SpO</a:t>
            </a:r>
            <a:r>
              <a:rPr lang="en-US" baseline="-25000">
                <a:solidFill>
                  <a:schemeClr val="accent6"/>
                </a:solidFill>
              </a:rPr>
              <a:t>2</a:t>
            </a:r>
            <a:r>
              <a:rPr lang="en-US">
                <a:solidFill>
                  <a:schemeClr val="accent6"/>
                </a:solidFill>
              </a:rPr>
              <a:t>)</a:t>
            </a:r>
          </a:p>
        </p:txBody>
      </p:sp>
      <p:sp>
        <p:nvSpPr>
          <p:cNvPr id="4" name="Footer Placeholder 3">
            <a:extLst>
              <a:ext uri="{FF2B5EF4-FFF2-40B4-BE49-F238E27FC236}">
                <a16:creationId xmlns:a16="http://schemas.microsoft.com/office/drawing/2014/main" id="{15F6447B-C4AB-25D1-3D39-9FA0A945D616}"/>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88A7B44F-3042-341A-F6E2-98E9099B5E3F}"/>
              </a:ext>
            </a:extLst>
          </p:cNvPr>
          <p:cNvSpPr>
            <a:spLocks noGrp="1"/>
          </p:cNvSpPr>
          <p:nvPr>
            <p:ph type="sldNum" sz="quarter" idx="14"/>
          </p:nvPr>
        </p:nvSpPr>
        <p:spPr/>
        <p:txBody>
          <a:bodyPr/>
          <a:lstStyle/>
          <a:p>
            <a:fld id="{63DCA5C9-2E11-4C67-86EB-AE1DE127DC64}" type="slidenum">
              <a:rPr lang="en-US" smtClean="0"/>
              <a:pPr/>
              <a:t>48</a:t>
            </a:fld>
            <a:endParaRPr lang="en-US"/>
          </a:p>
        </p:txBody>
      </p:sp>
    </p:spTree>
    <p:extLst>
      <p:ext uri="{BB962C8B-B14F-4D97-AF65-F5344CB8AC3E}">
        <p14:creationId xmlns:p14="http://schemas.microsoft.com/office/powerpoint/2010/main" val="2119927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D99AA0-7F41-04DC-A230-6376C75601CE}"/>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a:t>Weigh at the same time each day, using the same scale</a:t>
            </a:r>
          </a:p>
          <a:p>
            <a:pPr marL="285750" indent="-285750">
              <a:lnSpc>
                <a:spcPct val="150000"/>
              </a:lnSpc>
              <a:buFont typeface="Arial" panose="020B0604020202020204" pitchFamily="34" charset="0"/>
              <a:buChar char="•"/>
            </a:pPr>
            <a:r>
              <a:rPr lang="en-US"/>
              <a:t>Ensure shoes, jackets, and heavy clothing are removed</a:t>
            </a:r>
          </a:p>
          <a:p>
            <a:pPr marL="285750" indent="-285750">
              <a:lnSpc>
                <a:spcPct val="150000"/>
              </a:lnSpc>
              <a:buFont typeface="Arial" panose="020B0604020202020204" pitchFamily="34" charset="0"/>
              <a:buChar char="•"/>
            </a:pPr>
            <a:r>
              <a:rPr lang="en-US"/>
              <a:t>For patients with heart failure, accurate daily weights are critical – report sudden changes (&gt;2 pounds/day or &gt;5 pounds/week)</a:t>
            </a:r>
          </a:p>
          <a:p>
            <a:pPr marL="285750" indent="-285750">
              <a:lnSpc>
                <a:spcPct val="150000"/>
              </a:lnSpc>
              <a:buFont typeface="Arial" panose="020B0604020202020204" pitchFamily="34" charset="0"/>
              <a:buChar char="•"/>
            </a:pPr>
            <a:r>
              <a:rPr lang="en-US"/>
              <a:t>Record weight and trend findings to previous weights</a:t>
            </a:r>
          </a:p>
        </p:txBody>
      </p:sp>
      <p:sp>
        <p:nvSpPr>
          <p:cNvPr id="3" name="Title 2">
            <a:extLst>
              <a:ext uri="{FF2B5EF4-FFF2-40B4-BE49-F238E27FC236}">
                <a16:creationId xmlns:a16="http://schemas.microsoft.com/office/drawing/2014/main" id="{A6A46E44-C52A-5EB1-EB18-3D47BECFC3B4}"/>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Weight</a:t>
            </a:r>
          </a:p>
        </p:txBody>
      </p:sp>
      <p:sp>
        <p:nvSpPr>
          <p:cNvPr id="4" name="Footer Placeholder 3">
            <a:extLst>
              <a:ext uri="{FF2B5EF4-FFF2-40B4-BE49-F238E27FC236}">
                <a16:creationId xmlns:a16="http://schemas.microsoft.com/office/drawing/2014/main" id="{0D987C97-13B1-53B9-7A9A-502D01CDAE7C}"/>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EC9BD8B4-B21B-D88C-8ED1-85EDFD6F20F8}"/>
              </a:ext>
            </a:extLst>
          </p:cNvPr>
          <p:cNvSpPr>
            <a:spLocks noGrp="1"/>
          </p:cNvSpPr>
          <p:nvPr>
            <p:ph type="sldNum" sz="quarter" idx="14"/>
          </p:nvPr>
        </p:nvSpPr>
        <p:spPr/>
        <p:txBody>
          <a:bodyPr/>
          <a:lstStyle/>
          <a:p>
            <a:fld id="{63DCA5C9-2E11-4C67-86EB-AE1DE127DC64}" type="slidenum">
              <a:rPr lang="en-US" smtClean="0"/>
              <a:pPr/>
              <a:t>49</a:t>
            </a:fld>
            <a:endParaRPr lang="en-US"/>
          </a:p>
        </p:txBody>
      </p:sp>
    </p:spTree>
    <p:extLst>
      <p:ext uri="{BB962C8B-B14F-4D97-AF65-F5344CB8AC3E}">
        <p14:creationId xmlns:p14="http://schemas.microsoft.com/office/powerpoint/2010/main" val="3259860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41EFCA0-1F64-A2F5-655D-6C6438FEA220}"/>
              </a:ext>
            </a:extLst>
          </p:cNvPr>
          <p:cNvSpPr>
            <a:spLocks noGrp="1"/>
          </p:cNvSpPr>
          <p:nvPr>
            <p:ph type="ftr" sz="quarter" idx="10"/>
          </p:nvPr>
        </p:nvSpPr>
        <p:spPr/>
        <p:txBody>
          <a:bodyPr/>
          <a:lstStyle/>
          <a:p>
            <a:pPr lvl="8"/>
            <a:r>
              <a:rPr lang="en-US"/>
              <a:t>TMCAH Clinical Skills Day 1 |  © Tufts Medicine 09.2025 |  Private and confidential. Not for redistribution.</a:t>
            </a:r>
          </a:p>
        </p:txBody>
      </p:sp>
      <p:sp>
        <p:nvSpPr>
          <p:cNvPr id="3" name="Slide Number Placeholder 2">
            <a:extLst>
              <a:ext uri="{FF2B5EF4-FFF2-40B4-BE49-F238E27FC236}">
                <a16:creationId xmlns:a16="http://schemas.microsoft.com/office/drawing/2014/main" id="{AA1C66A6-BED4-A41C-DDD4-7918A91D13E3}"/>
              </a:ext>
            </a:extLst>
          </p:cNvPr>
          <p:cNvSpPr>
            <a:spLocks noGrp="1"/>
          </p:cNvSpPr>
          <p:nvPr>
            <p:ph type="sldNum" sz="quarter" idx="11"/>
          </p:nvPr>
        </p:nvSpPr>
        <p:spPr/>
        <p:txBody>
          <a:bodyPr/>
          <a:lstStyle/>
          <a:p>
            <a:pPr lvl="8"/>
            <a:fld id="{63DCA5C9-2E11-4C67-86EB-AE1DE127DC64}" type="slidenum">
              <a:rPr lang="en-US" smtClean="0"/>
              <a:pPr lvl="8"/>
              <a:t>5</a:t>
            </a:fld>
            <a:endParaRPr lang="en-US"/>
          </a:p>
        </p:txBody>
      </p:sp>
      <p:sp>
        <p:nvSpPr>
          <p:cNvPr id="4" name="Title 3">
            <a:extLst>
              <a:ext uri="{FF2B5EF4-FFF2-40B4-BE49-F238E27FC236}">
                <a16:creationId xmlns:a16="http://schemas.microsoft.com/office/drawing/2014/main" id="{11EFD777-53FD-E9E6-21C5-E6DCFFCD9B06}"/>
              </a:ext>
            </a:extLst>
          </p:cNvPr>
          <p:cNvSpPr>
            <a:spLocks noGrp="1" noRot="1" noMove="1" noResize="1" noEditPoints="1" noAdjustHandles="1" noChangeArrowheads="1" noChangeShapeType="1"/>
          </p:cNvSpPr>
          <p:nvPr>
            <p:ph type="title"/>
          </p:nvPr>
        </p:nvSpPr>
        <p:spPr>
          <a:xfrm>
            <a:off x="1095502" y="577469"/>
            <a:ext cx="10250488" cy="5141913"/>
          </a:xfrm>
        </p:spPr>
        <p:txBody>
          <a:bodyPr tIns="0"/>
          <a:lstStyle/>
          <a:p>
            <a:pPr algn="ctr">
              <a:lnSpc>
                <a:spcPct val="130000"/>
              </a:lnSpc>
            </a:pPr>
            <a:r>
              <a:rPr lang="en-US" sz="3200" dirty="0"/>
              <a:t>Part 1:</a:t>
            </a:r>
            <a:br>
              <a:rPr lang="en-US" sz="3200" dirty="0"/>
            </a:br>
            <a:r>
              <a:rPr lang="en-US" sz="3200" dirty="0"/>
              <a:t>Health Literacy</a:t>
            </a:r>
            <a:br>
              <a:rPr lang="en-US" sz="3200" dirty="0"/>
            </a:br>
            <a:r>
              <a:rPr lang="en-US" sz="3200" dirty="0"/>
              <a:t>Social Determinants of Health (SDOH)</a:t>
            </a:r>
            <a:br>
              <a:rPr lang="en-US" sz="3200" dirty="0"/>
            </a:br>
            <a:r>
              <a:rPr lang="en-US" sz="3200" dirty="0"/>
              <a:t>Patient Preferences</a:t>
            </a:r>
            <a:br>
              <a:rPr lang="en-US" sz="3200" dirty="0"/>
            </a:br>
            <a:r>
              <a:rPr lang="en-US" sz="3200" dirty="0"/>
              <a:t>Patient Rights</a:t>
            </a:r>
            <a:br>
              <a:rPr lang="en-US" sz="3200" dirty="0"/>
            </a:br>
            <a:r>
              <a:rPr lang="en-US" sz="3200" dirty="0"/>
              <a:t>Principles of Patient Education</a:t>
            </a:r>
            <a:br>
              <a:rPr lang="en-US" sz="3200" dirty="0"/>
            </a:br>
            <a:r>
              <a:rPr lang="en-US" sz="3200" dirty="0"/>
              <a:t>Reflection / Knowledge Check</a:t>
            </a:r>
          </a:p>
        </p:txBody>
      </p:sp>
    </p:spTree>
    <p:extLst>
      <p:ext uri="{BB962C8B-B14F-4D97-AF65-F5344CB8AC3E}">
        <p14:creationId xmlns:p14="http://schemas.microsoft.com/office/powerpoint/2010/main" val="783071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Pain Assessment Tools">
            <a:hlinkClick r:id="" action="ppaction://media"/>
            <a:extLst>
              <a:ext uri="{FF2B5EF4-FFF2-40B4-BE49-F238E27FC236}">
                <a16:creationId xmlns:a16="http://schemas.microsoft.com/office/drawing/2014/main" id="{96C20C60-00B2-65F4-6BC1-9A994637ED85}"/>
              </a:ext>
            </a:extLst>
          </p:cNvPr>
          <p:cNvPicPr>
            <a:picLocks noGrp="1" noRot="1" noChangeAspect="1"/>
          </p:cNvPicPr>
          <p:nvPr>
            <p:ph sz="quarter" idx="12"/>
            <a:videoFile r:link="rId1"/>
          </p:nvPr>
        </p:nvPicPr>
        <p:blipFill>
          <a:blip r:embed="rId4"/>
          <a:stretch>
            <a:fillRect/>
          </a:stretch>
        </p:blipFill>
        <p:spPr>
          <a:xfrm>
            <a:off x="2336800" y="1581150"/>
            <a:ext cx="8535988" cy="4822825"/>
          </a:xfrm>
          <a:prstGeom prst="rect">
            <a:avLst/>
          </a:prstGeom>
        </p:spPr>
      </p:pic>
      <p:sp>
        <p:nvSpPr>
          <p:cNvPr id="3" name="Title 2">
            <a:extLst>
              <a:ext uri="{FF2B5EF4-FFF2-40B4-BE49-F238E27FC236}">
                <a16:creationId xmlns:a16="http://schemas.microsoft.com/office/drawing/2014/main" id="{751A47D1-1D9B-9A21-2C82-68E70B4FDE4B}"/>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Best Practices: Pain Assessment</a:t>
            </a:r>
          </a:p>
        </p:txBody>
      </p:sp>
      <p:sp>
        <p:nvSpPr>
          <p:cNvPr id="4" name="Footer Placeholder 3">
            <a:extLst>
              <a:ext uri="{FF2B5EF4-FFF2-40B4-BE49-F238E27FC236}">
                <a16:creationId xmlns:a16="http://schemas.microsoft.com/office/drawing/2014/main" id="{A17326C8-04BE-0D0A-71DD-A2FEF1F59322}"/>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1E922B8E-77BE-8585-3A0A-504011C176C1}"/>
              </a:ext>
            </a:extLst>
          </p:cNvPr>
          <p:cNvSpPr>
            <a:spLocks noGrp="1"/>
          </p:cNvSpPr>
          <p:nvPr>
            <p:ph type="sldNum" sz="quarter" idx="14"/>
          </p:nvPr>
        </p:nvSpPr>
        <p:spPr/>
        <p:txBody>
          <a:bodyPr/>
          <a:lstStyle/>
          <a:p>
            <a:fld id="{63DCA5C9-2E11-4C67-86EB-AE1DE127DC64}" type="slidenum">
              <a:rPr lang="en-US" smtClean="0"/>
              <a:pPr/>
              <a:t>50</a:t>
            </a:fld>
            <a:endParaRPr lang="en-US"/>
          </a:p>
        </p:txBody>
      </p:sp>
    </p:spTree>
    <p:extLst>
      <p:ext uri="{BB962C8B-B14F-4D97-AF65-F5344CB8AC3E}">
        <p14:creationId xmlns:p14="http://schemas.microsoft.com/office/powerpoint/2010/main" val="304085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843967-0BCF-6724-4698-29C6753ACA3E}"/>
              </a:ext>
            </a:extLst>
          </p:cNvPr>
          <p:cNvSpPr>
            <a:spLocks noGrp="1" noRot="1" noMove="1" noResize="1" noEditPoints="1" noAdjustHandles="1" noChangeArrowheads="1" noChangeShapeType="1"/>
          </p:cNvSpPr>
          <p:nvPr>
            <p:ph sz="quarter" idx="12"/>
          </p:nvPr>
        </p:nvSpPr>
        <p:spPr/>
        <p:txBody>
          <a:bodyPr/>
          <a:lstStyle/>
          <a:p>
            <a:pPr>
              <a:lnSpc>
                <a:spcPct val="150000"/>
              </a:lnSpc>
            </a:pPr>
            <a:r>
              <a:rPr lang="en-US"/>
              <a:t>Purpose: Falls are a leading cause of injury and hospitalizations in older adults. A systematic falls assessment identifies risks and guides prevention strategies to keep patients safe at home or in facility care.</a:t>
            </a:r>
          </a:p>
          <a:p>
            <a:pPr>
              <a:lnSpc>
                <a:spcPct val="150000"/>
              </a:lnSpc>
            </a:pPr>
            <a:r>
              <a:rPr lang="en-US" b="1">
                <a:solidFill>
                  <a:schemeClr val="accent6"/>
                </a:solidFill>
              </a:rPr>
              <a:t>When to Assess:</a:t>
            </a:r>
          </a:p>
          <a:p>
            <a:pPr marL="285750" indent="-285750">
              <a:lnSpc>
                <a:spcPct val="150000"/>
              </a:lnSpc>
              <a:buFont typeface="Arial" panose="020B0604020202020204" pitchFamily="34" charset="0"/>
              <a:buChar char="•"/>
            </a:pPr>
            <a:r>
              <a:rPr lang="en-US"/>
              <a:t>At SOC and ROC</a:t>
            </a:r>
          </a:p>
          <a:p>
            <a:pPr marL="285750" indent="-285750">
              <a:lnSpc>
                <a:spcPct val="150000"/>
              </a:lnSpc>
              <a:buFont typeface="Arial" panose="020B0604020202020204" pitchFamily="34" charset="0"/>
              <a:buChar char="•"/>
            </a:pPr>
            <a:r>
              <a:rPr lang="en-US"/>
              <a:t>After any fall or near-fall incident</a:t>
            </a:r>
          </a:p>
          <a:p>
            <a:pPr marL="285750" indent="-285750">
              <a:lnSpc>
                <a:spcPct val="150000"/>
              </a:lnSpc>
              <a:buFont typeface="Arial" panose="020B0604020202020204" pitchFamily="34" charset="0"/>
              <a:buChar char="•"/>
            </a:pPr>
            <a:r>
              <a:rPr lang="en-US"/>
              <a:t>With any change in condition (mobility, medications, cognition, environment)</a:t>
            </a:r>
          </a:p>
          <a:p>
            <a:pPr marL="285750" indent="-285750">
              <a:lnSpc>
                <a:spcPct val="150000"/>
              </a:lnSpc>
              <a:buFont typeface="Arial" panose="020B0604020202020204" pitchFamily="34" charset="0"/>
              <a:buChar char="•"/>
            </a:pPr>
            <a:r>
              <a:rPr lang="en-US"/>
              <a:t>At routine reassessments (per CMS guidelines, at least every 60 days in home health)</a:t>
            </a:r>
          </a:p>
        </p:txBody>
      </p:sp>
      <p:sp>
        <p:nvSpPr>
          <p:cNvPr id="3" name="Title 2">
            <a:extLst>
              <a:ext uri="{FF2B5EF4-FFF2-40B4-BE49-F238E27FC236}">
                <a16:creationId xmlns:a16="http://schemas.microsoft.com/office/drawing/2014/main" id="{EAF711DC-B185-8CFE-BD42-28CD71B7226A}"/>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Best Practices: Falls Assessment</a:t>
            </a:r>
          </a:p>
        </p:txBody>
      </p:sp>
      <p:sp>
        <p:nvSpPr>
          <p:cNvPr id="4" name="Footer Placeholder 3">
            <a:extLst>
              <a:ext uri="{FF2B5EF4-FFF2-40B4-BE49-F238E27FC236}">
                <a16:creationId xmlns:a16="http://schemas.microsoft.com/office/drawing/2014/main" id="{CC17E991-CD85-5C29-E220-1E259C16166B}"/>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5D76BD94-0A51-FB7D-8039-870B1963E96B}"/>
              </a:ext>
            </a:extLst>
          </p:cNvPr>
          <p:cNvSpPr>
            <a:spLocks noGrp="1"/>
          </p:cNvSpPr>
          <p:nvPr>
            <p:ph type="sldNum" sz="quarter" idx="14"/>
          </p:nvPr>
        </p:nvSpPr>
        <p:spPr/>
        <p:txBody>
          <a:bodyPr/>
          <a:lstStyle/>
          <a:p>
            <a:fld id="{63DCA5C9-2E11-4C67-86EB-AE1DE127DC64}" type="slidenum">
              <a:rPr lang="en-US" smtClean="0"/>
              <a:pPr/>
              <a:t>51</a:t>
            </a:fld>
            <a:endParaRPr lang="en-US"/>
          </a:p>
        </p:txBody>
      </p:sp>
    </p:spTree>
    <p:extLst>
      <p:ext uri="{BB962C8B-B14F-4D97-AF65-F5344CB8AC3E}">
        <p14:creationId xmlns:p14="http://schemas.microsoft.com/office/powerpoint/2010/main" val="11977817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F34CBD-F45E-8585-9298-1604AA6F5B5F}"/>
              </a:ext>
            </a:extLst>
          </p:cNvPr>
          <p:cNvSpPr>
            <a:spLocks noGrp="1" noRot="1" noMove="1" noResize="1" noEditPoints="1" noAdjustHandles="1" noChangeArrowheads="1" noChangeShapeType="1"/>
          </p:cNvSpPr>
          <p:nvPr>
            <p:ph sz="quarter" idx="12"/>
          </p:nvPr>
        </p:nvSpPr>
        <p:spPr/>
        <p:txBody>
          <a:bodyPr/>
          <a:lstStyle/>
          <a:p>
            <a:pPr marL="342900" indent="-342900">
              <a:lnSpc>
                <a:spcPct val="150000"/>
              </a:lnSpc>
              <a:buFont typeface="+mj-lt"/>
              <a:buAutoNum type="arabicPeriod"/>
            </a:pPr>
            <a:r>
              <a:rPr lang="en-US" b="1">
                <a:solidFill>
                  <a:schemeClr val="accent6"/>
                </a:solidFill>
              </a:rPr>
              <a:t>Patient History:</a:t>
            </a:r>
          </a:p>
          <a:p>
            <a:pPr marL="626364" lvl="2" indent="-342900">
              <a:lnSpc>
                <a:spcPct val="150000"/>
              </a:lnSpc>
            </a:pPr>
            <a:r>
              <a:rPr lang="en-US"/>
              <a:t>Prior falls (frequency, circumstances, injuries)</a:t>
            </a:r>
          </a:p>
          <a:p>
            <a:pPr marL="626364" lvl="2" indent="-342900">
              <a:lnSpc>
                <a:spcPct val="150000"/>
              </a:lnSpc>
            </a:pPr>
            <a:r>
              <a:rPr lang="en-US"/>
              <a:t>Fear of falling or reduced activity</a:t>
            </a:r>
          </a:p>
          <a:p>
            <a:pPr marL="626364" lvl="2" indent="-342900">
              <a:lnSpc>
                <a:spcPct val="150000"/>
              </a:lnSpc>
            </a:pPr>
            <a:r>
              <a:rPr lang="en-US"/>
              <a:t>Review of comorbidities (cardiac neuro, arthritis, diabetes, vision/hearing loss)</a:t>
            </a:r>
          </a:p>
          <a:p>
            <a:pPr marL="626364" lvl="2" indent="-342900">
              <a:lnSpc>
                <a:spcPct val="150000"/>
              </a:lnSpc>
            </a:pPr>
            <a:r>
              <a:rPr lang="en-US"/>
              <a:t>Medication review: High-risk medications (sedatives, antihypertensives, opioids, polypharmacy)</a:t>
            </a:r>
          </a:p>
        </p:txBody>
      </p:sp>
      <p:sp>
        <p:nvSpPr>
          <p:cNvPr id="3" name="Title 2">
            <a:extLst>
              <a:ext uri="{FF2B5EF4-FFF2-40B4-BE49-F238E27FC236}">
                <a16:creationId xmlns:a16="http://schemas.microsoft.com/office/drawing/2014/main" id="{3B920292-5DA0-1410-C9CF-E785D2B1CE67}"/>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Key Components of a Falls Assessment</a:t>
            </a:r>
          </a:p>
        </p:txBody>
      </p:sp>
      <p:sp>
        <p:nvSpPr>
          <p:cNvPr id="4" name="Footer Placeholder 3">
            <a:extLst>
              <a:ext uri="{FF2B5EF4-FFF2-40B4-BE49-F238E27FC236}">
                <a16:creationId xmlns:a16="http://schemas.microsoft.com/office/drawing/2014/main" id="{E174D32B-087D-AC09-1BEB-949B00D47672}"/>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814800A7-E0D9-237B-87BB-981493754034}"/>
              </a:ext>
            </a:extLst>
          </p:cNvPr>
          <p:cNvSpPr>
            <a:spLocks noGrp="1"/>
          </p:cNvSpPr>
          <p:nvPr>
            <p:ph type="sldNum" sz="quarter" idx="14"/>
          </p:nvPr>
        </p:nvSpPr>
        <p:spPr/>
        <p:txBody>
          <a:bodyPr/>
          <a:lstStyle/>
          <a:p>
            <a:fld id="{63DCA5C9-2E11-4C67-86EB-AE1DE127DC64}" type="slidenum">
              <a:rPr lang="en-US" smtClean="0"/>
              <a:pPr/>
              <a:t>52</a:t>
            </a:fld>
            <a:endParaRPr lang="en-US"/>
          </a:p>
        </p:txBody>
      </p:sp>
    </p:spTree>
    <p:extLst>
      <p:ext uri="{BB962C8B-B14F-4D97-AF65-F5344CB8AC3E}">
        <p14:creationId xmlns:p14="http://schemas.microsoft.com/office/powerpoint/2010/main" val="14704172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802C6-57E1-BA05-C3E0-17B81B729BC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5336C7-27C1-2429-FF09-29F074329D58}"/>
              </a:ext>
            </a:extLst>
          </p:cNvPr>
          <p:cNvSpPr>
            <a:spLocks noGrp="1" noRot="1" noMove="1" noResize="1" noEditPoints="1" noAdjustHandles="1" noChangeArrowheads="1" noChangeShapeType="1"/>
          </p:cNvSpPr>
          <p:nvPr>
            <p:ph sz="quarter" idx="12"/>
          </p:nvPr>
        </p:nvSpPr>
        <p:spPr/>
        <p:txBody>
          <a:bodyPr/>
          <a:lstStyle/>
          <a:p>
            <a:pPr marL="342900" indent="-342900">
              <a:lnSpc>
                <a:spcPct val="150000"/>
              </a:lnSpc>
              <a:buFont typeface="+mj-lt"/>
              <a:buAutoNum type="arabicPeriod" startAt="2"/>
            </a:pPr>
            <a:r>
              <a:rPr lang="en-US" b="1">
                <a:solidFill>
                  <a:schemeClr val="accent6"/>
                </a:solidFill>
              </a:rPr>
              <a:t>Physical Assessment:</a:t>
            </a:r>
          </a:p>
          <a:p>
            <a:pPr marL="626364" lvl="2" indent="-342900">
              <a:lnSpc>
                <a:spcPct val="150000"/>
              </a:lnSpc>
            </a:pPr>
            <a:r>
              <a:rPr lang="en-US"/>
              <a:t>Vital signs (including orthostatic blood pressures)</a:t>
            </a:r>
          </a:p>
          <a:p>
            <a:pPr marL="626364" lvl="2" indent="-342900">
              <a:lnSpc>
                <a:spcPct val="150000"/>
              </a:lnSpc>
            </a:pPr>
            <a:r>
              <a:rPr lang="en-US"/>
              <a:t>Gait, balance, and mobility screening (e.g., Timed Up &amp; Go (TUG) test)</a:t>
            </a:r>
          </a:p>
          <a:p>
            <a:pPr marL="626364" lvl="2" indent="-342900">
              <a:lnSpc>
                <a:spcPct val="150000"/>
              </a:lnSpc>
            </a:pPr>
            <a:r>
              <a:rPr lang="en-US"/>
              <a:t>Muscle strength, ROM, sensation, coordination</a:t>
            </a:r>
          </a:p>
          <a:p>
            <a:pPr marL="626364" lvl="2" indent="-342900">
              <a:lnSpc>
                <a:spcPct val="150000"/>
              </a:lnSpc>
            </a:pPr>
            <a:r>
              <a:rPr lang="en-US"/>
              <a:t>Vision, hearing, cognition, continence status</a:t>
            </a:r>
          </a:p>
        </p:txBody>
      </p:sp>
      <p:sp>
        <p:nvSpPr>
          <p:cNvPr id="3" name="Title 2">
            <a:extLst>
              <a:ext uri="{FF2B5EF4-FFF2-40B4-BE49-F238E27FC236}">
                <a16:creationId xmlns:a16="http://schemas.microsoft.com/office/drawing/2014/main" id="{E8176344-DBFB-E282-8662-F266D252EF9F}"/>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Key Components of a Falls Assessment,</a:t>
            </a:r>
            <a:br>
              <a:rPr lang="en-US">
                <a:solidFill>
                  <a:schemeClr val="accent6"/>
                </a:solidFill>
              </a:rPr>
            </a:br>
            <a:r>
              <a:rPr lang="en-US" i="1">
                <a:solidFill>
                  <a:schemeClr val="accent6"/>
                </a:solidFill>
              </a:rPr>
              <a:t>continued…</a:t>
            </a:r>
          </a:p>
        </p:txBody>
      </p:sp>
      <p:sp>
        <p:nvSpPr>
          <p:cNvPr id="4" name="Footer Placeholder 3">
            <a:extLst>
              <a:ext uri="{FF2B5EF4-FFF2-40B4-BE49-F238E27FC236}">
                <a16:creationId xmlns:a16="http://schemas.microsoft.com/office/drawing/2014/main" id="{10084E02-5DFB-176F-FF13-0F208E957145}"/>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8DDB7E0D-CA9E-5EF3-0DF9-3D9D7D090DD4}"/>
              </a:ext>
            </a:extLst>
          </p:cNvPr>
          <p:cNvSpPr>
            <a:spLocks noGrp="1"/>
          </p:cNvSpPr>
          <p:nvPr>
            <p:ph type="sldNum" sz="quarter" idx="14"/>
          </p:nvPr>
        </p:nvSpPr>
        <p:spPr/>
        <p:txBody>
          <a:bodyPr/>
          <a:lstStyle/>
          <a:p>
            <a:fld id="{63DCA5C9-2E11-4C67-86EB-AE1DE127DC64}" type="slidenum">
              <a:rPr lang="en-US" smtClean="0"/>
              <a:pPr/>
              <a:t>53</a:t>
            </a:fld>
            <a:endParaRPr lang="en-US"/>
          </a:p>
        </p:txBody>
      </p:sp>
    </p:spTree>
    <p:extLst>
      <p:ext uri="{BB962C8B-B14F-4D97-AF65-F5344CB8AC3E}">
        <p14:creationId xmlns:p14="http://schemas.microsoft.com/office/powerpoint/2010/main" val="789743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C9D71-7424-B9F0-8E3D-223AAD42F75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4E5C97-94AB-5AA8-78D9-EF619D82AB60}"/>
              </a:ext>
            </a:extLst>
          </p:cNvPr>
          <p:cNvSpPr>
            <a:spLocks noGrp="1" noRot="1" noMove="1" noResize="1" noEditPoints="1" noAdjustHandles="1" noChangeArrowheads="1" noChangeShapeType="1"/>
          </p:cNvSpPr>
          <p:nvPr>
            <p:ph sz="quarter" idx="12"/>
          </p:nvPr>
        </p:nvSpPr>
        <p:spPr/>
        <p:txBody>
          <a:bodyPr/>
          <a:lstStyle/>
          <a:p>
            <a:pPr marL="342900" indent="-342900">
              <a:lnSpc>
                <a:spcPct val="150000"/>
              </a:lnSpc>
              <a:buFont typeface="+mj-lt"/>
              <a:buAutoNum type="arabicPeriod" startAt="3"/>
            </a:pPr>
            <a:r>
              <a:rPr lang="en-US" b="1">
                <a:solidFill>
                  <a:schemeClr val="accent6"/>
                </a:solidFill>
              </a:rPr>
              <a:t>Environmental Assessment:</a:t>
            </a:r>
          </a:p>
          <a:p>
            <a:pPr marL="626364" lvl="2" indent="-342900">
              <a:lnSpc>
                <a:spcPct val="150000"/>
              </a:lnSpc>
            </a:pPr>
            <a:r>
              <a:rPr lang="en-US"/>
              <a:t>Home Safety Risks: Clutter, poor lighting, rugs, cords, lack of grab bars/handrails</a:t>
            </a:r>
          </a:p>
          <a:p>
            <a:pPr marL="626364" lvl="2" indent="-342900">
              <a:lnSpc>
                <a:spcPct val="150000"/>
              </a:lnSpc>
            </a:pPr>
            <a:r>
              <a:rPr lang="en-US"/>
              <a:t>Footwear and assistive device use</a:t>
            </a:r>
          </a:p>
        </p:txBody>
      </p:sp>
      <p:sp>
        <p:nvSpPr>
          <p:cNvPr id="3" name="Title 2">
            <a:extLst>
              <a:ext uri="{FF2B5EF4-FFF2-40B4-BE49-F238E27FC236}">
                <a16:creationId xmlns:a16="http://schemas.microsoft.com/office/drawing/2014/main" id="{DC2463B1-75D6-E355-ED14-7D5599D5077A}"/>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Key Components of a Falls Assessment,</a:t>
            </a:r>
            <a:br>
              <a:rPr lang="en-US">
                <a:solidFill>
                  <a:schemeClr val="accent6"/>
                </a:solidFill>
              </a:rPr>
            </a:br>
            <a:r>
              <a:rPr lang="en-US" i="1">
                <a:solidFill>
                  <a:schemeClr val="accent6"/>
                </a:solidFill>
              </a:rPr>
              <a:t>continued…</a:t>
            </a:r>
          </a:p>
        </p:txBody>
      </p:sp>
      <p:sp>
        <p:nvSpPr>
          <p:cNvPr id="4" name="Footer Placeholder 3">
            <a:extLst>
              <a:ext uri="{FF2B5EF4-FFF2-40B4-BE49-F238E27FC236}">
                <a16:creationId xmlns:a16="http://schemas.microsoft.com/office/drawing/2014/main" id="{54F9C0FC-E2BA-D9A6-138A-A59D8372F8A8}"/>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E60BBAA5-E1B2-D961-D7FC-60B5AC675F49}"/>
              </a:ext>
            </a:extLst>
          </p:cNvPr>
          <p:cNvSpPr>
            <a:spLocks noGrp="1"/>
          </p:cNvSpPr>
          <p:nvPr>
            <p:ph type="sldNum" sz="quarter" idx="14"/>
          </p:nvPr>
        </p:nvSpPr>
        <p:spPr/>
        <p:txBody>
          <a:bodyPr/>
          <a:lstStyle/>
          <a:p>
            <a:fld id="{63DCA5C9-2E11-4C67-86EB-AE1DE127DC64}" type="slidenum">
              <a:rPr lang="en-US" smtClean="0"/>
              <a:pPr/>
              <a:t>54</a:t>
            </a:fld>
            <a:endParaRPr lang="en-US"/>
          </a:p>
        </p:txBody>
      </p:sp>
    </p:spTree>
    <p:extLst>
      <p:ext uri="{BB962C8B-B14F-4D97-AF65-F5344CB8AC3E}">
        <p14:creationId xmlns:p14="http://schemas.microsoft.com/office/powerpoint/2010/main" val="41898773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F58B1-51EA-C655-7E7C-B9EB7692377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FCA3AE-3B82-5096-7793-01F0C46D76F9}"/>
              </a:ext>
            </a:extLst>
          </p:cNvPr>
          <p:cNvSpPr>
            <a:spLocks noGrp="1" noRot="1" noMove="1" noResize="1" noEditPoints="1" noAdjustHandles="1" noChangeArrowheads="1" noChangeShapeType="1"/>
          </p:cNvSpPr>
          <p:nvPr>
            <p:ph sz="quarter" idx="12"/>
          </p:nvPr>
        </p:nvSpPr>
        <p:spPr/>
        <p:txBody>
          <a:bodyPr/>
          <a:lstStyle/>
          <a:p>
            <a:pPr marL="342900" indent="-342900">
              <a:lnSpc>
                <a:spcPct val="150000"/>
              </a:lnSpc>
              <a:buFont typeface="+mj-lt"/>
              <a:buAutoNum type="arabicPeriod" startAt="4"/>
            </a:pPr>
            <a:r>
              <a:rPr lang="en-US" b="1">
                <a:solidFill>
                  <a:schemeClr val="accent6"/>
                </a:solidFill>
              </a:rPr>
              <a:t>Documentation &amp; Communication</a:t>
            </a:r>
          </a:p>
          <a:p>
            <a:pPr marL="626364" lvl="2" indent="-342900">
              <a:lnSpc>
                <a:spcPct val="150000"/>
              </a:lnSpc>
            </a:pPr>
            <a:r>
              <a:rPr lang="en-US"/>
              <a:t>Record risk factors, test results, and interventions in EMR</a:t>
            </a:r>
          </a:p>
          <a:p>
            <a:pPr marL="626364" lvl="2" indent="-342900">
              <a:lnSpc>
                <a:spcPct val="150000"/>
              </a:lnSpc>
            </a:pPr>
            <a:r>
              <a:rPr lang="en-US"/>
              <a:t>Communicate findings to the interdisciplinary team (RN, PT/OT, MD, caregivers)</a:t>
            </a:r>
          </a:p>
          <a:p>
            <a:pPr marL="626364" lvl="2" indent="-342900">
              <a:lnSpc>
                <a:spcPct val="150000"/>
              </a:lnSpc>
            </a:pPr>
            <a:r>
              <a:rPr lang="en-US"/>
              <a:t>Develop individualized fall-prevention care plan</a:t>
            </a:r>
          </a:p>
        </p:txBody>
      </p:sp>
      <p:sp>
        <p:nvSpPr>
          <p:cNvPr id="3" name="Title 2">
            <a:extLst>
              <a:ext uri="{FF2B5EF4-FFF2-40B4-BE49-F238E27FC236}">
                <a16:creationId xmlns:a16="http://schemas.microsoft.com/office/drawing/2014/main" id="{0D8CDA0A-D809-E6CA-FA52-A758B326B59A}"/>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Key Components of a Falls Assessment,</a:t>
            </a:r>
            <a:br>
              <a:rPr lang="en-US">
                <a:solidFill>
                  <a:schemeClr val="accent6"/>
                </a:solidFill>
              </a:rPr>
            </a:br>
            <a:r>
              <a:rPr lang="en-US" i="1">
                <a:solidFill>
                  <a:schemeClr val="accent6"/>
                </a:solidFill>
              </a:rPr>
              <a:t>continued…</a:t>
            </a:r>
          </a:p>
        </p:txBody>
      </p:sp>
      <p:sp>
        <p:nvSpPr>
          <p:cNvPr id="4" name="Footer Placeholder 3">
            <a:extLst>
              <a:ext uri="{FF2B5EF4-FFF2-40B4-BE49-F238E27FC236}">
                <a16:creationId xmlns:a16="http://schemas.microsoft.com/office/drawing/2014/main" id="{6CD00440-2B6E-8B02-8070-C3EA0BA30E2E}"/>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EB780735-BCDC-1B89-DF8F-EA2233656F50}"/>
              </a:ext>
            </a:extLst>
          </p:cNvPr>
          <p:cNvSpPr>
            <a:spLocks noGrp="1"/>
          </p:cNvSpPr>
          <p:nvPr>
            <p:ph type="sldNum" sz="quarter" idx="14"/>
          </p:nvPr>
        </p:nvSpPr>
        <p:spPr/>
        <p:txBody>
          <a:bodyPr/>
          <a:lstStyle/>
          <a:p>
            <a:fld id="{63DCA5C9-2E11-4C67-86EB-AE1DE127DC64}" type="slidenum">
              <a:rPr lang="en-US" smtClean="0"/>
              <a:pPr/>
              <a:t>55</a:t>
            </a:fld>
            <a:endParaRPr lang="en-US"/>
          </a:p>
        </p:txBody>
      </p:sp>
    </p:spTree>
    <p:extLst>
      <p:ext uri="{BB962C8B-B14F-4D97-AF65-F5344CB8AC3E}">
        <p14:creationId xmlns:p14="http://schemas.microsoft.com/office/powerpoint/2010/main" val="9808401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D2546-278D-49A6-E936-25B75DF4E68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DB4A19-BC49-A8DF-2E77-CD754066DC1A}"/>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a:solidFill>
                  <a:schemeClr val="tx1"/>
                </a:solidFill>
              </a:rPr>
              <a:t>Teach safe mobility, assistive device use, and home modifications</a:t>
            </a:r>
          </a:p>
          <a:p>
            <a:pPr marL="285750" indent="-285750">
              <a:lnSpc>
                <a:spcPct val="150000"/>
              </a:lnSpc>
              <a:buFont typeface="Arial" panose="020B0604020202020204" pitchFamily="34" charset="0"/>
              <a:buChar char="•"/>
            </a:pPr>
            <a:r>
              <a:rPr lang="en-US">
                <a:solidFill>
                  <a:schemeClr val="tx1"/>
                </a:solidFill>
              </a:rPr>
              <a:t>Stress importance of regular vision/hearing checks</a:t>
            </a:r>
          </a:p>
          <a:p>
            <a:pPr marL="285750" indent="-285750">
              <a:lnSpc>
                <a:spcPct val="150000"/>
              </a:lnSpc>
              <a:buFont typeface="Arial" panose="020B0604020202020204" pitchFamily="34" charset="0"/>
              <a:buChar char="•"/>
            </a:pPr>
            <a:r>
              <a:rPr lang="en-US">
                <a:solidFill>
                  <a:schemeClr val="tx1"/>
                </a:solidFill>
              </a:rPr>
              <a:t>Encourage medication review with provider</a:t>
            </a:r>
          </a:p>
          <a:p>
            <a:pPr marL="285750" indent="-285750">
              <a:lnSpc>
                <a:spcPct val="150000"/>
              </a:lnSpc>
              <a:buFont typeface="Arial" panose="020B0604020202020204" pitchFamily="34" charset="0"/>
              <a:buChar char="•"/>
            </a:pPr>
            <a:r>
              <a:rPr lang="en-US">
                <a:solidFill>
                  <a:schemeClr val="tx1"/>
                </a:solidFill>
              </a:rPr>
              <a:t>Provide strategies for exercise, strength, and balance improvement</a:t>
            </a:r>
          </a:p>
          <a:p>
            <a:pPr marL="285750" indent="-285750">
              <a:lnSpc>
                <a:spcPct val="150000"/>
              </a:lnSpc>
              <a:buFont typeface="Arial" panose="020B0604020202020204" pitchFamily="34" charset="0"/>
              <a:buChar char="•"/>
            </a:pPr>
            <a:r>
              <a:rPr lang="en-US">
                <a:solidFill>
                  <a:schemeClr val="tx1"/>
                </a:solidFill>
              </a:rPr>
              <a:t>Reinforce when to call for help (dizziness, new weakness, near-falls)</a:t>
            </a:r>
          </a:p>
        </p:txBody>
      </p:sp>
      <p:sp>
        <p:nvSpPr>
          <p:cNvPr id="3" name="Title 2">
            <a:extLst>
              <a:ext uri="{FF2B5EF4-FFF2-40B4-BE49-F238E27FC236}">
                <a16:creationId xmlns:a16="http://schemas.microsoft.com/office/drawing/2014/main" id="{A26C4A92-7C0B-694E-C0DA-A96C54A2FE71}"/>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Patient &amp; Caregiver Education</a:t>
            </a:r>
            <a:endParaRPr lang="en-US" i="1">
              <a:solidFill>
                <a:schemeClr val="accent6"/>
              </a:solidFill>
            </a:endParaRPr>
          </a:p>
        </p:txBody>
      </p:sp>
      <p:sp>
        <p:nvSpPr>
          <p:cNvPr id="4" name="Footer Placeholder 3">
            <a:extLst>
              <a:ext uri="{FF2B5EF4-FFF2-40B4-BE49-F238E27FC236}">
                <a16:creationId xmlns:a16="http://schemas.microsoft.com/office/drawing/2014/main" id="{52C5EB11-3759-D8A4-E75D-06B6EE6F0CF1}"/>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2C670745-0552-A049-975C-24A6D4FA5A96}"/>
              </a:ext>
            </a:extLst>
          </p:cNvPr>
          <p:cNvSpPr>
            <a:spLocks noGrp="1"/>
          </p:cNvSpPr>
          <p:nvPr>
            <p:ph type="sldNum" sz="quarter" idx="14"/>
          </p:nvPr>
        </p:nvSpPr>
        <p:spPr/>
        <p:txBody>
          <a:bodyPr/>
          <a:lstStyle/>
          <a:p>
            <a:fld id="{63DCA5C9-2E11-4C67-86EB-AE1DE127DC64}" type="slidenum">
              <a:rPr lang="en-US" smtClean="0"/>
              <a:pPr/>
              <a:t>56</a:t>
            </a:fld>
            <a:endParaRPr lang="en-US"/>
          </a:p>
        </p:txBody>
      </p:sp>
    </p:spTree>
    <p:extLst>
      <p:ext uri="{BB962C8B-B14F-4D97-AF65-F5344CB8AC3E}">
        <p14:creationId xmlns:p14="http://schemas.microsoft.com/office/powerpoint/2010/main" val="12206161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1E7FC-689F-5287-6DA8-68764BE1C40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7F456C-2E38-3105-B4D9-2917FE5097A7}"/>
              </a:ext>
            </a:extLst>
          </p:cNvPr>
          <p:cNvSpPr>
            <a:spLocks noGrp="1" noRot="1" noMove="1" noResize="1" noEditPoints="1" noAdjustHandles="1" noChangeArrowheads="1" noChangeShapeType="1"/>
          </p:cNvSpPr>
          <p:nvPr>
            <p:ph sz="quarter" idx="12"/>
          </p:nvPr>
        </p:nvSpPr>
        <p:spPr/>
        <p:txBody>
          <a:bodyPr rIns="0"/>
          <a:lstStyle/>
          <a:p>
            <a:pPr marL="285750" indent="-285750">
              <a:lnSpc>
                <a:spcPct val="150000"/>
              </a:lnSpc>
              <a:buFont typeface="Arial" panose="020B0604020202020204" pitchFamily="34" charset="0"/>
              <a:buChar char="•"/>
            </a:pPr>
            <a:r>
              <a:rPr lang="en-US">
                <a:solidFill>
                  <a:schemeClr val="tx1"/>
                </a:solidFill>
              </a:rPr>
              <a:t>Remove hazards (throw rugs, clutter, cords)</a:t>
            </a:r>
          </a:p>
          <a:p>
            <a:pPr marL="285750" indent="-285750">
              <a:lnSpc>
                <a:spcPct val="150000"/>
              </a:lnSpc>
              <a:buFont typeface="Arial" panose="020B0604020202020204" pitchFamily="34" charset="0"/>
              <a:buChar char="•"/>
            </a:pPr>
            <a:r>
              <a:rPr lang="en-US">
                <a:solidFill>
                  <a:schemeClr val="tx1"/>
                </a:solidFill>
              </a:rPr>
              <a:t>Improve lighting, especially nightlights in hallways/bathrooms</a:t>
            </a:r>
          </a:p>
          <a:p>
            <a:pPr marL="285750" indent="-285750">
              <a:lnSpc>
                <a:spcPct val="150000"/>
              </a:lnSpc>
              <a:buFont typeface="Arial" panose="020B0604020202020204" pitchFamily="34" charset="0"/>
              <a:buChar char="•"/>
            </a:pPr>
            <a:r>
              <a:rPr lang="en-US">
                <a:solidFill>
                  <a:schemeClr val="tx1"/>
                </a:solidFill>
              </a:rPr>
              <a:t>Recommend non-slip footwear and mobility aids if needed</a:t>
            </a:r>
          </a:p>
          <a:p>
            <a:pPr marL="285750" indent="-285750">
              <a:lnSpc>
                <a:spcPct val="150000"/>
              </a:lnSpc>
              <a:buFont typeface="Arial" panose="020B0604020202020204" pitchFamily="34" charset="0"/>
              <a:buChar char="•"/>
            </a:pPr>
            <a:r>
              <a:rPr lang="en-US">
                <a:solidFill>
                  <a:schemeClr val="tx1"/>
                </a:solidFill>
              </a:rPr>
              <a:t>Review high-risk medications with prescriber</a:t>
            </a:r>
          </a:p>
          <a:p>
            <a:pPr marL="285750" indent="-285750">
              <a:lnSpc>
                <a:spcPct val="150000"/>
              </a:lnSpc>
              <a:buFont typeface="Arial" panose="020B0604020202020204" pitchFamily="34" charset="0"/>
              <a:buChar char="•"/>
            </a:pPr>
            <a:r>
              <a:rPr lang="en-US">
                <a:solidFill>
                  <a:schemeClr val="tx1"/>
                </a:solidFill>
              </a:rPr>
              <a:t>Encourage hydration and nutrition to avoid dizziness/weakness</a:t>
            </a:r>
          </a:p>
          <a:p>
            <a:pPr>
              <a:lnSpc>
                <a:spcPct val="150000"/>
              </a:lnSpc>
            </a:pPr>
            <a:endParaRPr lang="en-US">
              <a:solidFill>
                <a:schemeClr val="tx1"/>
              </a:solidFill>
            </a:endParaRPr>
          </a:p>
          <a:p>
            <a:pPr algn="ctr">
              <a:lnSpc>
                <a:spcPct val="150000"/>
              </a:lnSpc>
            </a:pPr>
            <a:r>
              <a:rPr lang="en-US" b="1" i="1">
                <a:solidFill>
                  <a:schemeClr val="accent6"/>
                </a:solidFill>
              </a:rPr>
              <a:t>Remember: A falls assessment is not one time – it must be ongoing and updated whenever the patient condition or environment changes.</a:t>
            </a:r>
          </a:p>
        </p:txBody>
      </p:sp>
      <p:sp>
        <p:nvSpPr>
          <p:cNvPr id="3" name="Title 2">
            <a:extLst>
              <a:ext uri="{FF2B5EF4-FFF2-40B4-BE49-F238E27FC236}">
                <a16:creationId xmlns:a16="http://schemas.microsoft.com/office/drawing/2014/main" id="{A8E9DBF6-05E3-5EFD-381F-D80A9BF55E89}"/>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Key Safety Interventions</a:t>
            </a:r>
            <a:endParaRPr lang="en-US" i="1">
              <a:solidFill>
                <a:schemeClr val="accent6"/>
              </a:solidFill>
            </a:endParaRPr>
          </a:p>
        </p:txBody>
      </p:sp>
      <p:sp>
        <p:nvSpPr>
          <p:cNvPr id="4" name="Footer Placeholder 3">
            <a:extLst>
              <a:ext uri="{FF2B5EF4-FFF2-40B4-BE49-F238E27FC236}">
                <a16:creationId xmlns:a16="http://schemas.microsoft.com/office/drawing/2014/main" id="{24211CCF-88FB-C3C3-5D28-4A0354BB4974}"/>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355DB47B-3CFC-60C7-F798-18BAF9C7212C}"/>
              </a:ext>
            </a:extLst>
          </p:cNvPr>
          <p:cNvSpPr>
            <a:spLocks noGrp="1"/>
          </p:cNvSpPr>
          <p:nvPr>
            <p:ph type="sldNum" sz="quarter" idx="14"/>
          </p:nvPr>
        </p:nvSpPr>
        <p:spPr/>
        <p:txBody>
          <a:bodyPr/>
          <a:lstStyle/>
          <a:p>
            <a:fld id="{63DCA5C9-2E11-4C67-86EB-AE1DE127DC64}" type="slidenum">
              <a:rPr lang="en-US" smtClean="0"/>
              <a:pPr/>
              <a:t>57</a:t>
            </a:fld>
            <a:endParaRPr lang="en-US"/>
          </a:p>
        </p:txBody>
      </p:sp>
    </p:spTree>
    <p:extLst>
      <p:ext uri="{BB962C8B-B14F-4D97-AF65-F5344CB8AC3E}">
        <p14:creationId xmlns:p14="http://schemas.microsoft.com/office/powerpoint/2010/main" val="21694239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3FFE397-AFFC-355B-52F8-0D98FD8B53D0}"/>
              </a:ext>
            </a:extLst>
          </p:cNvPr>
          <p:cNvSpPr>
            <a:spLocks noGrp="1"/>
          </p:cNvSpPr>
          <p:nvPr>
            <p:ph type="ftr" sz="quarter" idx="10"/>
          </p:nvPr>
        </p:nvSpPr>
        <p:spPr/>
        <p:txBody>
          <a:bodyPr/>
          <a:lstStyle/>
          <a:p>
            <a:r>
              <a:rPr lang="en-US"/>
              <a:t>TMCAH Clinical Skills Day 1 |  © Tufts Medicine 09.2025 |  Private and confidential. Not for redistribution.</a:t>
            </a:r>
          </a:p>
        </p:txBody>
      </p:sp>
      <p:sp>
        <p:nvSpPr>
          <p:cNvPr id="3" name="Slide Number Placeholder 2">
            <a:extLst>
              <a:ext uri="{FF2B5EF4-FFF2-40B4-BE49-F238E27FC236}">
                <a16:creationId xmlns:a16="http://schemas.microsoft.com/office/drawing/2014/main" id="{7B04E420-F150-1BA0-8865-0C23B909C5B6}"/>
              </a:ext>
            </a:extLst>
          </p:cNvPr>
          <p:cNvSpPr>
            <a:spLocks noGrp="1"/>
          </p:cNvSpPr>
          <p:nvPr>
            <p:ph type="sldNum" sz="quarter" idx="11"/>
          </p:nvPr>
        </p:nvSpPr>
        <p:spPr/>
        <p:txBody>
          <a:bodyPr/>
          <a:lstStyle/>
          <a:p>
            <a:pPr lvl="8"/>
            <a:fld id="{63DCA5C9-2E11-4C67-86EB-AE1DE127DC64}" type="slidenum">
              <a:rPr lang="en-US" smtClean="0"/>
              <a:pPr lvl="8"/>
              <a:t>58</a:t>
            </a:fld>
            <a:endParaRPr lang="en-US"/>
          </a:p>
        </p:txBody>
      </p:sp>
      <p:sp>
        <p:nvSpPr>
          <p:cNvPr id="4" name="Title 3">
            <a:extLst>
              <a:ext uri="{FF2B5EF4-FFF2-40B4-BE49-F238E27FC236}">
                <a16:creationId xmlns:a16="http://schemas.microsoft.com/office/drawing/2014/main" id="{DAE5194B-CA6A-228F-E800-699B4C16DE67}"/>
              </a:ext>
            </a:extLst>
          </p:cNvPr>
          <p:cNvSpPr>
            <a:spLocks noGrp="1" noRot="1" noMove="1" noResize="1" noEditPoints="1" noAdjustHandles="1" noChangeArrowheads="1" noChangeShapeType="1"/>
          </p:cNvSpPr>
          <p:nvPr>
            <p:ph type="title"/>
          </p:nvPr>
        </p:nvSpPr>
        <p:spPr>
          <a:xfrm>
            <a:off x="970756" y="1138512"/>
            <a:ext cx="10250488" cy="5141913"/>
          </a:xfrm>
        </p:spPr>
        <p:txBody>
          <a:bodyPr tIns="0"/>
          <a:lstStyle/>
          <a:p>
            <a:pPr algn="ctr"/>
            <a:br>
              <a:rPr lang="en-US"/>
            </a:br>
            <a:br>
              <a:rPr lang="en-US"/>
            </a:br>
            <a:r>
              <a:rPr lang="en-US"/>
              <a:t>Let’s Practice Vital Signs!</a:t>
            </a:r>
          </a:p>
        </p:txBody>
      </p:sp>
    </p:spTree>
    <p:extLst>
      <p:ext uri="{BB962C8B-B14F-4D97-AF65-F5344CB8AC3E}">
        <p14:creationId xmlns:p14="http://schemas.microsoft.com/office/powerpoint/2010/main" val="17029816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BC7FD6-972F-6C5B-72B7-1F4A5565FD1A}"/>
              </a:ext>
            </a:extLst>
          </p:cNvPr>
          <p:cNvSpPr>
            <a:spLocks noGrp="1"/>
          </p:cNvSpPr>
          <p:nvPr>
            <p:ph type="ftr" sz="quarter" idx="10"/>
          </p:nvPr>
        </p:nvSpPr>
        <p:spPr/>
        <p:txBody>
          <a:bodyPr/>
          <a:lstStyle/>
          <a:p>
            <a:pPr lvl="8"/>
            <a:r>
              <a:rPr lang="en-US"/>
              <a:t>TMCAH Clinical Skills Day 1 |  © Tufts Medicine 09.2025 |  Private and confidential. Not for redistribution.</a:t>
            </a:r>
          </a:p>
        </p:txBody>
      </p:sp>
      <p:sp>
        <p:nvSpPr>
          <p:cNvPr id="3" name="Slide Number Placeholder 2">
            <a:extLst>
              <a:ext uri="{FF2B5EF4-FFF2-40B4-BE49-F238E27FC236}">
                <a16:creationId xmlns:a16="http://schemas.microsoft.com/office/drawing/2014/main" id="{B175799E-9E38-1114-413C-D791AA8C1820}"/>
              </a:ext>
            </a:extLst>
          </p:cNvPr>
          <p:cNvSpPr>
            <a:spLocks noGrp="1"/>
          </p:cNvSpPr>
          <p:nvPr>
            <p:ph type="sldNum" sz="quarter" idx="11"/>
          </p:nvPr>
        </p:nvSpPr>
        <p:spPr/>
        <p:txBody>
          <a:bodyPr/>
          <a:lstStyle/>
          <a:p>
            <a:pPr lvl="8"/>
            <a:fld id="{63DCA5C9-2E11-4C67-86EB-AE1DE127DC64}" type="slidenum">
              <a:rPr lang="en-US" smtClean="0"/>
              <a:pPr lvl="8"/>
              <a:t>59</a:t>
            </a:fld>
            <a:endParaRPr lang="en-US"/>
          </a:p>
        </p:txBody>
      </p:sp>
      <p:sp>
        <p:nvSpPr>
          <p:cNvPr id="4" name="Title 3">
            <a:extLst>
              <a:ext uri="{FF2B5EF4-FFF2-40B4-BE49-F238E27FC236}">
                <a16:creationId xmlns:a16="http://schemas.microsoft.com/office/drawing/2014/main" id="{EF492ED9-55EF-B16E-7437-10A3AED147C2}"/>
              </a:ext>
            </a:extLst>
          </p:cNvPr>
          <p:cNvSpPr>
            <a:spLocks noGrp="1" noRot="1" noMove="1" noResize="1" noEditPoints="1" noAdjustHandles="1" noChangeArrowheads="1" noChangeShapeType="1"/>
          </p:cNvSpPr>
          <p:nvPr>
            <p:ph type="title"/>
          </p:nvPr>
        </p:nvSpPr>
        <p:spPr>
          <a:xfrm>
            <a:off x="1059136" y="623504"/>
            <a:ext cx="10250488" cy="5141913"/>
          </a:xfrm>
        </p:spPr>
        <p:txBody>
          <a:bodyPr tIns="0"/>
          <a:lstStyle/>
          <a:p>
            <a:pPr algn="ctr">
              <a:lnSpc>
                <a:spcPct val="150000"/>
              </a:lnSpc>
            </a:pPr>
            <a:r>
              <a:rPr lang="en-US" sz="3200" dirty="0"/>
              <a:t>Part 6:</a:t>
            </a:r>
            <a:br>
              <a:rPr lang="en-US" sz="3200" dirty="0"/>
            </a:br>
            <a:r>
              <a:rPr lang="en-US" sz="3200" dirty="0"/>
              <a:t>Nursing Clinical Skills</a:t>
            </a:r>
            <a:br>
              <a:rPr lang="en-US" sz="3200" dirty="0"/>
            </a:br>
            <a:r>
              <a:rPr lang="en-US" sz="3200" dirty="0"/>
              <a:t>Foley Catheter</a:t>
            </a:r>
            <a:br>
              <a:rPr lang="en-US" sz="3200" dirty="0"/>
            </a:br>
            <a:r>
              <a:rPr lang="en-US" sz="3200" dirty="0"/>
              <a:t>PT/INR</a:t>
            </a:r>
            <a:br>
              <a:rPr lang="en-US" sz="3200" dirty="0"/>
            </a:br>
            <a:r>
              <a:rPr lang="en-US" sz="3200" dirty="0"/>
              <a:t>Staple Removal</a:t>
            </a:r>
            <a:br>
              <a:rPr lang="en-US" sz="3200" dirty="0"/>
            </a:br>
            <a:r>
              <a:rPr lang="en-US" sz="3200" dirty="0"/>
              <a:t>Insulin Pens</a:t>
            </a:r>
            <a:br>
              <a:rPr lang="en-US" sz="3200" dirty="0"/>
            </a:br>
            <a:r>
              <a:rPr lang="en-US" sz="3200" dirty="0"/>
              <a:t>Monofilament Testing</a:t>
            </a:r>
          </a:p>
        </p:txBody>
      </p:sp>
    </p:spTree>
    <p:extLst>
      <p:ext uri="{BB962C8B-B14F-4D97-AF65-F5344CB8AC3E}">
        <p14:creationId xmlns:p14="http://schemas.microsoft.com/office/powerpoint/2010/main" val="3523325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F6D817-06C1-7DB8-CAE8-B305A9954620}"/>
              </a:ext>
            </a:extLst>
          </p:cNvPr>
          <p:cNvSpPr>
            <a:spLocks noGrp="1" noRot="1" noMove="1" noResize="1" noEditPoints="1" noAdjustHandles="1" noChangeArrowheads="1" noChangeShapeType="1"/>
          </p:cNvSpPr>
          <p:nvPr>
            <p:ph sz="quarter" idx="16"/>
          </p:nvPr>
        </p:nvSpPr>
        <p:spPr/>
        <p:txBody>
          <a:bodyPr rIns="0"/>
          <a:lstStyle/>
          <a:p>
            <a:pPr marL="285750" indent="-285750">
              <a:lnSpc>
                <a:spcPct val="200000"/>
              </a:lnSpc>
              <a:buFont typeface="Arial" panose="020B0604020202020204" pitchFamily="34" charset="0"/>
              <a:buChar char="•"/>
            </a:pPr>
            <a:r>
              <a:rPr lang="en-US" b="1">
                <a:solidFill>
                  <a:schemeClr val="accent6"/>
                </a:solidFill>
              </a:rPr>
              <a:t>Definition</a:t>
            </a:r>
            <a:r>
              <a:rPr lang="en-US"/>
              <a:t>: Ability to obtain, process, and understand basic health information.</a:t>
            </a:r>
          </a:p>
          <a:p>
            <a:pPr marL="285750" indent="-285750">
              <a:lnSpc>
                <a:spcPct val="200000"/>
              </a:lnSpc>
              <a:buFont typeface="Arial" panose="020B0604020202020204" pitchFamily="34" charset="0"/>
              <a:buChar char="•"/>
            </a:pPr>
            <a:r>
              <a:rPr lang="en-US" b="1">
                <a:solidFill>
                  <a:schemeClr val="accent6"/>
                </a:solidFill>
              </a:rPr>
              <a:t>Impact</a:t>
            </a:r>
            <a:r>
              <a:rPr lang="en-US"/>
              <a:t>: Low literacy linked to poor outcomes, hospital readmissions.</a:t>
            </a:r>
          </a:p>
          <a:p>
            <a:pPr marL="285750" indent="-285750">
              <a:lnSpc>
                <a:spcPct val="200000"/>
              </a:lnSpc>
              <a:buFont typeface="Arial" panose="020B0604020202020204" pitchFamily="34" charset="0"/>
              <a:buChar char="•"/>
            </a:pPr>
            <a:r>
              <a:rPr lang="en-US" b="1">
                <a:solidFill>
                  <a:schemeClr val="accent6"/>
                </a:solidFill>
              </a:rPr>
              <a:t>Barriers</a:t>
            </a:r>
            <a:r>
              <a:rPr lang="en-US"/>
              <a:t>: Language, jargon, complex instructions, cognitive limitations.</a:t>
            </a:r>
          </a:p>
          <a:p>
            <a:pPr marL="285750" indent="-285750">
              <a:lnSpc>
                <a:spcPct val="200000"/>
              </a:lnSpc>
              <a:buFont typeface="Arial" panose="020B0604020202020204" pitchFamily="34" charset="0"/>
              <a:buChar char="•"/>
            </a:pPr>
            <a:r>
              <a:rPr lang="en-US" b="1">
                <a:solidFill>
                  <a:schemeClr val="accent6"/>
                </a:solidFill>
              </a:rPr>
              <a:t>Best Practices</a:t>
            </a:r>
            <a:r>
              <a:rPr lang="en-US"/>
              <a:t>: Plain language, visuals, repeat-back checking information.</a:t>
            </a:r>
          </a:p>
        </p:txBody>
      </p:sp>
      <p:sp>
        <p:nvSpPr>
          <p:cNvPr id="4" name="Footer Placeholder 3">
            <a:extLst>
              <a:ext uri="{FF2B5EF4-FFF2-40B4-BE49-F238E27FC236}">
                <a16:creationId xmlns:a16="http://schemas.microsoft.com/office/drawing/2014/main" id="{24024792-75D0-3317-E7F1-9393D520F8DA}"/>
              </a:ext>
            </a:extLst>
          </p:cNvPr>
          <p:cNvSpPr>
            <a:spLocks noGrp="1"/>
          </p:cNvSpPr>
          <p:nvPr>
            <p:ph type="ftr" sz="quarter" idx="14"/>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435A7414-9BA0-CB6E-008D-358788CAA345}"/>
              </a:ext>
            </a:extLst>
          </p:cNvPr>
          <p:cNvSpPr>
            <a:spLocks noGrp="1"/>
          </p:cNvSpPr>
          <p:nvPr>
            <p:ph type="sldNum" sz="quarter" idx="15"/>
          </p:nvPr>
        </p:nvSpPr>
        <p:spPr/>
        <p:txBody>
          <a:bodyPr/>
          <a:lstStyle/>
          <a:p>
            <a:fld id="{63DCA5C9-2E11-4C67-86EB-AE1DE127DC64}" type="slidenum">
              <a:rPr lang="en-US" smtClean="0"/>
              <a:pPr/>
              <a:t>6</a:t>
            </a:fld>
            <a:endParaRPr lang="en-US"/>
          </a:p>
        </p:txBody>
      </p:sp>
      <p:sp>
        <p:nvSpPr>
          <p:cNvPr id="3" name="Title 2">
            <a:extLst>
              <a:ext uri="{FF2B5EF4-FFF2-40B4-BE49-F238E27FC236}">
                <a16:creationId xmlns:a16="http://schemas.microsoft.com/office/drawing/2014/main" id="{4C64EC9D-C15F-EF57-D160-2A8DFBE69DD8}"/>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Health Literacy</a:t>
            </a:r>
          </a:p>
        </p:txBody>
      </p:sp>
      <p:pic>
        <p:nvPicPr>
          <p:cNvPr id="7" name="Online Media 6" title="Health Literacy Explained - What Providers Need to Know">
            <a:hlinkClick r:id="" action="ppaction://media"/>
            <a:extLst>
              <a:ext uri="{FF2B5EF4-FFF2-40B4-BE49-F238E27FC236}">
                <a16:creationId xmlns:a16="http://schemas.microsoft.com/office/drawing/2014/main" id="{FB7E4FBF-4F37-BB57-3414-ADA2F28C4F77}"/>
              </a:ext>
            </a:extLst>
          </p:cNvPr>
          <p:cNvPicPr>
            <a:picLocks noGrp="1" noRot="1" noChangeAspect="1" noMove="1" noResize="1" noEditPoints="1" noAdjustHandles="1" noChangeArrowheads="1" noChangeShapeType="1" noCrop="1"/>
          </p:cNvPicPr>
          <p:nvPr>
            <a:videoFile r:link="rId1"/>
          </p:nvPr>
        </p:nvPicPr>
        <p:blipFill>
          <a:blip r:embed="rId4"/>
          <a:stretch>
            <a:fillRect/>
          </a:stretch>
        </p:blipFill>
        <p:spPr>
          <a:xfrm>
            <a:off x="6749288" y="1737467"/>
            <a:ext cx="4351528" cy="2458613"/>
          </a:xfrm>
          <a:prstGeom prst="rect">
            <a:avLst/>
          </a:prstGeom>
        </p:spPr>
      </p:pic>
    </p:spTree>
    <p:extLst>
      <p:ext uri="{BB962C8B-B14F-4D97-AF65-F5344CB8AC3E}">
        <p14:creationId xmlns:p14="http://schemas.microsoft.com/office/powerpoint/2010/main" val="379693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6F61EF-ED27-6F50-AB3F-8B43EFB1DEF5}"/>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a:t>Foley Catheter Training &amp; Competency</a:t>
            </a:r>
          </a:p>
          <a:p>
            <a:pPr marL="569214" lvl="2" indent="-285750">
              <a:lnSpc>
                <a:spcPct val="150000"/>
              </a:lnSpc>
              <a:buClrTx/>
            </a:pPr>
            <a:r>
              <a:rPr lang="en-US"/>
              <a:t>MEDBRIDGE Video; Practice</a:t>
            </a:r>
          </a:p>
          <a:p>
            <a:pPr marL="285750" lvl="1" indent="-285750">
              <a:lnSpc>
                <a:spcPct val="150000"/>
              </a:lnSpc>
              <a:buClrTx/>
              <a:buFont typeface="Arial" panose="020B0604020202020204" pitchFamily="34" charset="0"/>
              <a:buChar char="•"/>
            </a:pPr>
            <a:r>
              <a:rPr lang="en-US" b="0"/>
              <a:t>Diabetic Foot Care &amp; Insulin Pens</a:t>
            </a:r>
          </a:p>
          <a:p>
            <a:pPr marL="569214" lvl="2" indent="-285750">
              <a:lnSpc>
                <a:spcPct val="150000"/>
              </a:lnSpc>
              <a:buClrTx/>
            </a:pPr>
            <a:r>
              <a:rPr lang="en-US"/>
              <a:t>Video; Practice</a:t>
            </a:r>
          </a:p>
          <a:p>
            <a:pPr marL="285750" lvl="1" indent="-285750">
              <a:lnSpc>
                <a:spcPct val="150000"/>
              </a:lnSpc>
              <a:buClrTx/>
              <a:buFont typeface="Arial" panose="020B0604020202020204" pitchFamily="34" charset="0"/>
              <a:buChar char="•"/>
            </a:pPr>
            <a:r>
              <a:rPr lang="en-US" b="0"/>
              <a:t>PT/INR Practice</a:t>
            </a:r>
          </a:p>
        </p:txBody>
      </p:sp>
      <p:sp>
        <p:nvSpPr>
          <p:cNvPr id="3" name="Title 2">
            <a:extLst>
              <a:ext uri="{FF2B5EF4-FFF2-40B4-BE49-F238E27FC236}">
                <a16:creationId xmlns:a16="http://schemas.microsoft.com/office/drawing/2014/main" id="{2DB2694D-3E1C-67B6-59E4-BDC15994AAC3}"/>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Clinical Skills</a:t>
            </a:r>
          </a:p>
        </p:txBody>
      </p:sp>
      <p:sp>
        <p:nvSpPr>
          <p:cNvPr id="4" name="Footer Placeholder 3">
            <a:extLst>
              <a:ext uri="{FF2B5EF4-FFF2-40B4-BE49-F238E27FC236}">
                <a16:creationId xmlns:a16="http://schemas.microsoft.com/office/drawing/2014/main" id="{7E375185-26C2-0B21-F5AF-0B5FF509A350}"/>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CF329CD6-BD5B-B90F-DF01-6A4E200D8B19}"/>
              </a:ext>
            </a:extLst>
          </p:cNvPr>
          <p:cNvSpPr>
            <a:spLocks noGrp="1"/>
          </p:cNvSpPr>
          <p:nvPr>
            <p:ph type="sldNum" sz="quarter" idx="14"/>
          </p:nvPr>
        </p:nvSpPr>
        <p:spPr/>
        <p:txBody>
          <a:bodyPr/>
          <a:lstStyle/>
          <a:p>
            <a:fld id="{63DCA5C9-2E11-4C67-86EB-AE1DE127DC64}" type="slidenum">
              <a:rPr lang="en-US" smtClean="0"/>
              <a:pPr/>
              <a:t>60</a:t>
            </a:fld>
            <a:endParaRPr lang="en-US"/>
          </a:p>
        </p:txBody>
      </p:sp>
    </p:spTree>
    <p:extLst>
      <p:ext uri="{BB962C8B-B14F-4D97-AF65-F5344CB8AC3E}">
        <p14:creationId xmlns:p14="http://schemas.microsoft.com/office/powerpoint/2010/main" val="5581729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2515C4-3E31-F175-3745-70805DF5E584}"/>
              </a:ext>
            </a:extLst>
          </p:cNvPr>
          <p:cNvSpPr>
            <a:spLocks noGrp="1" noRot="1" noMove="1" noResize="1" noEditPoints="1" noAdjustHandles="1" noChangeArrowheads="1" noChangeShapeType="1"/>
          </p:cNvSpPr>
          <p:nvPr>
            <p:ph sz="quarter" idx="12"/>
          </p:nvPr>
        </p:nvSpPr>
        <p:spPr/>
        <p:txBody>
          <a:bodyPr rIns="0"/>
          <a:lstStyle/>
          <a:p>
            <a:pPr algn="ctr">
              <a:lnSpc>
                <a:spcPct val="150000"/>
              </a:lnSpc>
            </a:pPr>
            <a:r>
              <a:rPr lang="en-US" sz="3600"/>
              <a:t>This concludes your Clinical Skills Practice &amp; Competency Training for Today!</a:t>
            </a:r>
          </a:p>
          <a:p>
            <a:pPr algn="ctr">
              <a:lnSpc>
                <a:spcPct val="150000"/>
              </a:lnSpc>
            </a:pPr>
            <a:r>
              <a:rPr lang="en-US" sz="3600"/>
              <a:t>Q &amp; A</a:t>
            </a:r>
          </a:p>
          <a:p>
            <a:endParaRPr lang="en-US"/>
          </a:p>
        </p:txBody>
      </p:sp>
      <p:sp>
        <p:nvSpPr>
          <p:cNvPr id="3" name="Title 2">
            <a:extLst>
              <a:ext uri="{FF2B5EF4-FFF2-40B4-BE49-F238E27FC236}">
                <a16:creationId xmlns:a16="http://schemas.microsoft.com/office/drawing/2014/main" id="{E7246248-DB68-3099-EAE0-F2F5FE7E0FDE}"/>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Sign-Off Competency Training</a:t>
            </a:r>
          </a:p>
        </p:txBody>
      </p:sp>
      <p:sp>
        <p:nvSpPr>
          <p:cNvPr id="4" name="Footer Placeholder 3">
            <a:extLst>
              <a:ext uri="{FF2B5EF4-FFF2-40B4-BE49-F238E27FC236}">
                <a16:creationId xmlns:a16="http://schemas.microsoft.com/office/drawing/2014/main" id="{B0F2F523-D9E6-AC79-2011-27233F976537}"/>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CCFE53F8-EDB9-111A-2063-B3C4B059BA3C}"/>
              </a:ext>
            </a:extLst>
          </p:cNvPr>
          <p:cNvSpPr>
            <a:spLocks noGrp="1"/>
          </p:cNvSpPr>
          <p:nvPr>
            <p:ph type="sldNum" sz="quarter" idx="14"/>
          </p:nvPr>
        </p:nvSpPr>
        <p:spPr/>
        <p:txBody>
          <a:bodyPr/>
          <a:lstStyle/>
          <a:p>
            <a:fld id="{63DCA5C9-2E11-4C67-86EB-AE1DE127DC64}" type="slidenum">
              <a:rPr lang="en-US" smtClean="0"/>
              <a:pPr/>
              <a:t>61</a:t>
            </a:fld>
            <a:endParaRPr lang="en-US"/>
          </a:p>
        </p:txBody>
      </p:sp>
    </p:spTree>
    <p:extLst>
      <p:ext uri="{BB962C8B-B14F-4D97-AF65-F5344CB8AC3E}">
        <p14:creationId xmlns:p14="http://schemas.microsoft.com/office/powerpoint/2010/main" val="10310005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424F7-4E58-4B6B-448C-EDAAEF0ADFA0}"/>
              </a:ext>
            </a:extLst>
          </p:cNvPr>
          <p:cNvSpPr>
            <a:spLocks noGrp="1" noRot="1" noMove="1" noResize="1" noEditPoints="1" noAdjustHandles="1" noChangeArrowheads="1" noChangeShapeType="1"/>
          </p:cNvSpPr>
          <p:nvPr>
            <p:ph type="title"/>
          </p:nvPr>
        </p:nvSpPr>
        <p:spPr/>
        <p:txBody>
          <a:bodyPr/>
          <a:lstStyle/>
          <a:p>
            <a:r>
              <a:rPr lang="en-US"/>
              <a:t>Thank you for Learning!</a:t>
            </a:r>
          </a:p>
        </p:txBody>
      </p:sp>
      <p:sp>
        <p:nvSpPr>
          <p:cNvPr id="3" name="Text Placeholder 2">
            <a:extLst>
              <a:ext uri="{FF2B5EF4-FFF2-40B4-BE49-F238E27FC236}">
                <a16:creationId xmlns:a16="http://schemas.microsoft.com/office/drawing/2014/main" id="{2105F195-B833-8A30-85DB-67D79EC55517}"/>
              </a:ext>
            </a:extLst>
          </p:cNvPr>
          <p:cNvSpPr>
            <a:spLocks noGrp="1" noRot="1" noMove="1" noResize="1" noEditPoints="1" noAdjustHandles="1" noChangeArrowheads="1" noChangeShapeType="1"/>
          </p:cNvSpPr>
          <p:nvPr>
            <p:ph type="body" sz="quarter" idx="19"/>
          </p:nvPr>
        </p:nvSpPr>
        <p:spPr/>
        <p:txBody>
          <a:bodyPr/>
          <a:lstStyle/>
          <a:p>
            <a:r>
              <a:rPr lang="en-US"/>
              <a:t>Tufts Care at Home</a:t>
            </a:r>
          </a:p>
          <a:p>
            <a:r>
              <a:rPr lang="en-US"/>
              <a:t>Clinical Staff Development Team</a:t>
            </a:r>
          </a:p>
        </p:txBody>
      </p:sp>
    </p:spTree>
    <p:extLst>
      <p:ext uri="{BB962C8B-B14F-4D97-AF65-F5344CB8AC3E}">
        <p14:creationId xmlns:p14="http://schemas.microsoft.com/office/powerpoint/2010/main" val="210190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What Makes Us Healthy? Understanding the Social Determinants of Health">
            <a:hlinkClick r:id="" action="ppaction://media"/>
            <a:extLst>
              <a:ext uri="{FF2B5EF4-FFF2-40B4-BE49-F238E27FC236}">
                <a16:creationId xmlns:a16="http://schemas.microsoft.com/office/drawing/2014/main" id="{0A680F95-84DD-2EC5-097B-82980F4C1617}"/>
              </a:ext>
            </a:extLst>
          </p:cNvPr>
          <p:cNvPicPr>
            <a:picLocks noRot="1" noChangeAspect="1"/>
          </p:cNvPicPr>
          <p:nvPr>
            <a:videoFile r:link="rId1"/>
          </p:nvPr>
        </p:nvPicPr>
        <p:blipFill>
          <a:blip r:embed="rId4"/>
          <a:stretch>
            <a:fillRect/>
          </a:stretch>
        </p:blipFill>
        <p:spPr>
          <a:xfrm>
            <a:off x="6096000" y="1581149"/>
            <a:ext cx="5346446" cy="3197140"/>
          </a:xfrm>
          <a:prstGeom prst="rect">
            <a:avLst/>
          </a:prstGeom>
        </p:spPr>
      </p:pic>
      <p:sp>
        <p:nvSpPr>
          <p:cNvPr id="2" name="Content Placeholder 1">
            <a:extLst>
              <a:ext uri="{FF2B5EF4-FFF2-40B4-BE49-F238E27FC236}">
                <a16:creationId xmlns:a16="http://schemas.microsoft.com/office/drawing/2014/main" id="{CE00DC19-6897-4F5F-E2C2-323A382BD6F0}"/>
              </a:ext>
            </a:extLst>
          </p:cNvPr>
          <p:cNvSpPr>
            <a:spLocks noGrp="1" noRot="1" noMove="1" noResize="1" noEditPoints="1" noAdjustHandles="1" noChangeArrowheads="1" noChangeShapeType="1"/>
          </p:cNvSpPr>
          <p:nvPr>
            <p:ph sz="quarter" idx="16"/>
          </p:nvPr>
        </p:nvSpPr>
        <p:spPr/>
        <p:txBody>
          <a:bodyPr/>
          <a:lstStyle/>
          <a:p>
            <a:pPr marL="285750" indent="-285750">
              <a:lnSpc>
                <a:spcPct val="140000"/>
              </a:lnSpc>
              <a:buFont typeface="Arial" panose="020B0604020202020204" pitchFamily="34" charset="0"/>
              <a:buChar char="•"/>
            </a:pPr>
            <a:r>
              <a:rPr lang="en-US" b="1">
                <a:solidFill>
                  <a:schemeClr val="accent6"/>
                </a:solidFill>
              </a:rPr>
              <a:t>Definition</a:t>
            </a:r>
            <a:r>
              <a:rPr lang="en-US"/>
              <a:t>: Conditions were </a:t>
            </a:r>
            <a:br>
              <a:rPr lang="en-US"/>
            </a:br>
            <a:r>
              <a:rPr lang="en-US"/>
              <a:t>people live, learn, work, and age.</a:t>
            </a:r>
          </a:p>
          <a:p>
            <a:pPr marL="285750" indent="-285750">
              <a:lnSpc>
                <a:spcPct val="140000"/>
              </a:lnSpc>
              <a:buFont typeface="Arial" panose="020B0604020202020204" pitchFamily="34" charset="0"/>
              <a:buChar char="•"/>
            </a:pPr>
            <a:r>
              <a:rPr lang="en-US" b="1">
                <a:solidFill>
                  <a:schemeClr val="accent6"/>
                </a:solidFill>
              </a:rPr>
              <a:t>Examples</a:t>
            </a:r>
            <a:r>
              <a:rPr lang="en-US"/>
              <a:t>: Income, housing, food</a:t>
            </a:r>
            <a:br>
              <a:rPr lang="en-US"/>
            </a:br>
            <a:r>
              <a:rPr lang="en-US"/>
              <a:t>insecurity, transportation, education, access to care.</a:t>
            </a:r>
          </a:p>
          <a:p>
            <a:pPr marL="285750" indent="-285750">
              <a:lnSpc>
                <a:spcPct val="140000"/>
              </a:lnSpc>
              <a:buFont typeface="Arial" panose="020B0604020202020204" pitchFamily="34" charset="0"/>
              <a:buChar char="•"/>
            </a:pPr>
            <a:r>
              <a:rPr lang="en-US" b="1">
                <a:solidFill>
                  <a:schemeClr val="accent6"/>
                </a:solidFill>
              </a:rPr>
              <a:t>Why it Matters</a:t>
            </a:r>
            <a:r>
              <a:rPr lang="en-US"/>
              <a:t>: Shapes health </a:t>
            </a:r>
            <a:br>
              <a:rPr lang="en-US"/>
            </a:br>
            <a:r>
              <a:rPr lang="en-US"/>
              <a:t>outcomes more than clinical care.</a:t>
            </a:r>
          </a:p>
          <a:p>
            <a:pPr marL="285750" indent="-285750">
              <a:lnSpc>
                <a:spcPct val="140000"/>
              </a:lnSpc>
              <a:buFont typeface="Arial" panose="020B0604020202020204" pitchFamily="34" charset="0"/>
              <a:buChar char="•"/>
            </a:pPr>
            <a:r>
              <a:rPr lang="en-US" b="1">
                <a:solidFill>
                  <a:schemeClr val="accent6"/>
                </a:solidFill>
              </a:rPr>
              <a:t>Role in Home Health &amp; Hospice</a:t>
            </a:r>
            <a:r>
              <a:rPr lang="en-US"/>
              <a:t>: </a:t>
            </a:r>
            <a:br>
              <a:rPr lang="en-US"/>
            </a:br>
            <a:r>
              <a:rPr lang="en-US"/>
              <a:t>Assessing needs, connecting to resources, escalating concerns.</a:t>
            </a:r>
          </a:p>
        </p:txBody>
      </p:sp>
      <p:sp>
        <p:nvSpPr>
          <p:cNvPr id="3" name="Footer Placeholder 2">
            <a:extLst>
              <a:ext uri="{FF2B5EF4-FFF2-40B4-BE49-F238E27FC236}">
                <a16:creationId xmlns:a16="http://schemas.microsoft.com/office/drawing/2014/main" id="{7FE8B6DB-8CB2-FD8D-1F8C-82C0A8B68854}"/>
              </a:ext>
            </a:extLst>
          </p:cNvPr>
          <p:cNvSpPr>
            <a:spLocks noGrp="1"/>
          </p:cNvSpPr>
          <p:nvPr>
            <p:ph type="ftr" sz="quarter" idx="14"/>
          </p:nvPr>
        </p:nvSpPr>
        <p:spPr/>
        <p:txBody>
          <a:bodyPr/>
          <a:lstStyle/>
          <a:p>
            <a:r>
              <a:rPr lang="en-US"/>
              <a:t>TMCAH Clinical Skills Day 1 |  © Tufts Medicine 09.2025 |  Private and confidential. Not for redistribution.</a:t>
            </a:r>
          </a:p>
        </p:txBody>
      </p:sp>
      <p:sp>
        <p:nvSpPr>
          <p:cNvPr id="4" name="Slide Number Placeholder 3">
            <a:extLst>
              <a:ext uri="{FF2B5EF4-FFF2-40B4-BE49-F238E27FC236}">
                <a16:creationId xmlns:a16="http://schemas.microsoft.com/office/drawing/2014/main" id="{A86ECBDF-3E78-495D-4D75-820C32CDCFC6}"/>
              </a:ext>
            </a:extLst>
          </p:cNvPr>
          <p:cNvSpPr>
            <a:spLocks noGrp="1"/>
          </p:cNvSpPr>
          <p:nvPr>
            <p:ph type="sldNum" sz="quarter" idx="15"/>
          </p:nvPr>
        </p:nvSpPr>
        <p:spPr/>
        <p:txBody>
          <a:bodyPr/>
          <a:lstStyle/>
          <a:p>
            <a:fld id="{63DCA5C9-2E11-4C67-86EB-AE1DE127DC64}" type="slidenum">
              <a:rPr lang="en-US" smtClean="0"/>
              <a:pPr/>
              <a:t>7</a:t>
            </a:fld>
            <a:endParaRPr lang="en-US"/>
          </a:p>
        </p:txBody>
      </p:sp>
      <p:sp>
        <p:nvSpPr>
          <p:cNvPr id="6" name="Title 5">
            <a:extLst>
              <a:ext uri="{FF2B5EF4-FFF2-40B4-BE49-F238E27FC236}">
                <a16:creationId xmlns:a16="http://schemas.microsoft.com/office/drawing/2014/main" id="{D4C68B38-3737-94DA-24AB-D3FC38D09141}"/>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Social Determinants of Health (SDOH)</a:t>
            </a:r>
          </a:p>
        </p:txBody>
      </p:sp>
    </p:spTree>
    <p:extLst>
      <p:ext uri="{BB962C8B-B14F-4D97-AF65-F5344CB8AC3E}">
        <p14:creationId xmlns:p14="http://schemas.microsoft.com/office/powerpoint/2010/main" val="283078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7" title="Providing a Spiritual Assessment">
            <a:hlinkClick r:id="" action="ppaction://media"/>
            <a:extLst>
              <a:ext uri="{FF2B5EF4-FFF2-40B4-BE49-F238E27FC236}">
                <a16:creationId xmlns:a16="http://schemas.microsoft.com/office/drawing/2014/main" id="{E6F1F12B-CC8A-6EEB-DE44-E201B7650494}"/>
              </a:ext>
            </a:extLst>
          </p:cNvPr>
          <p:cNvPicPr>
            <a:picLocks noGrp="1" noRot="1" noChangeAspect="1" noMove="1" noResize="1" noEditPoints="1" noAdjustHandles="1" noChangeArrowheads="1" noChangeShapeType="1" noCrop="1"/>
          </p:cNvPicPr>
          <p:nvPr>
            <p:ph sz="quarter" idx="16"/>
            <a:videoFile r:link="rId1"/>
          </p:nvPr>
        </p:nvPicPr>
        <p:blipFill>
          <a:blip r:embed="rId4"/>
          <a:stretch>
            <a:fillRect/>
          </a:stretch>
        </p:blipFill>
        <p:spPr>
          <a:xfrm>
            <a:off x="1479550" y="1799273"/>
            <a:ext cx="5011738" cy="2832100"/>
          </a:xfrm>
          <a:prstGeom prst="rect">
            <a:avLst/>
          </a:prstGeom>
        </p:spPr>
      </p:pic>
      <p:sp>
        <p:nvSpPr>
          <p:cNvPr id="4" name="Footer Placeholder 3">
            <a:extLst>
              <a:ext uri="{FF2B5EF4-FFF2-40B4-BE49-F238E27FC236}">
                <a16:creationId xmlns:a16="http://schemas.microsoft.com/office/drawing/2014/main" id="{5E8545A1-9AAE-6B24-6B5D-D9F01E8C6C7B}"/>
              </a:ext>
            </a:extLst>
          </p:cNvPr>
          <p:cNvSpPr>
            <a:spLocks noGrp="1"/>
          </p:cNvSpPr>
          <p:nvPr>
            <p:ph type="ftr" sz="quarter" idx="14"/>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7B9D71C5-D8CE-63E7-BDB4-FDC19F3CD209}"/>
              </a:ext>
            </a:extLst>
          </p:cNvPr>
          <p:cNvSpPr>
            <a:spLocks noGrp="1"/>
          </p:cNvSpPr>
          <p:nvPr>
            <p:ph type="sldNum" sz="quarter" idx="15"/>
          </p:nvPr>
        </p:nvSpPr>
        <p:spPr/>
        <p:txBody>
          <a:bodyPr/>
          <a:lstStyle/>
          <a:p>
            <a:fld id="{63DCA5C9-2E11-4C67-86EB-AE1DE127DC64}" type="slidenum">
              <a:rPr lang="en-US" smtClean="0"/>
              <a:pPr/>
              <a:t>8</a:t>
            </a:fld>
            <a:endParaRPr lang="en-US"/>
          </a:p>
        </p:txBody>
      </p:sp>
      <p:sp>
        <p:nvSpPr>
          <p:cNvPr id="7" name="Content Placeholder 6">
            <a:extLst>
              <a:ext uri="{FF2B5EF4-FFF2-40B4-BE49-F238E27FC236}">
                <a16:creationId xmlns:a16="http://schemas.microsoft.com/office/drawing/2014/main" id="{D381A50F-33D5-6774-A999-CC1546493597}"/>
              </a:ext>
            </a:extLst>
          </p:cNvPr>
          <p:cNvSpPr>
            <a:spLocks noGrp="1" noRot="1" noMove="1" noResize="1" noEditPoints="1" noAdjustHandles="1" noChangeArrowheads="1" noChangeShapeType="1"/>
          </p:cNvSpPr>
          <p:nvPr>
            <p:ph sz="quarter" idx="21"/>
          </p:nvPr>
        </p:nvSpPr>
        <p:spPr/>
        <p:txBody>
          <a:bodyPr rIns="0"/>
          <a:lstStyle/>
          <a:p>
            <a:pPr marL="285750" indent="-285750">
              <a:lnSpc>
                <a:spcPct val="150000"/>
              </a:lnSpc>
              <a:buClr>
                <a:schemeClr val="tx1"/>
              </a:buClr>
              <a:buFont typeface="Arial" panose="020B0604020202020204" pitchFamily="34" charset="0"/>
              <a:buChar char="•"/>
            </a:pPr>
            <a:r>
              <a:rPr lang="en-US" b="1">
                <a:solidFill>
                  <a:schemeClr val="accent6"/>
                </a:solidFill>
              </a:rPr>
              <a:t>Respecting</a:t>
            </a:r>
            <a:r>
              <a:rPr lang="en-US" b="1"/>
              <a:t>: </a:t>
            </a:r>
            <a:r>
              <a:rPr lang="en-US"/>
              <a:t>Spiritual, religious, and culture needs.</a:t>
            </a:r>
          </a:p>
          <a:p>
            <a:pPr marL="569214" lvl="2" indent="-285750">
              <a:lnSpc>
                <a:spcPct val="150000"/>
              </a:lnSpc>
            </a:pPr>
            <a:r>
              <a:rPr lang="en-US" b="1">
                <a:solidFill>
                  <a:schemeClr val="accent6"/>
                </a:solidFill>
              </a:rPr>
              <a:t>Examples</a:t>
            </a:r>
            <a:r>
              <a:rPr lang="en-US"/>
              <a:t>: Dietary restrictions, end-of-life rituals, prayer, cultural practices, and chaplaincy involvement.</a:t>
            </a:r>
          </a:p>
          <a:p>
            <a:pPr marL="285750" lvl="1" indent="-285750">
              <a:lnSpc>
                <a:spcPct val="150000"/>
              </a:lnSpc>
              <a:buClr>
                <a:schemeClr val="tx1"/>
              </a:buClr>
              <a:buFont typeface="Arial" panose="020B0604020202020204" pitchFamily="34" charset="0"/>
              <a:buChar char="•"/>
            </a:pPr>
            <a:r>
              <a:rPr lang="en-US">
                <a:solidFill>
                  <a:schemeClr val="accent6"/>
                </a:solidFill>
              </a:rPr>
              <a:t>Documentation</a:t>
            </a:r>
            <a:r>
              <a:rPr lang="en-US" b="0"/>
              <a:t>: Always record patient/family preferences.</a:t>
            </a:r>
          </a:p>
          <a:p>
            <a:pPr marL="285750" lvl="1" indent="-285750">
              <a:lnSpc>
                <a:spcPct val="150000"/>
              </a:lnSpc>
              <a:buClr>
                <a:schemeClr val="tx1"/>
              </a:buClr>
              <a:buFont typeface="Arial" panose="020B0604020202020204" pitchFamily="34" charset="0"/>
              <a:buChar char="•"/>
            </a:pPr>
            <a:r>
              <a:rPr lang="en-US">
                <a:solidFill>
                  <a:schemeClr val="accent6"/>
                </a:solidFill>
              </a:rPr>
              <a:t>Impact</a:t>
            </a:r>
            <a:r>
              <a:rPr lang="en-US" b="0"/>
              <a:t>: Trust, adherence, satisfaction.</a:t>
            </a:r>
          </a:p>
        </p:txBody>
      </p:sp>
      <p:sp>
        <p:nvSpPr>
          <p:cNvPr id="3" name="Title 2">
            <a:extLst>
              <a:ext uri="{FF2B5EF4-FFF2-40B4-BE49-F238E27FC236}">
                <a16:creationId xmlns:a16="http://schemas.microsoft.com/office/drawing/2014/main" id="{D7A21919-3AA1-597A-8561-7CE26CDA5C74}"/>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Patient Preferences &amp; Healthcare</a:t>
            </a:r>
          </a:p>
        </p:txBody>
      </p:sp>
    </p:spTree>
    <p:extLst>
      <p:ext uri="{BB962C8B-B14F-4D97-AF65-F5344CB8AC3E}">
        <p14:creationId xmlns:p14="http://schemas.microsoft.com/office/powerpoint/2010/main" val="379736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2D46B0-0CAF-376B-57D4-8B99B9C9A2E1}"/>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b="1">
                <a:solidFill>
                  <a:schemeClr val="accent6"/>
                </a:solidFill>
              </a:rPr>
              <a:t>Right</a:t>
            </a:r>
            <a:r>
              <a:rPr lang="en-US"/>
              <a:t> to informed consent.</a:t>
            </a:r>
          </a:p>
          <a:p>
            <a:pPr marL="285750" indent="-285750">
              <a:lnSpc>
                <a:spcPct val="150000"/>
              </a:lnSpc>
              <a:buFont typeface="Arial" panose="020B0604020202020204" pitchFamily="34" charset="0"/>
              <a:buChar char="•"/>
            </a:pPr>
            <a:r>
              <a:rPr lang="en-US" b="1">
                <a:solidFill>
                  <a:schemeClr val="accent6"/>
                </a:solidFill>
              </a:rPr>
              <a:t>Right</a:t>
            </a:r>
            <a:r>
              <a:rPr lang="en-US"/>
              <a:t> to refuse treatment.</a:t>
            </a:r>
          </a:p>
          <a:p>
            <a:pPr marL="285750" indent="-285750">
              <a:lnSpc>
                <a:spcPct val="150000"/>
              </a:lnSpc>
              <a:buFont typeface="Arial" panose="020B0604020202020204" pitchFamily="34" charset="0"/>
              <a:buChar char="•"/>
            </a:pPr>
            <a:r>
              <a:rPr lang="en-US" b="1">
                <a:solidFill>
                  <a:schemeClr val="accent6"/>
                </a:solidFill>
              </a:rPr>
              <a:t>Right</a:t>
            </a:r>
            <a:r>
              <a:rPr lang="en-US"/>
              <a:t> to dignity, respect, and privacy.</a:t>
            </a:r>
          </a:p>
          <a:p>
            <a:pPr marL="285750" indent="-285750">
              <a:lnSpc>
                <a:spcPct val="150000"/>
              </a:lnSpc>
              <a:buFont typeface="Arial" panose="020B0604020202020204" pitchFamily="34" charset="0"/>
              <a:buChar char="•"/>
            </a:pPr>
            <a:r>
              <a:rPr lang="en-US" b="1">
                <a:solidFill>
                  <a:schemeClr val="accent6"/>
                </a:solidFill>
              </a:rPr>
              <a:t>Right</a:t>
            </a:r>
            <a:r>
              <a:rPr lang="en-US"/>
              <a:t> to receive information in understandable terms.</a:t>
            </a:r>
          </a:p>
          <a:p>
            <a:pPr marL="285750" indent="-285750">
              <a:lnSpc>
                <a:spcPct val="150000"/>
              </a:lnSpc>
              <a:buFont typeface="Arial" panose="020B0604020202020204" pitchFamily="34" charset="0"/>
              <a:buChar char="•"/>
            </a:pPr>
            <a:r>
              <a:rPr lang="en-US" b="1">
                <a:solidFill>
                  <a:schemeClr val="accent6"/>
                </a:solidFill>
              </a:rPr>
              <a:t>Mandatory</a:t>
            </a:r>
            <a:r>
              <a:rPr lang="en-US"/>
              <a:t> reporting of abuse/neglect.</a:t>
            </a:r>
          </a:p>
        </p:txBody>
      </p:sp>
      <p:sp>
        <p:nvSpPr>
          <p:cNvPr id="3" name="Title 2">
            <a:extLst>
              <a:ext uri="{FF2B5EF4-FFF2-40B4-BE49-F238E27FC236}">
                <a16:creationId xmlns:a16="http://schemas.microsoft.com/office/drawing/2014/main" id="{4DC7418E-96CF-1158-43FB-17C765197F0A}"/>
              </a:ext>
            </a:extLst>
          </p:cNvPr>
          <p:cNvSpPr>
            <a:spLocks noGrp="1" noRot="1" noMove="1" noResize="1" noEditPoints="1" noAdjustHandles="1" noChangeArrowheads="1" noChangeShapeType="1"/>
          </p:cNvSpPr>
          <p:nvPr>
            <p:ph type="title"/>
          </p:nvPr>
        </p:nvSpPr>
        <p:spPr/>
        <p:txBody>
          <a:bodyPr rIns="0"/>
          <a:lstStyle/>
          <a:p>
            <a:pPr algn="ctr"/>
            <a:r>
              <a:rPr lang="en-US">
                <a:solidFill>
                  <a:schemeClr val="accent6"/>
                </a:solidFill>
              </a:rPr>
              <a:t>Patient Rights</a:t>
            </a:r>
          </a:p>
        </p:txBody>
      </p:sp>
      <p:sp>
        <p:nvSpPr>
          <p:cNvPr id="4" name="Footer Placeholder 3">
            <a:extLst>
              <a:ext uri="{FF2B5EF4-FFF2-40B4-BE49-F238E27FC236}">
                <a16:creationId xmlns:a16="http://schemas.microsoft.com/office/drawing/2014/main" id="{B1A87FA8-6BAA-6D7F-81B3-810A65B7E2FA}"/>
              </a:ext>
            </a:extLst>
          </p:cNvPr>
          <p:cNvSpPr>
            <a:spLocks noGrp="1"/>
          </p:cNvSpPr>
          <p:nvPr>
            <p:ph type="ftr" sz="quarter" idx="13"/>
          </p:nvPr>
        </p:nvSpPr>
        <p:spPr/>
        <p:txBody>
          <a:bodyPr/>
          <a:lstStyle/>
          <a:p>
            <a:r>
              <a:rPr lang="en-US"/>
              <a:t>TMCAH Clinical Skills Day 1 |  © Tufts Medicine 09.2025 |  Private and confidential. Not for redistribution.</a:t>
            </a:r>
          </a:p>
        </p:txBody>
      </p:sp>
      <p:sp>
        <p:nvSpPr>
          <p:cNvPr id="5" name="Slide Number Placeholder 4">
            <a:extLst>
              <a:ext uri="{FF2B5EF4-FFF2-40B4-BE49-F238E27FC236}">
                <a16:creationId xmlns:a16="http://schemas.microsoft.com/office/drawing/2014/main" id="{BF9DA4BA-CBE5-EA10-2B5D-6277CEBB6B90}"/>
              </a:ext>
            </a:extLst>
          </p:cNvPr>
          <p:cNvSpPr>
            <a:spLocks noGrp="1"/>
          </p:cNvSpPr>
          <p:nvPr>
            <p:ph type="sldNum" sz="quarter" idx="14"/>
          </p:nvPr>
        </p:nvSpPr>
        <p:spPr/>
        <p:txBody>
          <a:bodyPr/>
          <a:lstStyle/>
          <a:p>
            <a:fld id="{63DCA5C9-2E11-4C67-86EB-AE1DE127DC64}" type="slidenum">
              <a:rPr lang="en-US" smtClean="0"/>
              <a:pPr/>
              <a:t>9</a:t>
            </a:fld>
            <a:endParaRPr lang="en-US"/>
          </a:p>
        </p:txBody>
      </p:sp>
    </p:spTree>
    <p:extLst>
      <p:ext uri="{BB962C8B-B14F-4D97-AF65-F5344CB8AC3E}">
        <p14:creationId xmlns:p14="http://schemas.microsoft.com/office/powerpoint/2010/main" val="416896680"/>
      </p:ext>
    </p:extLst>
  </p:cSld>
  <p:clrMapOvr>
    <a:masterClrMapping/>
  </p:clrMapOvr>
</p:sld>
</file>

<file path=ppt/theme/theme1.xml><?xml version="1.0" encoding="utf-8"?>
<a:theme xmlns:a="http://schemas.openxmlformats.org/drawingml/2006/main" name="Instructions">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accent1"/>
            </a:solidFill>
            <a:latin typeface="Roboto" panose="02000000000000000000" pitchFamily="2" charset="0"/>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1"/>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3FDD5E73-0534-5542-9E0A-D74D3D9A2181}"/>
    </a:ext>
  </a:extLst>
</a:theme>
</file>

<file path=ppt/theme/theme2.xml><?xml version="1.0" encoding="utf-8"?>
<a:theme xmlns:a="http://schemas.openxmlformats.org/drawingml/2006/main" name="Tufts Medecine 3.22">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bg1"/>
            </a:solidFill>
            <a:latin typeface="+mn-lt"/>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2"/>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103406C2-EC7C-0740-8B86-84EAC9054A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TuftsMed_CaH_16x9_template_3.22</Template>
  <TotalTime>11</TotalTime>
  <Words>4678</Words>
  <Application>Microsoft Office PowerPoint</Application>
  <PresentationFormat>Widescreen</PresentationFormat>
  <Paragraphs>566</Paragraphs>
  <Slides>62</Slides>
  <Notes>62</Notes>
  <HiddenSlides>0</HiddenSlides>
  <MMClips>9</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62</vt:i4>
      </vt:variant>
    </vt:vector>
  </HeadingPairs>
  <TitlesOfParts>
    <vt:vector size="71" baseType="lpstr">
      <vt:lpstr>Aptos</vt:lpstr>
      <vt:lpstr>Arial</vt:lpstr>
      <vt:lpstr>Corbel</vt:lpstr>
      <vt:lpstr>Roboto</vt:lpstr>
      <vt:lpstr>Rockwell</vt:lpstr>
      <vt:lpstr>System Font Regular</vt:lpstr>
      <vt:lpstr>Verdana</vt:lpstr>
      <vt:lpstr>Instructions</vt:lpstr>
      <vt:lpstr>Tufts Medecine 3.22</vt:lpstr>
      <vt:lpstr> Clinical Practice &amp; Skills Competency Tufts Medicine  Care at Home</vt:lpstr>
      <vt:lpstr>Clinical Skills Day 1: Objectives</vt:lpstr>
      <vt:lpstr>Clinical Skills Day 1: Objectives continued..</vt:lpstr>
      <vt:lpstr>Today’s Agenda</vt:lpstr>
      <vt:lpstr>Part 1: Health Literacy Social Determinants of Health (SDOH) Patient Preferences Patient Rights Principles of Patient Education Reflection / Knowledge Check</vt:lpstr>
      <vt:lpstr>Health Literacy</vt:lpstr>
      <vt:lpstr>Social Determinants of Health (SDOH)</vt:lpstr>
      <vt:lpstr>Patient Preferences &amp; Healthcare</vt:lpstr>
      <vt:lpstr>Patient Rights</vt:lpstr>
      <vt:lpstr>Principles of Patient Education</vt:lpstr>
      <vt:lpstr>Patient Education &amp; Teach Back</vt:lpstr>
      <vt:lpstr>Reflection &amp; Knowledge Check</vt:lpstr>
      <vt:lpstr>Part 2: Home Safety Personal Safety Patient Safety Mandatory Reporting &amp; Escalation</vt:lpstr>
      <vt:lpstr>Home Safety</vt:lpstr>
      <vt:lpstr>Personal Safety</vt:lpstr>
      <vt:lpstr>Patient Safety</vt:lpstr>
      <vt:lpstr>Mandatory Reporting &amp; Escalation</vt:lpstr>
      <vt:lpstr>Who is a Mandatory Reporter (Elder Abuse/Neglect)?</vt:lpstr>
      <vt:lpstr>Who is a Mandatory Reporter (Child Abuse/Neglect)?</vt:lpstr>
      <vt:lpstr>Massachusetts</vt:lpstr>
      <vt:lpstr>New Hampshire</vt:lpstr>
      <vt:lpstr>PowerPoint Presentation</vt:lpstr>
      <vt:lpstr>PowerPoint Presentation</vt:lpstr>
      <vt:lpstr>PowerPoint Presentation</vt:lpstr>
      <vt:lpstr>PowerPoint Presentation</vt:lpstr>
      <vt:lpstr>Recognizing Elder Abuse</vt:lpstr>
      <vt:lpstr>Part 3:  Principles of Supervision &amp; Delegation Professional Licensure Basic Life Support</vt:lpstr>
      <vt:lpstr>Delegation &amp; Supervision</vt:lpstr>
      <vt:lpstr>Delegation &amp; Supervision, continued…</vt:lpstr>
      <vt:lpstr>Basic Life Support (BLS) Requirements</vt:lpstr>
      <vt:lpstr>Part 3: Infection Control Standard &amp; Transmission-Based Precautions Bag Technique FIT Testing</vt:lpstr>
      <vt:lpstr>Bloodborne Pathogens</vt:lpstr>
      <vt:lpstr>Precautions</vt:lpstr>
      <vt:lpstr>Standard Precautions</vt:lpstr>
      <vt:lpstr>Transmission-Based Precautions</vt:lpstr>
      <vt:lpstr>Contact Precautions</vt:lpstr>
      <vt:lpstr>Droplet Precautions</vt:lpstr>
      <vt:lpstr>Airborne Precautions</vt:lpstr>
      <vt:lpstr>Handwashing, Hand-Rubbing, &amp; Bag Technique</vt:lpstr>
      <vt:lpstr>FIT Testing Time!</vt:lpstr>
      <vt:lpstr>Part 5: Vitals Pain Assessment Fall Risk Assessment</vt:lpstr>
      <vt:lpstr>Vital Sign Assessment &amp; Best Practice</vt:lpstr>
      <vt:lpstr>Blood Pressure</vt:lpstr>
      <vt:lpstr>Orthostatic Blood Pressure</vt:lpstr>
      <vt:lpstr>Orthostatic Blood Pressure, continued…</vt:lpstr>
      <vt:lpstr>Heart Rate (HR/Pulse)</vt:lpstr>
      <vt:lpstr>Respiratory Rate (RR)</vt:lpstr>
      <vt:lpstr>Oxygen Saturation (SpO2)</vt:lpstr>
      <vt:lpstr>Weight</vt:lpstr>
      <vt:lpstr>Best Practices: Pain Assessment</vt:lpstr>
      <vt:lpstr>Best Practices: Falls Assessment</vt:lpstr>
      <vt:lpstr>Key Components of a Falls Assessment</vt:lpstr>
      <vt:lpstr>Key Components of a Falls Assessment, continued…</vt:lpstr>
      <vt:lpstr>Key Components of a Falls Assessment, continued…</vt:lpstr>
      <vt:lpstr>Key Components of a Falls Assessment, continued…</vt:lpstr>
      <vt:lpstr>Patient &amp; Caregiver Education</vt:lpstr>
      <vt:lpstr>Key Safety Interventions</vt:lpstr>
      <vt:lpstr>  Let’s Practice Vital Signs!</vt:lpstr>
      <vt:lpstr>Part 6: Nursing Clinical Skills Foley Catheter PT/INR Staple Removal Insulin Pens Monofilament Testing</vt:lpstr>
      <vt:lpstr>Clinical Skills</vt:lpstr>
      <vt:lpstr>Sign-Off Competency Training</vt:lpstr>
      <vt:lpstr>Thank you for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Tsoukalas, Nicole</dc:creator>
  <cp:lastModifiedBy>Tsoukalas, Nicole</cp:lastModifiedBy>
  <cp:revision>2</cp:revision>
  <dcterms:created xsi:type="dcterms:W3CDTF">2025-09-26T18:10:42Z</dcterms:created>
  <dcterms:modified xsi:type="dcterms:W3CDTF">2025-10-08T16:50:42Z</dcterms:modified>
</cp:coreProperties>
</file>