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7772400" cy="4057650"/>
  <p:notesSz cx="7772400" cy="4057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61021"/>
            <a:ext cx="6606540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916684"/>
            <a:ext cx="5440680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87209"/>
            <a:ext cx="3380994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87209"/>
            <a:ext cx="3380994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136906"/>
            <a:ext cx="6995160" cy="547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787209"/>
            <a:ext cx="6995160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183064"/>
            <a:ext cx="248716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183064"/>
            <a:ext cx="1787652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183064"/>
            <a:ext cx="1787652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5314"/>
            <a:ext cx="5879465" cy="231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Preceptorship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Scenarios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Strategies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ts val="1405"/>
              </a:lnSpc>
              <a:buAutoNum type="arabicPeriod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whose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performance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progressing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too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slowly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ts val="1375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Review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target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pathway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orientee.</a:t>
            </a:r>
            <a:endParaRPr sz="1200">
              <a:latin typeface="Times New Roman"/>
              <a:cs typeface="Times New Roman"/>
            </a:endParaRPr>
          </a:p>
          <a:p>
            <a:pPr marL="927100" marR="113030" lvl="1" indent="-228600">
              <a:lnSpc>
                <a:spcPts val="1380"/>
              </a:lnSpc>
              <a:spcBef>
                <a:spcPts val="65"/>
              </a:spcBef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impressions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obstacles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slow </a:t>
            </a:r>
            <a:r>
              <a:rPr sz="1200" spc="-10" dirty="0">
                <a:latin typeface="Times New Roman"/>
                <a:cs typeface="Times New Roman"/>
              </a:rPr>
              <a:t>progress.</a:t>
            </a:r>
            <a:endParaRPr sz="1200">
              <a:latin typeface="Times New Roman"/>
              <a:cs typeface="Times New Roman"/>
            </a:endParaRPr>
          </a:p>
          <a:p>
            <a:pPr marL="927100" marR="101600" lvl="1" indent="-228600">
              <a:lnSpc>
                <a:spcPts val="1380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progress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perceptions.</a:t>
            </a:r>
            <a:endParaRPr sz="1200">
              <a:latin typeface="Times New Roman"/>
              <a:cs typeface="Times New Roman"/>
            </a:endParaRPr>
          </a:p>
          <a:p>
            <a:pPr marL="927100" marR="466725" lvl="1" indent="-228600">
              <a:lnSpc>
                <a:spcPts val="1380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consensus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facilitating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orientation.</a:t>
            </a:r>
            <a:endParaRPr sz="1200">
              <a:latin typeface="Times New Roman"/>
              <a:cs typeface="Times New Roman"/>
            </a:endParaRPr>
          </a:p>
          <a:p>
            <a:pPr marL="927100" marR="5080" lvl="1" indent="-228600">
              <a:lnSpc>
                <a:spcPts val="1380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Renegotiate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intermediate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target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dates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 </a:t>
            </a:r>
            <a:r>
              <a:rPr sz="1200" dirty="0">
                <a:latin typeface="Times New Roman"/>
                <a:cs typeface="Times New Roman"/>
              </a:rPr>
              <a:t>pathway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orientation.</a:t>
            </a:r>
            <a:endParaRPr sz="1200">
              <a:latin typeface="Times New Roman"/>
              <a:cs typeface="Times New Roman"/>
            </a:endParaRPr>
          </a:p>
          <a:p>
            <a:pPr marL="926465" lvl="1" indent="-227965">
              <a:lnSpc>
                <a:spcPts val="1345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Monitor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frequently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293916"/>
            <a:ext cx="5256530" cy="28809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358775" indent="-228600">
              <a:lnSpc>
                <a:spcPts val="1380"/>
              </a:lnSpc>
              <a:spcBef>
                <a:spcPts val="195"/>
              </a:spcBef>
              <a:buAutoNum type="alphaLcPeriod" startAt="2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Analyzing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entails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sequentially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investigating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attempting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potential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25" dirty="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698500" marR="33655" lvl="1" indent="-1143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consists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clarify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misperceptions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inaccuracies.</a:t>
            </a:r>
            <a:endParaRPr sz="1200">
              <a:latin typeface="Times New Roman"/>
              <a:cs typeface="Times New Roman"/>
            </a:endParaRPr>
          </a:p>
          <a:p>
            <a:pPr marL="698500" marR="83820" lvl="1" indent="-114300">
              <a:lnSpc>
                <a:spcPts val="1390"/>
              </a:lnSpc>
              <a:spcBef>
                <a:spcPts val="75"/>
              </a:spcBef>
              <a:buFont typeface="Symbol"/>
              <a:buChar char="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correct </a:t>
            </a:r>
            <a:r>
              <a:rPr sz="1200" dirty="0">
                <a:latin typeface="Times New Roman"/>
                <a:cs typeface="Times New Roman"/>
              </a:rPr>
              <a:t>any noted </a:t>
            </a:r>
            <a:r>
              <a:rPr sz="1200" spc="-10" dirty="0">
                <a:latin typeface="Times New Roman"/>
                <a:cs typeface="Times New Roman"/>
              </a:rPr>
              <a:t>inaccuracies.</a:t>
            </a:r>
            <a:endParaRPr sz="1200">
              <a:latin typeface="Times New Roman"/>
              <a:cs typeface="Times New Roman"/>
            </a:endParaRPr>
          </a:p>
          <a:p>
            <a:pPr marL="698500" marR="72390" lvl="1" indent="-1143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simulated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setting,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correct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observed </a:t>
            </a:r>
            <a:r>
              <a:rPr sz="1200" spc="-10" dirty="0">
                <a:latin typeface="Times New Roman"/>
                <a:cs typeface="Times New Roman"/>
              </a:rPr>
              <a:t>deficiencies.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1143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obstacles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(attitudinal,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physical,</a:t>
            </a:r>
            <a:r>
              <a:rPr sz="1200" spc="-10" dirty="0">
                <a:latin typeface="Times New Roman"/>
                <a:cs typeface="Times New Roman"/>
              </a:rPr>
              <a:t> operational, </a:t>
            </a:r>
            <a:r>
              <a:rPr sz="1200" dirty="0">
                <a:latin typeface="Times New Roman"/>
                <a:cs typeface="Times New Roman"/>
              </a:rPr>
              <a:t>environmental,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circumstantial)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inhibit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10" dirty="0">
                <a:latin typeface="Times New Roman"/>
                <a:cs typeface="Times New Roman"/>
              </a:rPr>
              <a:t> performance,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eliminate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obstacles.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significantly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diminished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heightened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whenever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observed’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preoccupied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health </a:t>
            </a:r>
            <a:r>
              <a:rPr sz="1200" dirty="0">
                <a:latin typeface="Times New Roman"/>
                <a:cs typeface="Times New Roman"/>
              </a:rPr>
              <a:t>problems;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difficult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numerous </a:t>
            </a:r>
            <a:r>
              <a:rPr sz="1200" dirty="0">
                <a:latin typeface="Times New Roman"/>
                <a:cs typeface="Times New Roman"/>
              </a:rPr>
              <a:t>distractions,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noises,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personnel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surround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373430"/>
            <a:ext cx="5083175" cy="7340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5080" indent="-22860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c.</a:t>
            </a:r>
            <a:r>
              <a:rPr sz="1200" spc="16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none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seems 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root 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problem,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alternative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method, such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videotape 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interactive </a:t>
            </a:r>
            <a:r>
              <a:rPr sz="1200" spc="-10" dirty="0">
                <a:latin typeface="Times New Roman"/>
                <a:cs typeface="Times New Roman"/>
              </a:rPr>
              <a:t>computer-assisted </a:t>
            </a:r>
            <a:r>
              <a:rPr sz="1200" dirty="0">
                <a:latin typeface="Times New Roman"/>
                <a:cs typeface="Times New Roman"/>
              </a:rPr>
              <a:t>instruction,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alternate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(someone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someone </a:t>
            </a:r>
            <a:r>
              <a:rPr sz="1200" spc="-25" dirty="0">
                <a:latin typeface="Times New Roman"/>
                <a:cs typeface="Times New Roman"/>
              </a:rPr>
              <a:t>who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recently)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valuable.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95440"/>
            <a:ext cx="5731510" cy="30111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130810" indent="-228600">
              <a:lnSpc>
                <a:spcPts val="1380"/>
              </a:lnSpc>
              <a:spcBef>
                <a:spcPts val="195"/>
              </a:spcBef>
              <a:buAutoNum type="arabicPeriod" startAt="8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continually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remarks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that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former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place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employment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had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higher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and </a:t>
            </a:r>
            <a:r>
              <a:rPr sz="1200" b="1" i="1" dirty="0">
                <a:latin typeface="Times New Roman"/>
                <a:cs typeface="Times New Roman"/>
              </a:rPr>
              <a:t>better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standards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practice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8"/>
            </a:pPr>
            <a:endParaRPr sz="11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41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here.</a:t>
            </a:r>
            <a:endParaRPr sz="1200">
              <a:latin typeface="Times New Roman"/>
              <a:cs typeface="Times New Roman"/>
            </a:endParaRPr>
          </a:p>
          <a:p>
            <a:pPr marL="698500" marR="5715" lvl="1" indent="-228600">
              <a:lnSpc>
                <a:spcPts val="1380"/>
              </a:lnSpc>
              <a:spcBef>
                <a:spcPts val="70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After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initiated,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0" dirty="0">
                <a:latin typeface="Times New Roman"/>
                <a:cs typeface="Times New Roman"/>
              </a:rPr>
              <a:t> suggestions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agency.</a:t>
            </a:r>
            <a:endParaRPr sz="1200">
              <a:latin typeface="Times New Roman"/>
              <a:cs typeface="Times New Roman"/>
            </a:endParaRPr>
          </a:p>
          <a:p>
            <a:pPr marL="698500" marR="3492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channel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input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keep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warranted,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improvements,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literature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sources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suggestions. </a:t>
            </a: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mutually present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proposals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future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meeting.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opinion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rather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legitimacy,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were </a:t>
            </a:r>
            <a:r>
              <a:rPr sz="1200" dirty="0">
                <a:latin typeface="Times New Roman"/>
                <a:cs typeface="Times New Roman"/>
              </a:rPr>
              <a:t>developed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modifications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10" dirty="0">
                <a:latin typeface="Times New Roman"/>
                <a:cs typeface="Times New Roman"/>
              </a:rPr>
              <a:t> standards.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channeled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designing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</a:t>
            </a:r>
            <a:r>
              <a:rPr sz="1200" spc="-10" dirty="0">
                <a:latin typeface="Times New Roman"/>
                <a:cs typeface="Times New Roman"/>
              </a:rPr>
              <a:t> research </a:t>
            </a:r>
            <a:r>
              <a:rPr sz="1200" dirty="0">
                <a:latin typeface="Times New Roman"/>
                <a:cs typeface="Times New Roman"/>
              </a:rPr>
              <a:t>projects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practice.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75564"/>
            <a:ext cx="5697220" cy="28359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384175" indent="-228600">
              <a:lnSpc>
                <a:spcPts val="1380"/>
              </a:lnSpc>
              <a:spcBef>
                <a:spcPts val="195"/>
              </a:spcBef>
              <a:buAutoNum type="arabicPeriod" startAt="9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 expects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spoon-</a:t>
            </a:r>
            <a:r>
              <a:rPr sz="1200" b="1" i="1" dirty="0">
                <a:latin typeface="Times New Roman"/>
                <a:cs typeface="Times New Roman"/>
              </a:rPr>
              <a:t>fed and resents having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assume any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personal </a:t>
            </a:r>
            <a:r>
              <a:rPr sz="1200" b="1" i="1" dirty="0">
                <a:latin typeface="Times New Roman"/>
                <a:cs typeface="Times New Roman"/>
              </a:rPr>
              <a:t>responsibility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</a:t>
            </a:r>
            <a:r>
              <a:rPr sz="1200" b="1" i="1" spc="-10" dirty="0">
                <a:latin typeface="Times New Roman"/>
                <a:cs typeface="Times New Roman"/>
              </a:rPr>
              <a:t> learning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 startAt="9"/>
            </a:pPr>
            <a:endParaRPr sz="1150">
              <a:latin typeface="Times New Roman"/>
              <a:cs typeface="Times New Roman"/>
            </a:endParaRPr>
          </a:p>
          <a:p>
            <a:pPr marL="698500" marR="3225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reiterates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</a:t>
            </a:r>
            <a:r>
              <a:rPr sz="1200" spc="-10" dirty="0">
                <a:latin typeface="Times New Roman"/>
                <a:cs typeface="Times New Roman"/>
              </a:rPr>
              <a:t> orientation.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Reinforce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design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learning </a:t>
            </a:r>
            <a:r>
              <a:rPr sz="1200" dirty="0">
                <a:latin typeface="Times New Roman"/>
                <a:cs typeface="Times New Roman"/>
              </a:rPr>
              <a:t>contract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  <a:p>
            <a:pPr marL="698500" marR="177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Throughout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monitor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regular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deficiencies,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maximal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keep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problems.</a:t>
            </a:r>
            <a:endParaRPr sz="1200">
              <a:latin typeface="Times New Roman"/>
              <a:cs typeface="Times New Roman"/>
            </a:endParaRPr>
          </a:p>
          <a:p>
            <a:pPr marL="698500" marR="304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counsel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10" dirty="0">
                <a:latin typeface="Times New Roman"/>
                <a:cs typeface="Times New Roman"/>
              </a:rPr>
              <a:t> first </a:t>
            </a:r>
            <a:r>
              <a:rPr sz="1200" dirty="0">
                <a:latin typeface="Times New Roman"/>
                <a:cs typeface="Times New Roman"/>
              </a:rPr>
              <a:t>and,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arrange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issue,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further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counsel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orientee,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identify </a:t>
            </a:r>
            <a:r>
              <a:rPr sz="1200" dirty="0">
                <a:latin typeface="Times New Roman"/>
                <a:cs typeface="Times New Roman"/>
              </a:rPr>
              <a:t>benchmarks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improvement.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decision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continued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falls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prerogative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unit </a:t>
            </a:r>
            <a:r>
              <a:rPr sz="1200" spc="-10" dirty="0">
                <a:latin typeface="Times New Roman"/>
                <a:cs typeface="Times New Roman"/>
              </a:rPr>
              <a:t>manager.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74954"/>
            <a:ext cx="5725795" cy="195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0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becomes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visibly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upset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when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performance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critiqued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0"/>
            </a:pP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2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elicit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cause(s)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responses.</a:t>
            </a:r>
            <a:endParaRPr sz="1200">
              <a:latin typeface="Times New Roman"/>
              <a:cs typeface="Times New Roman"/>
            </a:endParaRPr>
          </a:p>
          <a:p>
            <a:pPr marL="698500" marR="21907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Inquire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offered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response;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extent possible.</a:t>
            </a:r>
            <a:endParaRPr sz="1200">
              <a:latin typeface="Times New Roman"/>
              <a:cs typeface="Times New Roman"/>
            </a:endParaRPr>
          </a:p>
          <a:p>
            <a:pPr marL="698500" marR="4445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unwarranted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emotional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emphasizing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accomplishments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date,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conveying </a:t>
            </a:r>
            <a:r>
              <a:rPr sz="1200" dirty="0">
                <a:latin typeface="Times New Roman"/>
                <a:cs typeface="Times New Roman"/>
              </a:rPr>
              <a:t>confidence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successfully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requirements,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judicious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humor.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35203"/>
            <a:ext cx="5683250" cy="195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1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shows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concern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after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making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grievous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dangerous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error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1"/>
            </a:pPr>
            <a:endParaRPr sz="1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serious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paramount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apparent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concern.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scenario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applicable,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indicated.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Times New Roman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697865" marR="6794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individuals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varying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emotional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expressions,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cultural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nonverbal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expressions,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perception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concern)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accurate.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blank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expression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embarrassment,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control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 </a:t>
            </a:r>
            <a:r>
              <a:rPr sz="1200" spc="-10" dirty="0">
                <a:latin typeface="Times New Roman"/>
                <a:cs typeface="Times New Roman"/>
              </a:rPr>
              <a:t>emotions.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274040"/>
            <a:ext cx="5278120" cy="28371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92710" indent="-228600">
              <a:lnSpc>
                <a:spcPts val="1380"/>
              </a:lnSpc>
              <a:spcBef>
                <a:spcPts val="195"/>
              </a:spcBef>
              <a:buAutoNum type="alphaLcPeriod" startAt="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comprehend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consequently,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little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appreciation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sequelae.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orientees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realize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made 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 </a:t>
            </a:r>
            <a:r>
              <a:rPr sz="1200" spc="-20" dirty="0">
                <a:latin typeface="Times New Roman"/>
                <a:cs typeface="Times New Roman"/>
              </a:rPr>
              <a:t>harm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Counseling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than </a:t>
            </a:r>
            <a:r>
              <a:rPr sz="1200" spc="-10" dirty="0">
                <a:latin typeface="Times New Roman"/>
                <a:cs typeface="Times New Roman"/>
              </a:rPr>
              <a:t>admonishment.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lphaLcPeriod" startAt="3"/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AutoNum type="alphaLcPeriod" startAt="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comprehend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consequences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display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apparent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concern,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clarification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discrepancy, explain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necessary </a:t>
            </a:r>
            <a:r>
              <a:rPr sz="1200" spc="-10" dirty="0">
                <a:latin typeface="Times New Roman"/>
                <a:cs typeface="Times New Roman"/>
              </a:rPr>
              <a:t>follow-</a:t>
            </a:r>
            <a:r>
              <a:rPr sz="1200" dirty="0">
                <a:latin typeface="Times New Roman"/>
                <a:cs typeface="Times New Roman"/>
              </a:rPr>
              <a:t>up activities (for </a:t>
            </a:r>
            <a:r>
              <a:rPr sz="1200" spc="-10" dirty="0">
                <a:latin typeface="Times New Roman"/>
                <a:cs typeface="Times New Roman"/>
              </a:rPr>
              <a:t>example,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notifying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physician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incident </a:t>
            </a:r>
            <a:r>
              <a:rPr sz="1200" dirty="0">
                <a:latin typeface="Times New Roman"/>
                <a:cs typeface="Times New Roman"/>
              </a:rPr>
              <a:t>report)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source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help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future.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mind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attempt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hope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dangerous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errors</a:t>
            </a:r>
            <a:r>
              <a:rPr sz="1200" spc="-10" dirty="0">
                <a:latin typeface="Times New Roman"/>
                <a:cs typeface="Times New Roman"/>
              </a:rPr>
              <a:t> cannot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concealed,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disproportionate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gravity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10" dirty="0">
                <a:latin typeface="Times New Roman"/>
                <a:cs typeface="Times New Roman"/>
              </a:rPr>
              <a:t>avoided.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56298"/>
            <a:ext cx="5719445" cy="283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2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complains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about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quality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preceptor’s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job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skills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2"/>
            </a:pPr>
            <a:endParaRPr sz="1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Regardless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complaints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voiced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conveyed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third </a:t>
            </a:r>
            <a:r>
              <a:rPr sz="1200" dirty="0">
                <a:latin typeface="Times New Roman"/>
                <a:cs typeface="Times New Roman"/>
              </a:rPr>
              <a:t>parties,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arrange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private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what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clarification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nature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problems.</a:t>
            </a:r>
            <a:endParaRPr sz="1200">
              <a:latin typeface="Times New Roman"/>
              <a:cs typeface="Times New Roman"/>
            </a:endParaRPr>
          </a:p>
          <a:p>
            <a:pPr marL="697865" marR="9969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complaints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nurse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a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 marL="697865" marR="9080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isolate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dissatisfied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why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problematic.</a:t>
            </a:r>
            <a:endParaRPr sz="1200">
              <a:latin typeface="Times New Roman"/>
              <a:cs typeface="Times New Roman"/>
            </a:endParaRPr>
          </a:p>
          <a:p>
            <a:pPr marL="698500" marR="60960" lvl="1" indent="-228600" algn="just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becoming reactive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defensive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10" dirty="0">
                <a:latin typeface="Times New Roman"/>
                <a:cs typeface="Times New Roman"/>
              </a:rPr>
              <a:t>complaints.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misunderstanding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identify </a:t>
            </a:r>
            <a:r>
              <a:rPr sz="1200" dirty="0">
                <a:latin typeface="Times New Roman"/>
                <a:cs typeface="Times New Roman"/>
              </a:rPr>
              <a:t>ways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orientee.</a:t>
            </a:r>
            <a:endParaRPr sz="1200">
              <a:latin typeface="Times New Roman"/>
              <a:cs typeface="Times New Roman"/>
            </a:endParaRPr>
          </a:p>
          <a:p>
            <a:pPr marL="698500" marR="129539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successful,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assignment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counseling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10" dirty="0">
                <a:latin typeface="Times New Roman"/>
                <a:cs typeface="Times New Roman"/>
              </a:rPr>
              <a:t>warranted.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95440"/>
            <a:ext cx="5730875" cy="195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3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hesitant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flusters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easily,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fearing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that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make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mistake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3"/>
            </a:pPr>
            <a:endParaRPr sz="1200">
              <a:latin typeface="Times New Roman"/>
              <a:cs typeface="Times New Roman"/>
            </a:endParaRPr>
          </a:p>
          <a:p>
            <a:pPr marL="698500" marR="525145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variant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combination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scenarios.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benefit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extended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quiet,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simulated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fewer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variables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exist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escalate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anxieties.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also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beneficial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 </a:t>
            </a:r>
            <a:r>
              <a:rPr sz="1200" spc="-10" dirty="0">
                <a:latin typeface="Times New Roman"/>
                <a:cs typeface="Times New Roman"/>
              </a:rPr>
              <a:t>self- </a:t>
            </a:r>
            <a:r>
              <a:rPr sz="1200" dirty="0">
                <a:latin typeface="Times New Roman"/>
                <a:cs typeface="Times New Roman"/>
              </a:rPr>
              <a:t>directed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videotapes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themselves,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before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  <a:p>
            <a:pPr marL="698500" marR="7112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build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confidence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underestimate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capabilities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perfectionists.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75564"/>
            <a:ext cx="5717540" cy="143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14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seems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preoccupied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with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personal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situation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4"/>
            </a:pP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preoccupation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guidance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securing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any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agency.</a:t>
            </a:r>
            <a:endParaRPr sz="1200">
              <a:latin typeface="Times New Roman"/>
              <a:cs typeface="Times New Roman"/>
            </a:endParaRPr>
          </a:p>
          <a:p>
            <a:pPr marL="698500" marR="27940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preoccupation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adversely,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10" dirty="0">
                <a:latin typeface="Times New Roman"/>
                <a:cs typeface="Times New Roman"/>
              </a:rPr>
              <a:t>supported.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96049"/>
            <a:ext cx="5740400" cy="248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05"/>
              </a:lnSpc>
              <a:spcBef>
                <a:spcPts val="100"/>
              </a:spcBef>
              <a:buAutoNum type="arabicPeriod" startAt="2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overestimates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capabilities</a:t>
            </a:r>
            <a:endParaRPr sz="1200">
              <a:latin typeface="Times New Roman"/>
              <a:cs typeface="Times New Roman"/>
            </a:endParaRPr>
          </a:p>
          <a:p>
            <a:pPr marL="698500" marR="137795" lvl="1" indent="-228600">
              <a:lnSpc>
                <a:spcPts val="1380"/>
              </a:lnSpc>
              <a:spcBef>
                <a:spcPts val="60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 concrete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believe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orientee </a:t>
            </a:r>
            <a:r>
              <a:rPr sz="1200" dirty="0">
                <a:latin typeface="Times New Roman"/>
                <a:cs typeface="Times New Roman"/>
              </a:rPr>
              <a:t>overestimated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capabilities.</a:t>
            </a:r>
            <a:endParaRPr sz="1200">
              <a:latin typeface="Times New Roman"/>
              <a:cs typeface="Times New Roman"/>
            </a:endParaRPr>
          </a:p>
          <a:p>
            <a:pPr marL="697865" marR="432434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opinions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readiness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10" dirty="0">
                <a:latin typeface="Times New Roman"/>
                <a:cs typeface="Times New Roman"/>
              </a:rPr>
              <a:t>situations.</a:t>
            </a:r>
            <a:endParaRPr sz="1200">
              <a:latin typeface="Times New Roman"/>
              <a:cs typeface="Times New Roman"/>
            </a:endParaRPr>
          </a:p>
          <a:p>
            <a:pPr marL="697865" marR="17526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Inquire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requesting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(to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embarrassment,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inability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indentified).</a:t>
            </a:r>
            <a:endParaRPr sz="1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Compare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impressions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perceptions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agreement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disagreement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</a:t>
            </a:r>
            <a:r>
              <a:rPr sz="1200" spc="-10" dirty="0">
                <a:latin typeface="Times New Roman"/>
                <a:cs typeface="Times New Roman"/>
              </a:rPr>
              <a:t> needs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supervision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assistance;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consensus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areas.</a:t>
            </a:r>
            <a:endParaRPr sz="1200">
              <a:latin typeface="Times New Roman"/>
              <a:cs typeface="Times New Roman"/>
            </a:endParaRPr>
          </a:p>
          <a:p>
            <a:pPr marL="698500" marR="15367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helpful,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pathway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independently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warrant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supervision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assistance.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5800"/>
            <a:ext cx="5815330" cy="283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100"/>
              </a:spcBef>
              <a:buAutoNum type="arabicPeriod" startAt="15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experiencing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difficulty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relating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coworkers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15"/>
            </a:pPr>
            <a:endParaRPr sz="1200">
              <a:latin typeface="Times New Roman"/>
              <a:cs typeface="Times New Roman"/>
            </a:endParaRPr>
          </a:p>
          <a:p>
            <a:pPr marL="927100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Elicit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perspectives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issues </a:t>
            </a:r>
            <a:r>
              <a:rPr sz="1200" dirty="0">
                <a:latin typeface="Times New Roman"/>
                <a:cs typeface="Times New Roman"/>
              </a:rPr>
              <a:t>involved,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isolating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difficulties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party.</a:t>
            </a:r>
            <a:endParaRPr sz="1200">
              <a:latin typeface="Times New Roman"/>
              <a:cs typeface="Times New Roman"/>
            </a:endParaRPr>
          </a:p>
          <a:p>
            <a:pPr marL="927100" marR="38100" lvl="1" indent="-228600">
              <a:lnSpc>
                <a:spcPts val="1380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Once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side,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party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avenues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this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candidly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party.</a:t>
            </a:r>
            <a:endParaRPr sz="1200">
              <a:latin typeface="Times New Roman"/>
              <a:cs typeface="Times New Roman"/>
            </a:endParaRPr>
          </a:p>
          <a:p>
            <a:pPr marL="927100" marR="49530" lvl="1" indent="-228600" algn="just">
              <a:lnSpc>
                <a:spcPts val="1380"/>
              </a:lnSpc>
              <a:buAutoNum type="alphaL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Convene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face-</a:t>
            </a:r>
            <a:r>
              <a:rPr sz="1200" dirty="0">
                <a:latin typeface="Times New Roman"/>
                <a:cs typeface="Times New Roman"/>
              </a:rPr>
              <a:t>to-face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representatives,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working </a:t>
            </a:r>
            <a:r>
              <a:rPr sz="1200" dirty="0">
                <a:latin typeface="Times New Roman"/>
                <a:cs typeface="Times New Roman"/>
              </a:rPr>
              <a:t>relationships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maintained.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above?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3782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35203"/>
            <a:ext cx="5481955" cy="108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05"/>
              </a:lnSpc>
              <a:spcBef>
                <a:spcPts val="100"/>
              </a:spcBef>
              <a:buAutoNum type="arabicPeriod" startAt="3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underestimates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capabilities</a:t>
            </a:r>
            <a:endParaRPr sz="1200">
              <a:latin typeface="Times New Roman"/>
              <a:cs typeface="Times New Roman"/>
            </a:endParaRPr>
          </a:p>
          <a:p>
            <a:pPr marL="698500" marR="614045" lvl="1" indent="-228600">
              <a:lnSpc>
                <a:spcPts val="1380"/>
              </a:lnSpc>
              <a:spcBef>
                <a:spcPts val="60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Follow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underestimating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(versus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overestimating)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one’s</a:t>
            </a:r>
            <a:r>
              <a:rPr sz="1200" spc="-10" dirty="0">
                <a:latin typeface="Times New Roman"/>
                <a:cs typeface="Times New Roman"/>
              </a:rPr>
              <a:t> capabilities.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encouragement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capabilities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clinical situations.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35203"/>
            <a:ext cx="5699760" cy="28359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86360" indent="-228600">
              <a:lnSpc>
                <a:spcPts val="1380"/>
              </a:lnSpc>
              <a:spcBef>
                <a:spcPts val="195"/>
              </a:spcBef>
              <a:buAutoNum type="arabicPeriod" startAt="4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whose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work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disorganized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rarely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completed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within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reasonable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period </a:t>
            </a:r>
            <a:r>
              <a:rPr sz="1200" b="1" i="1" dirty="0">
                <a:latin typeface="Times New Roman"/>
                <a:cs typeface="Times New Roman"/>
              </a:rPr>
              <a:t>of </a:t>
            </a:r>
            <a:r>
              <a:rPr sz="1200" b="1" i="1" spc="-20" dirty="0">
                <a:latin typeface="Times New Roman"/>
                <a:cs typeface="Times New Roman"/>
              </a:rPr>
              <a:t>time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0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inefficient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priority</a:t>
            </a:r>
            <a:endParaRPr sz="1200">
              <a:latin typeface="Times New Roman"/>
              <a:cs typeface="Times New Roman"/>
            </a:endParaRPr>
          </a:p>
          <a:p>
            <a:pPr marL="6985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setting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recently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observed.</a:t>
            </a:r>
            <a:endParaRPr sz="1200">
              <a:latin typeface="Times New Roman"/>
              <a:cs typeface="Times New Roman"/>
            </a:endParaRPr>
          </a:p>
          <a:p>
            <a:pPr marL="698500" marR="14604" lvl="1" indent="-228600">
              <a:lnSpc>
                <a:spcPts val="1380"/>
              </a:lnSpc>
              <a:spcBef>
                <a:spcPts val="65"/>
              </a:spcBef>
              <a:buAutoNum type="alphaLcPeriod" startAt="2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 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assignments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completed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orientee’s </a:t>
            </a:r>
            <a:r>
              <a:rPr sz="1200" dirty="0">
                <a:latin typeface="Times New Roman"/>
                <a:cs typeface="Times New Roman"/>
              </a:rPr>
              <a:t>responses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organization.</a:t>
            </a:r>
            <a:endParaRPr sz="1200">
              <a:latin typeface="Times New Roman"/>
              <a:cs typeface="Times New Roman"/>
            </a:endParaRPr>
          </a:p>
          <a:p>
            <a:pPr marL="698500" marR="80010" lvl="1" indent="-228600">
              <a:lnSpc>
                <a:spcPts val="1380"/>
              </a:lnSpc>
              <a:buAutoNum type="alphaLcPeriod" startAt="2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10" dirty="0">
                <a:latin typeface="Times New Roman"/>
                <a:cs typeface="Times New Roman"/>
              </a:rPr>
              <a:t>activities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factors </a:t>
            </a:r>
            <a:r>
              <a:rPr sz="1200" dirty="0">
                <a:latin typeface="Times New Roman"/>
                <a:cs typeface="Times New Roman"/>
              </a:rPr>
              <a:t>influencing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setting.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 startAt="2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consensus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alternative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she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10" dirty="0">
                <a:latin typeface="Times New Roman"/>
                <a:cs typeface="Times New Roman"/>
              </a:rPr>
              <a:t>organization.</a:t>
            </a:r>
            <a:endParaRPr sz="1200">
              <a:latin typeface="Times New Roman"/>
              <a:cs typeface="Times New Roman"/>
            </a:endParaRPr>
          </a:p>
          <a:p>
            <a:pPr marL="698500" marR="27305" lvl="1" indent="-228600">
              <a:lnSpc>
                <a:spcPts val="1380"/>
              </a:lnSpc>
              <a:buAutoNum type="alphaLcPeriod" startAt="2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consecutive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monitor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progress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lend further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 few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hours during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until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 </a:t>
            </a:r>
            <a:r>
              <a:rPr sz="1200" spc="-20" dirty="0">
                <a:latin typeface="Times New Roman"/>
                <a:cs typeface="Times New Roman"/>
              </a:rPr>
              <a:t>work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consistent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basis.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55689"/>
            <a:ext cx="5726430" cy="231013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662305" indent="-228600">
              <a:lnSpc>
                <a:spcPts val="1380"/>
              </a:lnSpc>
              <a:spcBef>
                <a:spcPts val="195"/>
              </a:spcBef>
              <a:buAutoNum type="arabicPeriod" startAt="5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unfamiliar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skills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without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first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seeking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preceptor’s </a:t>
            </a:r>
            <a:r>
              <a:rPr sz="1200" b="1" i="1" dirty="0">
                <a:latin typeface="Times New Roman"/>
                <a:cs typeface="Times New Roman"/>
              </a:rPr>
              <a:t>supervision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guidance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0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 </a:t>
            </a:r>
            <a:r>
              <a:rPr sz="1200" spc="-10" dirty="0">
                <a:latin typeface="Times New Roman"/>
                <a:cs typeface="Times New Roman"/>
              </a:rPr>
              <a:t>strategies</a:t>
            </a:r>
            <a:endParaRPr sz="1200">
              <a:latin typeface="Times New Roman"/>
              <a:cs typeface="Times New Roman"/>
            </a:endParaRPr>
          </a:p>
          <a:p>
            <a:pPr marL="6985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suggested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scenario.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65"/>
              </a:spcBef>
              <a:buAutoNum type="alphaLcPeriod" startAt="2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not </a:t>
            </a:r>
            <a:r>
              <a:rPr sz="1200" dirty="0">
                <a:latin typeface="Times New Roman"/>
                <a:cs typeface="Times New Roman"/>
              </a:rPr>
              <a:t>seeking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guidance.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logistical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inability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 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hesitate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mention </a:t>
            </a:r>
            <a:r>
              <a:rPr sz="1200" dirty="0">
                <a:latin typeface="Times New Roman"/>
                <a:cs typeface="Times New Roman"/>
              </a:rPr>
              <a:t>past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took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control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made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uncomfortable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embarrassed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hurried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manner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conveyed.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 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intended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convert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reestablish</a:t>
            </a:r>
            <a:r>
              <a:rPr sz="1200" spc="-10" dirty="0">
                <a:latin typeface="Times New Roman"/>
                <a:cs typeface="Times New Roman"/>
              </a:rPr>
              <a:t> rapport.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56298"/>
            <a:ext cx="5709285" cy="143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“know-it-</a:t>
            </a:r>
            <a:r>
              <a:rPr sz="1200" b="1" i="1" dirty="0">
                <a:latin typeface="Times New Roman"/>
                <a:cs typeface="Times New Roman"/>
              </a:rPr>
              <a:t>all” orientee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 ignores the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preceptor’s suggestions or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direction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6"/>
            </a:pPr>
            <a:endParaRPr sz="1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1380"/>
              </a:lnSpc>
              <a:spcBef>
                <a:spcPts val="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 may behave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all”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reasons,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credibility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newcomer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accepted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peers.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10" dirty="0">
                <a:latin typeface="Times New Roman"/>
                <a:cs typeface="Times New Roman"/>
              </a:rPr>
              <a:t>know-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overtly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independently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insecure.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especially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who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senior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workplace,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discomforted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students</a:t>
            </a:r>
            <a:r>
              <a:rPr sz="1200" spc="-10" dirty="0">
                <a:latin typeface="Times New Roman"/>
                <a:cs typeface="Times New Roman"/>
              </a:rPr>
              <a:t> again.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214400"/>
            <a:ext cx="5193030" cy="12598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5080" indent="-22860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b.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strategy 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twofold: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openly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abundantly </a:t>
            </a:r>
            <a:r>
              <a:rPr sz="1200" dirty="0">
                <a:latin typeface="Times New Roman"/>
                <a:cs typeface="Times New Roman"/>
              </a:rPr>
              <a:t>acknowledge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demonstrated </a:t>
            </a:r>
            <a:r>
              <a:rPr sz="1200" dirty="0">
                <a:latin typeface="Times New Roman"/>
                <a:cs typeface="Times New Roman"/>
              </a:rPr>
              <a:t>excellent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threats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integrity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 maintaining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colleague-</a:t>
            </a:r>
            <a:r>
              <a:rPr sz="1200" dirty="0">
                <a:latin typeface="Times New Roman"/>
                <a:cs typeface="Times New Roman"/>
              </a:rPr>
              <a:t>to-colleague 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rather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teacher-to-</a:t>
            </a:r>
            <a:r>
              <a:rPr sz="1200" dirty="0">
                <a:latin typeface="Times New Roman"/>
                <a:cs typeface="Times New Roman"/>
              </a:rPr>
              <a:t>student relationship. The latter may 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facilitated </a:t>
            </a:r>
            <a:r>
              <a:rPr sz="1200" spc="-2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characterizing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affirmation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validation </a:t>
            </a:r>
            <a:r>
              <a:rPr sz="1200" dirty="0">
                <a:latin typeface="Times New Roman"/>
                <a:cs typeface="Times New Roman"/>
              </a:rPr>
              <a:t>process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10" dirty="0">
                <a:latin typeface="Times New Roman"/>
                <a:cs typeface="Times New Roman"/>
              </a:rPr>
              <a:t>testing.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254165"/>
            <a:ext cx="5248275" cy="9093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c.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After 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initiated,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appeared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ignore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elicit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perceptions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rationale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dynamics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together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reach agreement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together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 </a:t>
            </a:r>
            <a:r>
              <a:rPr sz="1200" spc="-10" dirty="0">
                <a:latin typeface="Times New Roman"/>
                <a:cs typeface="Times New Roman"/>
              </a:rPr>
              <a:t>effectively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future,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other.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55079"/>
            <a:ext cx="5596890" cy="21780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309245" indent="-228600">
              <a:lnSpc>
                <a:spcPts val="1380"/>
              </a:lnSpc>
              <a:spcBef>
                <a:spcPts val="195"/>
              </a:spcBef>
              <a:buAutoNum type="arabicPeriod" startAt="7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has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been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shown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repeatedly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how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same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skill,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but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who </a:t>
            </a:r>
            <a:r>
              <a:rPr sz="1200" b="1" i="1" dirty="0">
                <a:latin typeface="Times New Roman"/>
                <a:cs typeface="Times New Roman"/>
              </a:rPr>
              <a:t>continues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incorrectly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 startAt="7"/>
            </a:pPr>
            <a:endParaRPr sz="115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Assuming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problems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imes New Roman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1155700" lvl="2" indent="-114300">
              <a:lnSpc>
                <a:spcPct val="100000"/>
              </a:lnSpc>
              <a:buFont typeface="Symbol"/>
              <a:buChar char="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 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20" dirty="0">
                <a:latin typeface="Times New Roman"/>
                <a:cs typeface="Times New Roman"/>
              </a:rPr>
              <a:t>done</a:t>
            </a:r>
            <a:endParaRPr sz="1200">
              <a:latin typeface="Times New Roman"/>
              <a:cs typeface="Times New Roman"/>
            </a:endParaRPr>
          </a:p>
          <a:p>
            <a:pPr marL="1155700" lvl="2" indent="-1143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 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 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20" dirty="0">
                <a:latin typeface="Times New Roman"/>
                <a:cs typeface="Times New Roman"/>
              </a:rPr>
              <a:t>done</a:t>
            </a:r>
            <a:endParaRPr sz="1200">
              <a:latin typeface="Times New Roman"/>
              <a:cs typeface="Times New Roman"/>
            </a:endParaRPr>
          </a:p>
          <a:p>
            <a:pPr marL="1155700" lvl="2" indent="-1143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correctly</a:t>
            </a:r>
            <a:endParaRPr sz="1200">
              <a:latin typeface="Times New Roman"/>
              <a:cs typeface="Times New Roman"/>
            </a:endParaRPr>
          </a:p>
          <a:p>
            <a:pPr marL="1155700" marR="628015" lvl="2" indent="-1143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Obstacles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(attitudinal,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physical,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operational,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environmental,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circumstantial)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inhibit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2435</Words>
  <Application>Microsoft Office PowerPoint</Application>
  <PresentationFormat>Custom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2023-03-23T17:54:58Z</dcterms:created>
  <dcterms:modified xsi:type="dcterms:W3CDTF">2023-03-23T17:55:47Z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