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772400" cy="3740150"/>
  <p:notesSz cx="7772400" cy="37401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31369" y="353555"/>
            <a:ext cx="2509661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461516"/>
            <a:ext cx="5440680" cy="652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600265"/>
            <a:ext cx="3380994" cy="17225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600265"/>
            <a:ext cx="3380994" cy="17225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4369" y="274041"/>
            <a:ext cx="1343660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600265"/>
            <a:ext cx="6995160" cy="17225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2427160"/>
            <a:ext cx="2487168" cy="130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2427160"/>
            <a:ext cx="1787652" cy="130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2427160"/>
            <a:ext cx="1787652" cy="130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252095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</a:t>
            </a:r>
            <a:r>
              <a:rPr dirty="0"/>
              <a:t>“Evaluator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Job</a:t>
            </a:r>
            <a:r>
              <a:rPr spc="-40" dirty="0"/>
              <a:t> </a:t>
            </a:r>
            <a:r>
              <a:rPr spc="-10" dirty="0"/>
              <a:t>Performance”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938009"/>
            <a:ext cx="5789295" cy="10839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89535" algn="just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fourth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subrole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subrole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orientation/preceptor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familiar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anxiety-provoking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preceptor’s </a:t>
            </a:r>
            <a:r>
              <a:rPr sz="1200" dirty="0">
                <a:latin typeface="Times New Roman"/>
                <a:cs typeface="Times New Roman"/>
              </a:rPr>
              <a:t>roles,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especially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3069"/>
            <a:ext cx="5887085" cy="9093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uncomfortable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unacceptable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incorrect.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Therefore,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third </a:t>
            </a:r>
            <a:r>
              <a:rPr sz="1200" dirty="0">
                <a:latin typeface="Times New Roman"/>
                <a:cs typeface="Times New Roman"/>
              </a:rPr>
              <a:t>type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constructive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feedback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intended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(correct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constructive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conveyed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language.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35203"/>
            <a:ext cx="5865495" cy="9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constructive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feedback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“I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found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covering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medications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allergies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left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blank.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data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so </a:t>
            </a:r>
            <a:r>
              <a:rPr sz="1200" dirty="0">
                <a:latin typeface="Times New Roman"/>
                <a:cs typeface="Times New Roman"/>
              </a:rPr>
              <a:t>thoroughly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surprised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lacked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notations.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tell 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documentation?”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54165"/>
            <a:ext cx="5550535" cy="953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benefits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 </a:t>
            </a:r>
            <a:r>
              <a:rPr sz="1200" spc="-10" dirty="0">
                <a:latin typeface="Times New Roman"/>
                <a:cs typeface="Times New Roman"/>
              </a:rPr>
              <a:t>feedback: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Produces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Maintains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learning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Reinforces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unsatisfactory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Maintains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esteem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confidence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54165"/>
            <a:ext cx="4050665" cy="18726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attributes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general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Factual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opinionated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Descriptive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judgmental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Clearly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understood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receiver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Times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 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useful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Sensitive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learner’s</a:t>
            </a:r>
            <a:r>
              <a:rPr sz="1200" spc="-10" dirty="0">
                <a:latin typeface="Times New Roman"/>
                <a:cs typeface="Times New Roman"/>
              </a:rPr>
              <a:t> feelings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destructive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Directed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learner’s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learner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33679"/>
            <a:ext cx="5405755" cy="238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Four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observed: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how.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judging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generalizing.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observed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 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10" dirty="0">
                <a:latin typeface="Times New Roman"/>
                <a:cs typeface="Times New Roman"/>
              </a:rPr>
              <a:t>feel.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alternate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(when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indicated).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Times New Roman"/>
                <a:cs typeface="Times New Roman"/>
              </a:rPr>
              <a:t>Summary: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Whenever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positive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Whenever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constructive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feedback.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Unless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emergency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giving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negative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5564"/>
            <a:ext cx="554926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Performance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Criteria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Describes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 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evaluation </a:t>
            </a:r>
            <a:r>
              <a:rPr sz="1200" spc="-10" dirty="0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90"/>
              </a:lnSpc>
              <a:spcBef>
                <a:spcPts val="1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Demonstrates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tools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appraise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document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Demonstrates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constructive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5440"/>
            <a:ext cx="5798185" cy="143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Describes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each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steps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evaluation</a:t>
            </a:r>
            <a:r>
              <a:rPr sz="1200" b="1" spc="-10" dirty="0">
                <a:latin typeface="Times New Roman"/>
                <a:cs typeface="Times New Roman"/>
              </a:rPr>
              <a:t> process</a:t>
            </a:r>
            <a:endParaRPr sz="1200">
              <a:latin typeface="Times New Roman"/>
              <a:cs typeface="Times New Roman"/>
            </a:endParaRPr>
          </a:p>
          <a:p>
            <a:pPr marL="12700" marR="28321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familiar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illustrate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person’s </a:t>
            </a:r>
            <a:r>
              <a:rPr sz="1200" spc="-10" dirty="0">
                <a:latin typeface="Times New Roman"/>
                <a:cs typeface="Times New Roman"/>
              </a:rPr>
              <a:t>weight: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ts val="1345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sz="1200" b="1" dirty="0">
                <a:latin typeface="Times New Roman"/>
                <a:cs typeface="Times New Roman"/>
              </a:rPr>
              <a:t>Measurement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Body</a:t>
            </a:r>
            <a:r>
              <a:rPr sz="1200" spc="-10" dirty="0">
                <a:latin typeface="Times New Roman"/>
                <a:cs typeface="Times New Roman"/>
              </a:rPr>
              <a:t> weight.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sz="1200" b="1" dirty="0">
                <a:latin typeface="Times New Roman"/>
                <a:cs typeface="Times New Roman"/>
              </a:rPr>
              <a:t>Comparison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person’s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measured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against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weight,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expressed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pounds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kilograms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heights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ages.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871256"/>
            <a:ext cx="940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3.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b="1" spc="-10" dirty="0">
                <a:latin typeface="Times New Roman"/>
                <a:cs typeface="Times New Roman"/>
              </a:rPr>
              <a:t>Appraisal</a:t>
            </a:r>
            <a:r>
              <a:rPr sz="1200" spc="-1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3300" y="1871256"/>
            <a:ext cx="409702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underweight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age.”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age.” </a:t>
            </a: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overweight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age.”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2572296"/>
            <a:ext cx="847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4.</a:t>
            </a:r>
            <a:r>
              <a:rPr sz="1200" spc="150" dirty="0">
                <a:latin typeface="Times New Roman"/>
                <a:cs typeface="Times New Roman"/>
              </a:rPr>
              <a:t>  </a:t>
            </a:r>
            <a:r>
              <a:rPr sz="1200" b="1" spc="-10" dirty="0">
                <a:latin typeface="Times New Roman"/>
                <a:cs typeface="Times New Roman"/>
              </a:rPr>
              <a:t>Decision</a:t>
            </a:r>
            <a:r>
              <a:rPr sz="1200" spc="-1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3300" y="2572296"/>
            <a:ext cx="27559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gain </a:t>
            </a:r>
            <a:r>
              <a:rPr sz="1200" spc="-10" dirty="0">
                <a:latin typeface="Times New Roman"/>
                <a:cs typeface="Times New Roman"/>
              </a:rPr>
              <a:t>weight.”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10" dirty="0">
                <a:latin typeface="Times New Roman"/>
                <a:cs typeface="Times New Roman"/>
              </a:rPr>
              <a:t> weight.” </a:t>
            </a: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lose </a:t>
            </a:r>
            <a:r>
              <a:rPr sz="1200" spc="-10" dirty="0">
                <a:latin typeface="Times New Roman"/>
                <a:cs typeface="Times New Roman"/>
              </a:rPr>
              <a:t>weight.”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4276"/>
            <a:ext cx="5786120" cy="16103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behavior.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observable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measurable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directly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observed.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judge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acceptable,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 basis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comparison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exist.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0386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Without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consistent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judge </a:t>
            </a:r>
            <a:r>
              <a:rPr sz="1200" dirty="0">
                <a:latin typeface="Times New Roman"/>
                <a:cs typeface="Times New Roman"/>
              </a:rPr>
              <a:t>performances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13194"/>
            <a:ext cx="5831205" cy="9093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satisfactory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behavior 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evident.</a:t>
            </a:r>
            <a:endParaRPr sz="1200">
              <a:latin typeface="Times New Roman"/>
              <a:cs typeface="Times New Roman"/>
            </a:endParaRPr>
          </a:p>
          <a:p>
            <a:pPr marL="12700" marR="421005">
              <a:lnSpc>
                <a:spcPts val="1380"/>
              </a:lnSpc>
              <a:spcBef>
                <a:spcPts val="10"/>
              </a:spcBef>
            </a:pPr>
            <a:r>
              <a:rPr sz="1200" b="1" dirty="0">
                <a:latin typeface="Times New Roman"/>
                <a:cs typeface="Times New Roman"/>
              </a:rPr>
              <a:t>Demonstrates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how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use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each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orientation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evaluation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tools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appraise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to </a:t>
            </a:r>
            <a:r>
              <a:rPr sz="1200" b="1" dirty="0">
                <a:latin typeface="Times New Roman"/>
                <a:cs typeface="Times New Roman"/>
              </a:rPr>
              <a:t>document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preceptee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performance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sz="1200" dirty="0">
                <a:latin typeface="Times New Roman"/>
                <a:cs typeface="Times New Roman"/>
              </a:rPr>
              <a:t>Use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Pathway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5800"/>
            <a:ext cx="5908675" cy="233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Demonstrates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how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provide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effective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constructive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feedback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on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performance</a:t>
            </a:r>
            <a:endParaRPr sz="1200">
              <a:latin typeface="Times New Roman"/>
              <a:cs typeface="Times New Roman"/>
            </a:endParaRPr>
          </a:p>
          <a:p>
            <a:pPr marL="12700" marR="64135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concept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borrowed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field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engineering.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 </a:t>
            </a:r>
            <a:r>
              <a:rPr sz="1200" spc="-2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output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returned (fed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back)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system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input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10" dirty="0">
                <a:latin typeface="Times New Roman"/>
                <a:cs typeface="Times New Roman"/>
              </a:rPr>
              <a:t>controlling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system.</a:t>
            </a:r>
            <a:endParaRPr sz="1200">
              <a:latin typeface="Times New Roman"/>
              <a:cs typeface="Times New Roman"/>
            </a:endParaRPr>
          </a:p>
          <a:p>
            <a:pPr marL="12700" marR="353060">
              <a:lnSpc>
                <a:spcPts val="2760"/>
              </a:lnSpc>
              <a:spcBef>
                <a:spcPts val="275"/>
              </a:spcBef>
            </a:pP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system.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negative.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12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Positive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feedback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affirms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reinforces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output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intended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perpetuate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continue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output.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469265" marR="5715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Negative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feedback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inhibits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output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system;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intended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stop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discontinue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output.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Feedback</a:t>
            </a:r>
            <a:r>
              <a:rPr spc="-80" dirty="0"/>
              <a:t> </a:t>
            </a:r>
            <a:r>
              <a:rPr spc="-1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931897"/>
            <a:ext cx="582803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evaluates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preceptees’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level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 described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expected </a:t>
            </a:r>
            <a:r>
              <a:rPr sz="1200" spc="-10" dirty="0">
                <a:latin typeface="Times New Roman"/>
                <a:cs typeface="Times New Roman"/>
              </a:rPr>
              <a:t>outcomes.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0625" y="631545"/>
            <a:ext cx="21336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05"/>
              </a:spcBef>
            </a:pPr>
            <a:r>
              <a:rPr sz="1400" b="1" spc="-10" dirty="0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25"/>
              </a:spcBef>
            </a:pPr>
            <a:r>
              <a:rPr sz="1200" dirty="0">
                <a:latin typeface="Times New Roman"/>
                <a:cs typeface="Times New Roman"/>
              </a:rPr>
              <a:t>(Knowledge,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skills)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5325" y="631545"/>
            <a:ext cx="21336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400" b="1" spc="-10" dirty="0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325"/>
              </a:spcBef>
            </a:pPr>
            <a:r>
              <a:rPr sz="1200" spc="-10" dirty="0">
                <a:latin typeface="Times New Roman"/>
                <a:cs typeface="Times New Roman"/>
              </a:rPr>
              <a:t>(Preceptee)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0625" y="2031720"/>
            <a:ext cx="21336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9"/>
              </a:spcBef>
            </a:pPr>
            <a:r>
              <a:rPr sz="1400" b="1" spc="-10" dirty="0">
                <a:latin typeface="Times New Roman"/>
                <a:cs typeface="Times New Roman"/>
              </a:rPr>
              <a:t>Feedback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325"/>
              </a:spcBef>
            </a:pPr>
            <a:r>
              <a:rPr sz="1200" dirty="0">
                <a:latin typeface="Times New Roman"/>
                <a:cs typeface="Times New Roman"/>
              </a:rPr>
              <a:t>(Performance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appraisal)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5325" y="2031720"/>
            <a:ext cx="21336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09"/>
              </a:spcBef>
            </a:pPr>
            <a:r>
              <a:rPr sz="1400" b="1" spc="-10" dirty="0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25"/>
              </a:spcBef>
            </a:pPr>
            <a:r>
              <a:rPr sz="1200" dirty="0">
                <a:latin typeface="Times New Roman"/>
                <a:cs typeface="Times New Roman"/>
              </a:rPr>
              <a:t>(Work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performance)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324225" y="936342"/>
            <a:ext cx="1181100" cy="76200"/>
            <a:chOff x="3324225" y="936342"/>
            <a:chExt cx="1181100" cy="76200"/>
          </a:xfrm>
        </p:grpSpPr>
        <p:sp>
          <p:nvSpPr>
            <p:cNvPr id="9" name="object 9"/>
            <p:cNvSpPr/>
            <p:nvPr/>
          </p:nvSpPr>
          <p:spPr>
            <a:xfrm>
              <a:off x="3324225" y="974445"/>
              <a:ext cx="1117600" cy="0"/>
            </a:xfrm>
            <a:custGeom>
              <a:avLst/>
              <a:gdLst/>
              <a:ahLst/>
              <a:cxnLst/>
              <a:rect l="l" t="t" r="r" b="b"/>
              <a:pathLst>
                <a:path w="1117600">
                  <a:moveTo>
                    <a:pt x="0" y="0"/>
                  </a:moveTo>
                  <a:lnTo>
                    <a:pt x="11176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29127" y="93634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324227" y="2336517"/>
            <a:ext cx="1181100" cy="76200"/>
            <a:chOff x="3324227" y="2336517"/>
            <a:chExt cx="1181100" cy="76200"/>
          </a:xfrm>
        </p:grpSpPr>
        <p:sp>
          <p:nvSpPr>
            <p:cNvPr id="12" name="object 12"/>
            <p:cNvSpPr/>
            <p:nvPr/>
          </p:nvSpPr>
          <p:spPr>
            <a:xfrm>
              <a:off x="3387725" y="2374620"/>
              <a:ext cx="1117600" cy="0"/>
            </a:xfrm>
            <a:custGeom>
              <a:avLst/>
              <a:gdLst/>
              <a:ahLst/>
              <a:cxnLst/>
              <a:rect l="l" t="t" r="r" b="b"/>
              <a:pathLst>
                <a:path w="1117600">
                  <a:moveTo>
                    <a:pt x="111760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24227" y="233651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525070" y="1310995"/>
            <a:ext cx="76200" cy="720725"/>
            <a:chOff x="5525070" y="1310995"/>
            <a:chExt cx="76200" cy="720725"/>
          </a:xfrm>
        </p:grpSpPr>
        <p:sp>
          <p:nvSpPr>
            <p:cNvPr id="15" name="object 15"/>
            <p:cNvSpPr/>
            <p:nvPr/>
          </p:nvSpPr>
          <p:spPr>
            <a:xfrm>
              <a:off x="5562599" y="1317345"/>
              <a:ext cx="635" cy="650875"/>
            </a:xfrm>
            <a:custGeom>
              <a:avLst/>
              <a:gdLst/>
              <a:ahLst/>
              <a:cxnLst/>
              <a:rect l="l" t="t" r="r" b="b"/>
              <a:pathLst>
                <a:path w="635" h="650875">
                  <a:moveTo>
                    <a:pt x="0" y="0"/>
                  </a:moveTo>
                  <a:lnTo>
                    <a:pt x="584" y="650875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25070" y="1955487"/>
              <a:ext cx="76200" cy="76835"/>
            </a:xfrm>
            <a:custGeom>
              <a:avLst/>
              <a:gdLst/>
              <a:ahLst/>
              <a:cxnLst/>
              <a:rect l="l" t="t" r="r" b="b"/>
              <a:pathLst>
                <a:path w="76200" h="76835">
                  <a:moveTo>
                    <a:pt x="76200" y="0"/>
                  </a:moveTo>
                  <a:lnTo>
                    <a:pt x="0" y="63"/>
                  </a:lnTo>
                  <a:lnTo>
                    <a:pt x="38163" y="76238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181231" y="1317348"/>
            <a:ext cx="76200" cy="714375"/>
            <a:chOff x="2181231" y="1317348"/>
            <a:chExt cx="76200" cy="714375"/>
          </a:xfrm>
        </p:grpSpPr>
        <p:sp>
          <p:nvSpPr>
            <p:cNvPr id="18" name="object 18"/>
            <p:cNvSpPr/>
            <p:nvPr/>
          </p:nvSpPr>
          <p:spPr>
            <a:xfrm>
              <a:off x="2219325" y="1380845"/>
              <a:ext cx="0" cy="650875"/>
            </a:xfrm>
            <a:custGeom>
              <a:avLst/>
              <a:gdLst/>
              <a:ahLst/>
              <a:cxnLst/>
              <a:rect l="l" t="t" r="r" b="b"/>
              <a:pathLst>
                <a:path h="650875">
                  <a:moveTo>
                    <a:pt x="0" y="65087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81231" y="13173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087" y="0"/>
                  </a:moveTo>
                  <a:lnTo>
                    <a:pt x="0" y="76200"/>
                  </a:lnTo>
                  <a:lnTo>
                    <a:pt x="76200" y="76200"/>
                  </a:lnTo>
                  <a:lnTo>
                    <a:pt x="380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5800"/>
            <a:ext cx="5967730" cy="182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positive</a:t>
            </a:r>
            <a:r>
              <a:rPr sz="1200" b="1" spc="-10" dirty="0">
                <a:latin typeface="Times New Roman"/>
                <a:cs typeface="Times New Roman"/>
              </a:rPr>
              <a:t> feedback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accordance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established </a:t>
            </a:r>
            <a:r>
              <a:rPr sz="1200" dirty="0">
                <a:latin typeface="Times New Roman"/>
                <a:cs typeface="Times New Roman"/>
              </a:rPr>
              <a:t>policy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admission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perfectly. </a:t>
            </a:r>
            <a:r>
              <a:rPr sz="1200" spc="-10" dirty="0">
                <a:latin typeface="Times New Roman"/>
                <a:cs typeface="Times New Roman"/>
              </a:rPr>
              <a:t>Congratulations!”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benefits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positive </a:t>
            </a:r>
            <a:r>
              <a:rPr sz="1200" spc="-10" dirty="0">
                <a:latin typeface="Times New Roman"/>
                <a:cs typeface="Times New Roman"/>
              </a:rPr>
              <a:t>feedback: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Affords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Enhances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learning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Reinforces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10" dirty="0">
                <a:latin typeface="Times New Roman"/>
                <a:cs typeface="Times New Roman"/>
              </a:rPr>
              <a:t> performance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Enhances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learner’s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esteem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confidence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5564"/>
            <a:ext cx="5785485" cy="182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negative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feedback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admission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incomplete.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 </a:t>
            </a:r>
            <a:r>
              <a:rPr sz="1200" dirty="0">
                <a:latin typeface="Times New Roman"/>
                <a:cs typeface="Times New Roman"/>
              </a:rPr>
              <a:t>says,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information.”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drawbacks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feedback: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Produces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learners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Limits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reduces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Tends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to </a:t>
            </a:r>
            <a:r>
              <a:rPr sz="1200" spc="-25" dirty="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marL="469265" marR="323215" indent="-227965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Tends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discourage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demoralize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 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diminishing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esteem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confidence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1004</Words>
  <Application>Microsoft Office PowerPoint</Application>
  <PresentationFormat>Custom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Symbol</vt:lpstr>
      <vt:lpstr>Times New Roman</vt:lpstr>
      <vt:lpstr>Office Theme</vt:lpstr>
      <vt:lpstr>Preceptor Responsibilities “Evaluator of Job Performance”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2023-03-23T16:25:58Z</dcterms:created>
  <dcterms:modified xsi:type="dcterms:W3CDTF">2023-03-23T16:26:44Z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