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7772400" cy="3638550"/>
  <p:notesSz cx="7772400" cy="36385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02" y="3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1061021"/>
            <a:ext cx="6606540" cy="7187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1916684"/>
            <a:ext cx="5440680" cy="855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787209"/>
            <a:ext cx="3380994" cy="2258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787209"/>
            <a:ext cx="3380994" cy="2258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86259" y="254165"/>
            <a:ext cx="2599880" cy="443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700" y="838619"/>
            <a:ext cx="5968365" cy="1654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3183064"/>
            <a:ext cx="2487168" cy="1711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3183064"/>
            <a:ext cx="1787652" cy="1711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3183064"/>
            <a:ext cx="1787652" cy="1711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297180">
              <a:lnSpc>
                <a:spcPts val="1610"/>
              </a:lnSpc>
              <a:spcBef>
                <a:spcPts val="210"/>
              </a:spcBef>
            </a:pPr>
            <a:r>
              <a:rPr dirty="0"/>
              <a:t>Preceptor</a:t>
            </a:r>
            <a:r>
              <a:rPr spc="-80" dirty="0"/>
              <a:t> </a:t>
            </a:r>
            <a:r>
              <a:rPr spc="-10" dirty="0"/>
              <a:t>Responsibilities “Implementor</a:t>
            </a:r>
            <a:r>
              <a:rPr spc="-2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Learning</a:t>
            </a:r>
            <a:r>
              <a:rPr spc="-20" dirty="0"/>
              <a:t> </a:t>
            </a:r>
            <a:r>
              <a:rPr spc="-10" dirty="0"/>
              <a:t>Plans”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algn="just">
              <a:lnSpc>
                <a:spcPts val="1380"/>
              </a:lnSpc>
              <a:spcBef>
                <a:spcPts val="195"/>
              </a:spcBef>
            </a:pPr>
            <a:r>
              <a:rPr dirty="0"/>
              <a:t>The</a:t>
            </a:r>
            <a:r>
              <a:rPr spc="-10" dirty="0"/>
              <a:t> </a:t>
            </a:r>
            <a:r>
              <a:rPr dirty="0"/>
              <a:t>preceptor’s</a:t>
            </a:r>
            <a:r>
              <a:rPr spc="-5" dirty="0"/>
              <a:t> </a:t>
            </a:r>
            <a:r>
              <a:rPr dirty="0"/>
              <a:t>third</a:t>
            </a:r>
            <a:r>
              <a:rPr spc="-5" dirty="0"/>
              <a:t> </a:t>
            </a:r>
            <a:r>
              <a:rPr dirty="0"/>
              <a:t>subrole</a:t>
            </a:r>
            <a:r>
              <a:rPr spc="-15" dirty="0"/>
              <a:t> </a:t>
            </a:r>
            <a:r>
              <a:rPr dirty="0"/>
              <a:t>is</a:t>
            </a:r>
            <a:r>
              <a:rPr spc="-5" dirty="0"/>
              <a:t> </a:t>
            </a:r>
            <a:r>
              <a:rPr dirty="0"/>
              <a:t>to</a:t>
            </a:r>
            <a:r>
              <a:rPr spc="-10" dirty="0"/>
              <a:t> </a:t>
            </a:r>
            <a:r>
              <a:rPr dirty="0"/>
              <a:t>serve</a:t>
            </a:r>
            <a:r>
              <a:rPr spc="-10" dirty="0"/>
              <a:t> </a:t>
            </a:r>
            <a:r>
              <a:rPr dirty="0"/>
              <a:t>as</a:t>
            </a:r>
            <a:r>
              <a:rPr spc="-5" dirty="0"/>
              <a:t> </a:t>
            </a:r>
            <a:r>
              <a:rPr dirty="0"/>
              <a:t>an</a:t>
            </a:r>
            <a:r>
              <a:rPr spc="-15" dirty="0"/>
              <a:t> </a:t>
            </a:r>
            <a:r>
              <a:rPr dirty="0"/>
              <a:t>implementor</a:t>
            </a:r>
            <a:r>
              <a:rPr spc="-10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the</a:t>
            </a:r>
            <a:r>
              <a:rPr spc="-5" dirty="0"/>
              <a:t> </a:t>
            </a:r>
            <a:r>
              <a:rPr dirty="0"/>
              <a:t>learning</a:t>
            </a:r>
            <a:r>
              <a:rPr spc="-10" dirty="0"/>
              <a:t> </a:t>
            </a:r>
            <a:r>
              <a:rPr dirty="0"/>
              <a:t>plans</a:t>
            </a:r>
            <a:r>
              <a:rPr spc="-5" dirty="0"/>
              <a:t> </a:t>
            </a:r>
            <a:r>
              <a:rPr dirty="0"/>
              <a:t>designed</a:t>
            </a:r>
            <a:r>
              <a:rPr spc="-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spc="-25" dirty="0"/>
              <a:t>the </a:t>
            </a:r>
            <a:r>
              <a:rPr dirty="0"/>
              <a:t>preceptorship.</a:t>
            </a:r>
            <a:r>
              <a:rPr spc="-20" dirty="0"/>
              <a:t> </a:t>
            </a:r>
            <a:r>
              <a:rPr dirty="0"/>
              <a:t>The</a:t>
            </a:r>
            <a:r>
              <a:rPr spc="-5" dirty="0"/>
              <a:t> </a:t>
            </a:r>
            <a:r>
              <a:rPr dirty="0"/>
              <a:t>implementor</a:t>
            </a:r>
            <a:r>
              <a:rPr spc="-10" dirty="0"/>
              <a:t> </a:t>
            </a:r>
            <a:r>
              <a:rPr dirty="0"/>
              <a:t>subrole</a:t>
            </a:r>
            <a:r>
              <a:rPr spc="-5" dirty="0"/>
              <a:t> </a:t>
            </a:r>
            <a:r>
              <a:rPr dirty="0"/>
              <a:t>involves</a:t>
            </a:r>
            <a:r>
              <a:rPr spc="-15" dirty="0"/>
              <a:t> </a:t>
            </a:r>
            <a:r>
              <a:rPr dirty="0"/>
              <a:t>putting</a:t>
            </a:r>
            <a:r>
              <a:rPr spc="-15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learning</a:t>
            </a:r>
            <a:r>
              <a:rPr spc="-5" dirty="0"/>
              <a:t> </a:t>
            </a:r>
            <a:r>
              <a:rPr dirty="0"/>
              <a:t>plans</a:t>
            </a:r>
            <a:r>
              <a:rPr spc="-10" dirty="0"/>
              <a:t> </a:t>
            </a:r>
            <a:r>
              <a:rPr dirty="0"/>
              <a:t>into</a:t>
            </a:r>
            <a:r>
              <a:rPr spc="-5" dirty="0"/>
              <a:t> </a:t>
            </a:r>
            <a:r>
              <a:rPr dirty="0"/>
              <a:t>action</a:t>
            </a:r>
            <a:r>
              <a:rPr spc="-20" dirty="0"/>
              <a:t> </a:t>
            </a:r>
            <a:r>
              <a:rPr dirty="0"/>
              <a:t>so</a:t>
            </a:r>
            <a:r>
              <a:rPr spc="-5" dirty="0"/>
              <a:t> </a:t>
            </a:r>
            <a:r>
              <a:rPr dirty="0"/>
              <a:t>that</a:t>
            </a:r>
            <a:r>
              <a:rPr spc="-10" dirty="0"/>
              <a:t> </a:t>
            </a:r>
            <a:r>
              <a:rPr spc="-25" dirty="0"/>
              <a:t>the </a:t>
            </a:r>
            <a:r>
              <a:rPr dirty="0"/>
              <a:t>preceptee</a:t>
            </a:r>
            <a:r>
              <a:rPr spc="-25" dirty="0"/>
              <a:t> </a:t>
            </a:r>
            <a:r>
              <a:rPr dirty="0"/>
              <a:t>can</a:t>
            </a:r>
            <a:r>
              <a:rPr spc="-5" dirty="0"/>
              <a:t> </a:t>
            </a:r>
            <a:r>
              <a:rPr dirty="0"/>
              <a:t>meet</a:t>
            </a:r>
            <a:r>
              <a:rPr spc="-10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expected</a:t>
            </a:r>
            <a:r>
              <a:rPr spc="-10" dirty="0"/>
              <a:t> </a:t>
            </a:r>
            <a:r>
              <a:rPr dirty="0"/>
              <a:t>outcomes</a:t>
            </a:r>
            <a:r>
              <a:rPr spc="-10" dirty="0"/>
              <a:t> </a:t>
            </a:r>
            <a:r>
              <a:rPr dirty="0"/>
              <a:t>established</a:t>
            </a:r>
            <a:r>
              <a:rPr spc="-15" dirty="0"/>
              <a:t> </a:t>
            </a:r>
            <a:r>
              <a:rPr dirty="0"/>
              <a:t>for</a:t>
            </a:r>
            <a:r>
              <a:rPr spc="-10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orientation/preceptor</a:t>
            </a:r>
            <a:r>
              <a:rPr spc="-10" dirty="0"/>
              <a:t> program.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b="1" dirty="0">
                <a:latin typeface="Times New Roman"/>
                <a:cs typeface="Times New Roman"/>
              </a:rPr>
              <a:t>Performance</a:t>
            </a:r>
            <a:r>
              <a:rPr b="1" spc="-20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Times New Roman"/>
                <a:cs typeface="Times New Roman"/>
              </a:rPr>
              <a:t>Criteria</a:t>
            </a:r>
          </a:p>
          <a:p>
            <a:pPr marL="469265" indent="-227965">
              <a:lnSpc>
                <a:spcPct val="100000"/>
              </a:lnSpc>
              <a:spcBef>
                <a:spcPts val="1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/>
              <a:t>Demonstrates</a:t>
            </a:r>
            <a:r>
              <a:rPr spc="-5" dirty="0"/>
              <a:t> </a:t>
            </a:r>
            <a:r>
              <a:rPr dirty="0"/>
              <a:t>how</a:t>
            </a:r>
            <a:r>
              <a:rPr spc="-10" dirty="0"/>
              <a:t> </a:t>
            </a:r>
            <a:r>
              <a:rPr dirty="0"/>
              <a:t>to</a:t>
            </a:r>
            <a:r>
              <a:rPr spc="-5" dirty="0"/>
              <a:t> </a:t>
            </a:r>
            <a:r>
              <a:rPr dirty="0"/>
              <a:t>reach</a:t>
            </a:r>
            <a:r>
              <a:rPr spc="-5" dirty="0"/>
              <a:t> </a:t>
            </a:r>
            <a:r>
              <a:rPr dirty="0"/>
              <a:t>necessary</a:t>
            </a:r>
            <a:r>
              <a:rPr spc="-15" dirty="0"/>
              <a:t> </a:t>
            </a:r>
            <a:r>
              <a:rPr dirty="0"/>
              <a:t>job </a:t>
            </a:r>
            <a:r>
              <a:rPr spc="-10" dirty="0"/>
              <a:t>responsibilities.</a:t>
            </a:r>
          </a:p>
          <a:p>
            <a:pPr marL="469265" indent="-227965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/>
              <a:t>Demonstrates</a:t>
            </a:r>
            <a:r>
              <a:rPr spc="-10" dirty="0"/>
              <a:t> </a:t>
            </a:r>
            <a:r>
              <a:rPr dirty="0"/>
              <a:t>how to teach</a:t>
            </a:r>
            <a:r>
              <a:rPr spc="5" dirty="0"/>
              <a:t> </a:t>
            </a:r>
            <a:r>
              <a:rPr spc="-10" dirty="0"/>
              <a:t>team-</a:t>
            </a:r>
            <a:r>
              <a:rPr dirty="0"/>
              <a:t>building</a:t>
            </a:r>
            <a:r>
              <a:rPr spc="5" dirty="0"/>
              <a:t> </a:t>
            </a:r>
            <a:r>
              <a:rPr spc="-10" dirty="0"/>
              <a:t>skills.</a:t>
            </a: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/>
              <a:t>Demonstrates</a:t>
            </a:r>
            <a:r>
              <a:rPr spc="-15" dirty="0"/>
              <a:t> </a:t>
            </a:r>
            <a:r>
              <a:rPr dirty="0"/>
              <a:t>how</a:t>
            </a:r>
            <a:r>
              <a:rPr spc="-10" dirty="0"/>
              <a:t> </a:t>
            </a:r>
            <a:r>
              <a:rPr dirty="0"/>
              <a:t>to</a:t>
            </a:r>
            <a:r>
              <a:rPr spc="-5" dirty="0"/>
              <a:t> </a:t>
            </a:r>
            <a:r>
              <a:rPr dirty="0"/>
              <a:t>apply</a:t>
            </a:r>
            <a:r>
              <a:rPr spc="-5" dirty="0"/>
              <a:t> </a:t>
            </a:r>
            <a:r>
              <a:rPr dirty="0"/>
              <a:t>principles</a:t>
            </a:r>
            <a:r>
              <a:rPr spc="-5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teaching</a:t>
            </a:r>
            <a:r>
              <a:rPr spc="-15" dirty="0"/>
              <a:t> </a:t>
            </a:r>
            <a:r>
              <a:rPr dirty="0"/>
              <a:t>and </a:t>
            </a:r>
            <a:r>
              <a:rPr spc="-10" dirty="0"/>
              <a:t>learning.</a:t>
            </a:r>
          </a:p>
          <a:p>
            <a:pPr marL="469265" indent="-227965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/>
              <a:t>Demonstrates</a:t>
            </a:r>
            <a:r>
              <a:rPr spc="-5" dirty="0"/>
              <a:t> </a:t>
            </a:r>
            <a:r>
              <a:rPr dirty="0"/>
              <a:t>how</a:t>
            </a:r>
            <a:r>
              <a:rPr spc="-10" dirty="0"/>
              <a:t> </a:t>
            </a:r>
            <a:r>
              <a:rPr dirty="0"/>
              <a:t>to</a:t>
            </a:r>
            <a:r>
              <a:rPr spc="-5" dirty="0"/>
              <a:t> </a:t>
            </a:r>
            <a:r>
              <a:rPr dirty="0"/>
              <a:t>apply</a:t>
            </a:r>
            <a:r>
              <a:rPr spc="-5" dirty="0"/>
              <a:t> </a:t>
            </a:r>
            <a:r>
              <a:rPr dirty="0"/>
              <a:t>principles</a:t>
            </a:r>
            <a:r>
              <a:rPr spc="-10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adult </a:t>
            </a:r>
            <a:r>
              <a:rPr spc="-10" dirty="0"/>
              <a:t>education.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900" y="373430"/>
            <a:ext cx="5421630" cy="178562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41529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Identify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situation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which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member failed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demonstrate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sense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accountability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toward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was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effect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team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performance?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61595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would 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provide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corrective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yet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constructive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feedback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who </a:t>
            </a:r>
            <a:r>
              <a:rPr sz="1200" dirty="0">
                <a:latin typeface="Times New Roman"/>
                <a:cs typeface="Times New Roman"/>
              </a:rPr>
              <a:t>demonstrate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lack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personal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professional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accountability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work?</a:t>
            </a:r>
            <a:endParaRPr sz="1200">
              <a:latin typeface="Times New Roman"/>
              <a:cs typeface="Times New Roman"/>
            </a:endParaRPr>
          </a:p>
          <a:p>
            <a:pPr marL="469900" marR="5080" indent="-228600">
              <a:lnSpc>
                <a:spcPts val="1380"/>
              </a:lnSpc>
              <a:buFont typeface="Courier New"/>
              <a:buChar char="o"/>
              <a:tabLst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corrective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feedback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focus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confronting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regarding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his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unacceptable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behaviors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effects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behaviors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patient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healthcare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team.</a:t>
            </a:r>
            <a:endParaRPr sz="1200">
              <a:latin typeface="Times New Roman"/>
              <a:cs typeface="Times New Roman"/>
            </a:endParaRPr>
          </a:p>
          <a:p>
            <a:pPr marL="469900" marR="82550" indent="-228600">
              <a:lnSpc>
                <a:spcPts val="1380"/>
              </a:lnSpc>
              <a:buFont typeface="Courier New"/>
              <a:buChar char="o"/>
              <a:tabLst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constructive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feedback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directed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problem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behaviors</a:t>
            </a:r>
            <a:r>
              <a:rPr sz="1200" spc="-10" dirty="0">
                <a:latin typeface="Times New Roman"/>
                <a:cs typeface="Times New Roman"/>
              </a:rPr>
              <a:t> rather </a:t>
            </a:r>
            <a:r>
              <a:rPr sz="1200" dirty="0">
                <a:latin typeface="Times New Roman"/>
                <a:cs typeface="Times New Roman"/>
              </a:rPr>
              <a:t>than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 must avoid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blaming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shaming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 </a:t>
            </a:r>
            <a:r>
              <a:rPr sz="1200" spc="-10" dirty="0">
                <a:latin typeface="Times New Roman"/>
                <a:cs typeface="Times New Roman"/>
              </a:rPr>
              <a:t>member.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385622"/>
            <a:ext cx="5650230" cy="908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b="1" spc="-10" dirty="0">
                <a:latin typeface="Times New Roman"/>
                <a:cs typeface="Times New Roman"/>
              </a:rPr>
              <a:t>Communication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marL="241300" marR="5080">
              <a:lnSpc>
                <a:spcPts val="138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Communication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defined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“An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instance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transmitting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information”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“A </a:t>
            </a:r>
            <a:r>
              <a:rPr sz="1200" dirty="0">
                <a:latin typeface="Times New Roman"/>
                <a:cs typeface="Times New Roman"/>
              </a:rPr>
              <a:t>process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which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information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exchanged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between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individuals.”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Communication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may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written,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verbal,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nonverbal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(such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behavioral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cues)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nature.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900" y="274040"/>
            <a:ext cx="5007610" cy="231140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prerequisite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successful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verbal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communication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effective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listening,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active </a:t>
            </a:r>
            <a:r>
              <a:rPr sz="1200" dirty="0">
                <a:latin typeface="Times New Roman"/>
                <a:cs typeface="Times New Roman"/>
              </a:rPr>
              <a:t>listening: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senses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determine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verbal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nonverbal </a:t>
            </a:r>
            <a:r>
              <a:rPr sz="1200" dirty="0">
                <a:latin typeface="Times New Roman"/>
                <a:cs typeface="Times New Roman"/>
              </a:rPr>
              <a:t>messages.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principles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effective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listening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include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following: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15"/>
              </a:lnSpc>
              <a:buFont typeface="Courier New"/>
              <a:buChar char="o"/>
              <a:tabLst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Show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interest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10" dirty="0">
                <a:latin typeface="Times New Roman"/>
                <a:cs typeface="Times New Roman"/>
              </a:rPr>
              <a:t>acceptance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Font typeface="Courier New"/>
              <a:buChar char="o"/>
              <a:tabLst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Maintain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eye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contact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Font typeface="Courier New"/>
              <a:buChar char="o"/>
              <a:tabLst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First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listen,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respond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Font typeface="Courier New"/>
              <a:buChar char="o"/>
              <a:tabLst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Remain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open-minded;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avoid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prejudging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speaker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message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Font typeface="Courier New"/>
              <a:buChar char="o"/>
              <a:tabLst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Tune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conveyed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words, meanings,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10" dirty="0">
                <a:latin typeface="Times New Roman"/>
                <a:cs typeface="Times New Roman"/>
              </a:rPr>
              <a:t>feelings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Font typeface="Courier New"/>
              <a:buChar char="o"/>
              <a:tabLst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Focus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central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message(s)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sent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Font typeface="Courier New"/>
              <a:buChar char="o"/>
              <a:tabLst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Note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person’s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body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language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Font typeface="Courier New"/>
              <a:buChar char="o"/>
              <a:tabLst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Avoid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interrupting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person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Font typeface="Courier New"/>
              <a:buChar char="o"/>
              <a:tabLst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Respond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what 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communicated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rather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than 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message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sent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410"/>
              </a:lnSpc>
              <a:buFont typeface="Courier New"/>
              <a:buChar char="o"/>
              <a:tabLst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Ask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questions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verify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understanding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message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900" y="313790"/>
            <a:ext cx="5452745" cy="1610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fundamental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principles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effective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communication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include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following: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Font typeface="Courier New"/>
              <a:buChar char="o"/>
              <a:tabLst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Communication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involves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both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sending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receiving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message.</a:t>
            </a:r>
            <a:endParaRPr sz="1200">
              <a:latin typeface="Times New Roman"/>
              <a:cs typeface="Times New Roman"/>
            </a:endParaRPr>
          </a:p>
          <a:p>
            <a:pPr marL="469900" marR="111125" indent="-228600">
              <a:lnSpc>
                <a:spcPts val="1380"/>
              </a:lnSpc>
              <a:spcBef>
                <a:spcPts val="65"/>
              </a:spcBef>
              <a:buFont typeface="Courier New"/>
              <a:buChar char="o"/>
              <a:tabLst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“I”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messages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(I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think,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feel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that)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effective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“you”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messages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(you </a:t>
            </a:r>
            <a:r>
              <a:rPr sz="1200" dirty="0">
                <a:latin typeface="Times New Roman"/>
                <a:cs typeface="Times New Roman"/>
              </a:rPr>
              <a:t>should,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wrong)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because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minimize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person’s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defensiveness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resistance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further</a:t>
            </a:r>
            <a:r>
              <a:rPr sz="1200" spc="-10" dirty="0">
                <a:latin typeface="Times New Roman"/>
                <a:cs typeface="Times New Roman"/>
              </a:rPr>
              <a:t> communication.</a:t>
            </a:r>
            <a:endParaRPr sz="1200">
              <a:latin typeface="Times New Roman"/>
              <a:cs typeface="Times New Roman"/>
            </a:endParaRPr>
          </a:p>
          <a:p>
            <a:pPr marL="469900" marR="5080" indent="-228600">
              <a:lnSpc>
                <a:spcPts val="1380"/>
              </a:lnSpc>
              <a:buFont typeface="Courier New"/>
              <a:buChar char="o"/>
              <a:tabLst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Communication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effective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involves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talking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rather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than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others.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Talking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suggests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mutual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respect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between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sender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receiver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messages.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Talking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suggest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sender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message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superior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receiver.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306108"/>
            <a:ext cx="5573395" cy="2660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b="1" dirty="0">
                <a:latin typeface="Times New Roman"/>
                <a:cs typeface="Times New Roman"/>
              </a:rPr>
              <a:t>Critical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Thinking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240665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Critical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thinking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involves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range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abilities,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including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following: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1380"/>
              </a:lnSpc>
              <a:buFont typeface="Courier New"/>
              <a:buChar char="o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Distinguishing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among facts,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assumptions,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inferences.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1380"/>
              </a:lnSpc>
              <a:buFont typeface="Courier New"/>
              <a:buChar char="o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Analyzing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scrutinizing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facts,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issues,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ideas.</a:t>
            </a:r>
            <a:endParaRPr sz="1200">
              <a:latin typeface="Times New Roman"/>
              <a:cs typeface="Times New Roman"/>
            </a:endParaRPr>
          </a:p>
          <a:p>
            <a:pPr marL="698500" lvl="1" indent="-229235">
              <a:lnSpc>
                <a:spcPts val="1380"/>
              </a:lnSpc>
              <a:buFont typeface="Courier New"/>
              <a:buChar char="o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Distinguishing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between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relevant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irrelevant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information.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1380"/>
              </a:lnSpc>
              <a:buFont typeface="Courier New"/>
              <a:buChar char="o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Detecting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inconsistencies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false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assertions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thinking.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1380"/>
              </a:lnSpc>
              <a:buFont typeface="Courier New"/>
              <a:buChar char="o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Differentiating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between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both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inductive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deductive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reasoning.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1380"/>
              </a:lnSpc>
              <a:buFont typeface="Courier New"/>
              <a:buChar char="o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Identifying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gaps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information.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Recognizing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existence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problems.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1380"/>
              </a:lnSpc>
              <a:buFont typeface="Courier New"/>
              <a:buChar char="o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Selecting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reasonable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solutions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problems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issues.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1380"/>
              </a:lnSpc>
              <a:buFont typeface="Courier New"/>
              <a:buChar char="o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Weighing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risks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benefits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various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courses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action.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1380"/>
              </a:lnSpc>
              <a:buFont typeface="Courier New"/>
              <a:buChar char="o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Setting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priorities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action.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1380"/>
              </a:lnSpc>
              <a:buFont typeface="Courier New"/>
              <a:buChar char="o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Developing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plausible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point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view.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1380"/>
              </a:lnSpc>
              <a:buFont typeface="Courier New"/>
              <a:buChar char="o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Drawing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logical</a:t>
            </a:r>
            <a:r>
              <a:rPr sz="1200" spc="-10" dirty="0">
                <a:latin typeface="Times New Roman"/>
                <a:cs typeface="Times New Roman"/>
              </a:rPr>
              <a:t> conclusions.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1410"/>
              </a:lnSpc>
              <a:buFont typeface="Courier New"/>
              <a:buChar char="o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Making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sound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decisions.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900" y="353555"/>
            <a:ext cx="5473700" cy="161036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6388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means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available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developing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critical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thinking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skills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including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following:</a:t>
            </a:r>
            <a:endParaRPr sz="1200">
              <a:latin typeface="Times New Roman"/>
              <a:cs typeface="Times New Roman"/>
            </a:endParaRPr>
          </a:p>
          <a:p>
            <a:pPr marL="469900" marR="293370" indent="-228600">
              <a:lnSpc>
                <a:spcPts val="1380"/>
              </a:lnSpc>
              <a:buFont typeface="Courier New"/>
              <a:buChar char="o"/>
              <a:tabLst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Case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studies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based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actual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situations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require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resolution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ambiguous, </a:t>
            </a:r>
            <a:r>
              <a:rPr sz="1200" dirty="0">
                <a:latin typeface="Times New Roman"/>
                <a:cs typeface="Times New Roman"/>
              </a:rPr>
              <a:t>conflicting,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uncertain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circumstances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“right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answer.”</a:t>
            </a:r>
            <a:endParaRPr sz="1200">
              <a:latin typeface="Times New Roman"/>
              <a:cs typeface="Times New Roman"/>
            </a:endParaRPr>
          </a:p>
          <a:p>
            <a:pPr marL="469900" marR="5080" indent="-228600">
              <a:lnSpc>
                <a:spcPts val="1380"/>
              </a:lnSpc>
              <a:buFont typeface="Courier New"/>
              <a:buChar char="o"/>
              <a:tabLst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Questioning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constructively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critiquing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validity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effectiveness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actions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decisions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usual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course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day.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45"/>
              </a:lnSpc>
              <a:buFont typeface="Courier New"/>
              <a:buChar char="o"/>
              <a:tabLst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Role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playing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employ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critical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thinking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skills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daily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work.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Identify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three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situations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require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critical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thinking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orientees.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206717"/>
            <a:ext cx="5662930" cy="2660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b="1" dirty="0">
                <a:latin typeface="Times New Roman"/>
                <a:cs typeface="Times New Roman"/>
              </a:rPr>
              <a:t>Decision</a:t>
            </a:r>
            <a:r>
              <a:rPr sz="1200" b="1" spc="-10" dirty="0">
                <a:latin typeface="Times New Roman"/>
                <a:cs typeface="Times New Roman"/>
              </a:rPr>
              <a:t> Making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2413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basic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steps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involved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decision </a:t>
            </a:r>
            <a:r>
              <a:rPr sz="1200" spc="-10" dirty="0">
                <a:latin typeface="Times New Roman"/>
                <a:cs typeface="Times New Roman"/>
              </a:rPr>
              <a:t>making: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1380"/>
              </a:lnSpc>
              <a:buFont typeface="Courier New"/>
              <a:buChar char="o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Determine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situations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require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taken.</a:t>
            </a:r>
            <a:endParaRPr sz="1200">
              <a:latin typeface="Times New Roman"/>
              <a:cs typeface="Times New Roman"/>
            </a:endParaRPr>
          </a:p>
          <a:p>
            <a:pPr marL="698500" marR="5080" lvl="1" indent="-228600">
              <a:lnSpc>
                <a:spcPts val="1380"/>
              </a:lnSpc>
              <a:spcBef>
                <a:spcPts val="70"/>
              </a:spcBef>
              <a:buFont typeface="Courier New"/>
              <a:buChar char="o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Analyze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alternative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courses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taken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potential</a:t>
            </a:r>
            <a:r>
              <a:rPr sz="1200" spc="-10" dirty="0">
                <a:latin typeface="Times New Roman"/>
                <a:cs typeface="Times New Roman"/>
              </a:rPr>
              <a:t> effects </a:t>
            </a:r>
            <a:r>
              <a:rPr sz="1200" dirty="0">
                <a:latin typeface="Times New Roman"/>
                <a:cs typeface="Times New Roman"/>
              </a:rPr>
              <a:t>(advantages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disadvantages)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possible</a:t>
            </a:r>
            <a:r>
              <a:rPr sz="1200" spc="-10" dirty="0">
                <a:latin typeface="Times New Roman"/>
                <a:cs typeface="Times New Roman"/>
              </a:rPr>
              <a:t> course.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1315"/>
              </a:lnSpc>
              <a:buFont typeface="Courier New"/>
              <a:buChar char="o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Select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“best”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course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those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available.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1380"/>
              </a:lnSpc>
              <a:buFont typeface="Courier New"/>
              <a:buChar char="o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Implement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selected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action.</a:t>
            </a:r>
            <a:endParaRPr sz="1200">
              <a:latin typeface="Times New Roman"/>
              <a:cs typeface="Times New Roman"/>
            </a:endParaRPr>
          </a:p>
          <a:p>
            <a:pPr marL="698500" lvl="1" indent="-229235">
              <a:lnSpc>
                <a:spcPts val="1380"/>
              </a:lnSpc>
              <a:buFont typeface="Courier New"/>
              <a:buChar char="o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Monitor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effect(s) 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 </a:t>
            </a:r>
            <a:r>
              <a:rPr sz="1200" spc="-10" dirty="0">
                <a:latin typeface="Times New Roman"/>
                <a:cs typeface="Times New Roman"/>
              </a:rPr>
              <a:t>decision.</a:t>
            </a:r>
            <a:endParaRPr sz="1200">
              <a:latin typeface="Times New Roman"/>
              <a:cs typeface="Times New Roman"/>
            </a:endParaRPr>
          </a:p>
          <a:p>
            <a:pPr marL="698500" lvl="1" indent="-229235">
              <a:lnSpc>
                <a:spcPts val="1410"/>
              </a:lnSpc>
              <a:buFont typeface="Courier New"/>
              <a:buChar char="o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Reevaluate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decision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light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its</a:t>
            </a:r>
            <a:r>
              <a:rPr sz="1200" spc="-10" dirty="0">
                <a:latin typeface="Times New Roman"/>
                <a:cs typeface="Times New Roman"/>
              </a:rPr>
              <a:t> effect(s).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240665" marR="8509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Identify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experience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illustrates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ineffective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decision </a:t>
            </a:r>
            <a:r>
              <a:rPr sz="1200" dirty="0">
                <a:latin typeface="Times New Roman"/>
                <a:cs typeface="Times New Roman"/>
              </a:rPr>
              <a:t>making.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 example,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deciding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notify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physician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patient’s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blood </a:t>
            </a:r>
            <a:r>
              <a:rPr sz="1200" dirty="0">
                <a:latin typeface="Times New Roman"/>
                <a:cs typeface="Times New Roman"/>
              </a:rPr>
              <a:t>pressure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shows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downward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trend.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Demonstrate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attempt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improve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preceptee’s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decision-</a:t>
            </a:r>
            <a:r>
              <a:rPr sz="1200" dirty="0">
                <a:latin typeface="Times New Roman"/>
                <a:cs typeface="Times New Roman"/>
              </a:rPr>
              <a:t>making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skills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situation.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286232"/>
            <a:ext cx="5680710" cy="2485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b="1" dirty="0">
                <a:latin typeface="Times New Roman"/>
                <a:cs typeface="Times New Roman"/>
              </a:rPr>
              <a:t>Priority</a:t>
            </a:r>
            <a:r>
              <a:rPr sz="1200" b="1" spc="-10" dirty="0">
                <a:latin typeface="Times New Roman"/>
                <a:cs typeface="Times New Roman"/>
              </a:rPr>
              <a:t> Setting</a:t>
            </a:r>
            <a:endParaRPr sz="1200">
              <a:latin typeface="Times New Roman"/>
              <a:cs typeface="Times New Roman"/>
            </a:endParaRPr>
          </a:p>
          <a:p>
            <a:pPr marL="241300" marR="5080">
              <a:lnSpc>
                <a:spcPts val="2760"/>
              </a:lnSpc>
              <a:spcBef>
                <a:spcPts val="300"/>
              </a:spcBef>
            </a:pP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priority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refers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something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merits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attention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takes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precedence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over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things. </a:t>
            </a:r>
            <a:r>
              <a:rPr sz="1200" dirty="0">
                <a:latin typeface="Times New Roman"/>
                <a:cs typeface="Times New Roman"/>
              </a:rPr>
              <a:t>Priorities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necessary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establish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because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reasons: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1040"/>
              </a:lnSpc>
              <a:buFont typeface="Courier New"/>
              <a:buChar char="o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Each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member’s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involves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variety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different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functions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and</a:t>
            </a:r>
            <a:endParaRPr sz="1200">
              <a:latin typeface="Times New Roman"/>
              <a:cs typeface="Times New Roman"/>
            </a:endParaRPr>
          </a:p>
          <a:p>
            <a:pPr marL="698500">
              <a:lnSpc>
                <a:spcPts val="1380"/>
              </a:lnSpc>
            </a:pPr>
            <a:r>
              <a:rPr sz="1200" spc="-10" dirty="0">
                <a:latin typeface="Times New Roman"/>
                <a:cs typeface="Times New Roman"/>
              </a:rPr>
              <a:t>responsibilities.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1380"/>
              </a:lnSpc>
              <a:buFont typeface="Courier New"/>
              <a:buChar char="o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All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functions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responsibilities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equivalent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importance.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1410"/>
              </a:lnSpc>
              <a:buFont typeface="Courier New"/>
              <a:buChar char="o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All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functions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responsibilities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cannot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provided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time.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241300" marR="110489" algn="just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reasons,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necessary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determine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which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aspects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take </a:t>
            </a:r>
            <a:r>
              <a:rPr sz="1200" spc="-10" dirty="0">
                <a:latin typeface="Times New Roman"/>
                <a:cs typeface="Times New Roman"/>
              </a:rPr>
              <a:t>precedence </a:t>
            </a:r>
            <a:r>
              <a:rPr sz="1200" dirty="0">
                <a:latin typeface="Times New Roman"/>
                <a:cs typeface="Times New Roman"/>
              </a:rPr>
              <a:t>over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others,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important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aspects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always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provided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first,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 </a:t>
            </a:r>
            <a:r>
              <a:rPr sz="1200" spc="-20" dirty="0">
                <a:latin typeface="Times New Roman"/>
                <a:cs typeface="Times New Roman"/>
              </a:rPr>
              <a:t>time </a:t>
            </a:r>
            <a:r>
              <a:rPr sz="1200" dirty="0">
                <a:latin typeface="Times New Roman"/>
                <a:cs typeface="Times New Roman"/>
              </a:rPr>
              <a:t>restrictions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prevent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completion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responsibilities,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provided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place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lesser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importance.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900" y="274040"/>
            <a:ext cx="5501640" cy="248666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18161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Factors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influence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priority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responsibilities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healthcare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include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following: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469900" marR="152400" indent="-228600" algn="just">
              <a:lnSpc>
                <a:spcPts val="1380"/>
              </a:lnSpc>
              <a:buFont typeface="Courier New"/>
              <a:buChar char="o"/>
              <a:tabLst>
                <a:tab pos="4699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Fatal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Aspects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provided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because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failure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provide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them </a:t>
            </a:r>
            <a:r>
              <a:rPr sz="1200" dirty="0">
                <a:latin typeface="Times New Roman"/>
                <a:cs typeface="Times New Roman"/>
              </a:rPr>
              <a:t>could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result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serious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harm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death 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patient,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family member,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What </a:t>
            </a:r>
            <a:r>
              <a:rPr sz="1200" dirty="0">
                <a:latin typeface="Times New Roman"/>
                <a:cs typeface="Times New Roman"/>
              </a:rPr>
              <a:t>would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 an </a:t>
            </a:r>
            <a:r>
              <a:rPr sz="1200" spc="-10" dirty="0">
                <a:latin typeface="Times New Roman"/>
                <a:cs typeface="Times New Roman"/>
              </a:rPr>
              <a:t>example?</a:t>
            </a:r>
            <a:endParaRPr sz="1200">
              <a:latin typeface="Times New Roman"/>
              <a:cs typeface="Times New Roman"/>
            </a:endParaRPr>
          </a:p>
          <a:p>
            <a:pPr marL="469900" marR="17145" indent="-228600">
              <a:lnSpc>
                <a:spcPts val="1380"/>
              </a:lnSpc>
              <a:buFont typeface="Courier New"/>
              <a:buChar char="o"/>
              <a:tabLst>
                <a:tab pos="4699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Fundamental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Aspects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represent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essential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element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competent </a:t>
            </a:r>
            <a:r>
              <a:rPr sz="1200" dirty="0">
                <a:latin typeface="Times New Roman"/>
                <a:cs typeface="Times New Roman"/>
              </a:rPr>
              <a:t>performance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given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position.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example?</a:t>
            </a:r>
            <a:endParaRPr sz="1200">
              <a:latin typeface="Times New Roman"/>
              <a:cs typeface="Times New Roman"/>
            </a:endParaRPr>
          </a:p>
          <a:p>
            <a:pPr marL="469900" marR="384175" indent="-228600">
              <a:lnSpc>
                <a:spcPts val="1380"/>
              </a:lnSpc>
              <a:buFont typeface="Courier New"/>
              <a:buChar char="o"/>
              <a:tabLst>
                <a:tab pos="4699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Frequent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Aspects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numerous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times. </a:t>
            </a:r>
            <a:r>
              <a:rPr sz="1200" spc="-20" dirty="0">
                <a:latin typeface="Times New Roman"/>
                <a:cs typeface="Times New Roman"/>
              </a:rPr>
              <a:t>What </a:t>
            </a:r>
            <a:r>
              <a:rPr sz="1200" dirty="0">
                <a:latin typeface="Times New Roman"/>
                <a:cs typeface="Times New Roman"/>
              </a:rPr>
              <a:t>would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 an </a:t>
            </a:r>
            <a:r>
              <a:rPr sz="1200" spc="-10" dirty="0">
                <a:latin typeface="Times New Roman"/>
                <a:cs typeface="Times New Roman"/>
              </a:rPr>
              <a:t>example?</a:t>
            </a:r>
            <a:endParaRPr sz="1200">
              <a:latin typeface="Times New Roman"/>
              <a:cs typeface="Times New Roman"/>
            </a:endParaRPr>
          </a:p>
          <a:p>
            <a:pPr marL="469900" marR="5080" indent="-228600">
              <a:lnSpc>
                <a:spcPts val="1380"/>
              </a:lnSpc>
              <a:buFont typeface="Courier New"/>
              <a:buChar char="o"/>
              <a:tabLst>
                <a:tab pos="4699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Fixed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Aspects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provided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specific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frames. </a:t>
            </a:r>
            <a:r>
              <a:rPr sz="1200" spc="-20" dirty="0">
                <a:latin typeface="Times New Roman"/>
                <a:cs typeface="Times New Roman"/>
              </a:rPr>
              <a:t>What </a:t>
            </a:r>
            <a:r>
              <a:rPr sz="1200" dirty="0">
                <a:latin typeface="Times New Roman"/>
                <a:cs typeface="Times New Roman"/>
              </a:rPr>
              <a:t>would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 an </a:t>
            </a:r>
            <a:r>
              <a:rPr sz="1200" spc="-10" dirty="0">
                <a:latin typeface="Times New Roman"/>
                <a:cs typeface="Times New Roman"/>
              </a:rPr>
              <a:t>example?</a:t>
            </a:r>
            <a:endParaRPr sz="1200">
              <a:latin typeface="Times New Roman"/>
              <a:cs typeface="Times New Roman"/>
            </a:endParaRPr>
          </a:p>
          <a:p>
            <a:pPr marL="469900" marR="12065" indent="-228600">
              <a:lnSpc>
                <a:spcPts val="1380"/>
              </a:lnSpc>
              <a:buFont typeface="Courier New"/>
              <a:buChar char="o"/>
              <a:tabLst>
                <a:tab pos="4699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Facility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Aspects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healthcare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facility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requires.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 </a:t>
            </a:r>
            <a:r>
              <a:rPr sz="1200" spc="-10" dirty="0">
                <a:latin typeface="Times New Roman"/>
                <a:cs typeface="Times New Roman"/>
              </a:rPr>
              <a:t>example?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365747"/>
            <a:ext cx="5539740" cy="2310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b="1" dirty="0">
                <a:latin typeface="Times New Roman"/>
                <a:cs typeface="Times New Roman"/>
              </a:rPr>
              <a:t>Problem</a:t>
            </a:r>
            <a:r>
              <a:rPr sz="1200" b="1" spc="-10" dirty="0">
                <a:latin typeface="Times New Roman"/>
                <a:cs typeface="Times New Roman"/>
              </a:rPr>
              <a:t> Solving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2413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steps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 involved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problem-</a:t>
            </a:r>
            <a:r>
              <a:rPr sz="1200" dirty="0">
                <a:latin typeface="Times New Roman"/>
                <a:cs typeface="Times New Roman"/>
              </a:rPr>
              <a:t>solving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process: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1380"/>
              </a:lnSpc>
              <a:buFont typeface="Courier New"/>
              <a:buChar char="o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Define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nature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problem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solved.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1380"/>
              </a:lnSpc>
              <a:buFont typeface="Courier New"/>
              <a:buChar char="o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Identify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potential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causes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problem.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1380"/>
              </a:lnSpc>
              <a:buFont typeface="Courier New"/>
              <a:buChar char="o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List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number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potential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solutions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cause.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1380"/>
              </a:lnSpc>
              <a:buFont typeface="Courier New"/>
              <a:buChar char="o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Select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“best”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solution.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1380"/>
              </a:lnSpc>
              <a:buFont typeface="Courier New"/>
              <a:buChar char="o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Decide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actions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necessary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implement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solution.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1380"/>
              </a:lnSpc>
              <a:buFont typeface="Courier New"/>
              <a:buChar char="o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Implement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actions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solution.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1410"/>
              </a:lnSpc>
              <a:buFont typeface="Courier New"/>
              <a:buChar char="o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necessary,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modify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solution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selected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until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problem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 </a:t>
            </a:r>
            <a:r>
              <a:rPr sz="1200" spc="-10" dirty="0">
                <a:latin typeface="Times New Roman"/>
                <a:cs typeface="Times New Roman"/>
              </a:rPr>
              <a:t>resolved.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241300" marR="5080">
              <a:lnSpc>
                <a:spcPts val="138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Identify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 work situation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requires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problem-</a:t>
            </a:r>
            <a:r>
              <a:rPr sz="1200" dirty="0">
                <a:latin typeface="Times New Roman"/>
                <a:cs typeface="Times New Roman"/>
              </a:rPr>
              <a:t>solving skills. How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would you help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preceptee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 effective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problem-</a:t>
            </a:r>
            <a:r>
              <a:rPr sz="1200" dirty="0">
                <a:latin typeface="Times New Roman"/>
                <a:cs typeface="Times New Roman"/>
              </a:rPr>
              <a:t>solving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skills?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215924"/>
            <a:ext cx="5963285" cy="2692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05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Demonstrates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how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to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reach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necessary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job</a:t>
            </a:r>
            <a:r>
              <a:rPr sz="1200" b="1" spc="-10" dirty="0">
                <a:latin typeface="Times New Roman"/>
                <a:cs typeface="Times New Roman"/>
              </a:rPr>
              <a:t> responsibilities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0"/>
              </a:spcBef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responsibilities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necessary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particular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varies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specific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position.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Because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differences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nature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provided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position,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to</a:t>
            </a:r>
            <a:r>
              <a:rPr sz="1200" spc="5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adjust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instruction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specific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position for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which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been </a:t>
            </a:r>
            <a:r>
              <a:rPr sz="1200" spc="-10" dirty="0">
                <a:latin typeface="Times New Roman"/>
                <a:cs typeface="Times New Roman"/>
              </a:rPr>
              <a:t>hired.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36449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Competent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healthcare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position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requires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employees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demonstrate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-10" dirty="0">
                <a:latin typeface="Times New Roman"/>
                <a:cs typeface="Times New Roman"/>
              </a:rPr>
              <a:t> capabilities: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Times New Roman"/>
              <a:cs typeface="Times New Roman"/>
            </a:endParaRPr>
          </a:p>
          <a:p>
            <a:pPr marL="469265" marR="224790" indent="-227965">
              <a:lnSpc>
                <a:spcPts val="138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Knowledge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terminology,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facts,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principles,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guidelines,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policies,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theories,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normal </a:t>
            </a:r>
            <a:r>
              <a:rPr sz="1200" dirty="0">
                <a:latin typeface="Times New Roman"/>
                <a:cs typeface="Times New Roman"/>
              </a:rPr>
              <a:t>versus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abnormal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clinical</a:t>
            </a:r>
            <a:r>
              <a:rPr sz="1200" spc="-10" dirty="0">
                <a:latin typeface="Times New Roman"/>
                <a:cs typeface="Times New Roman"/>
              </a:rPr>
              <a:t> findings.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Symbol"/>
              <a:buChar char=""/>
            </a:pPr>
            <a:endParaRPr sz="1250">
              <a:latin typeface="Times New Roman"/>
              <a:cs typeface="Times New Roman"/>
            </a:endParaRPr>
          </a:p>
          <a:p>
            <a:pPr marL="469265" marR="80645" indent="-227965">
              <a:lnSpc>
                <a:spcPts val="138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Attitudes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reflect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positive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attributes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such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empathy,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support,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caring,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commitment,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a </a:t>
            </a:r>
            <a:r>
              <a:rPr sz="1200" dirty="0">
                <a:latin typeface="Times New Roman"/>
                <a:cs typeface="Times New Roman"/>
              </a:rPr>
              <a:t>sense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responsibility,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accountability,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professionalism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toward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one’s</a:t>
            </a:r>
            <a:r>
              <a:rPr sz="1200" spc="-10" dirty="0">
                <a:latin typeface="Times New Roman"/>
                <a:cs typeface="Times New Roman"/>
              </a:rPr>
              <a:t> work.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ymbol"/>
              <a:buChar char=""/>
            </a:pPr>
            <a:endParaRPr sz="115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Skills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include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ability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certain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technical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skills,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procedures,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tasks.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266357"/>
            <a:ext cx="5679440" cy="2134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b="1" dirty="0">
                <a:latin typeface="Times New Roman"/>
                <a:cs typeface="Times New Roman"/>
              </a:rPr>
              <a:t>Work </a:t>
            </a:r>
            <a:r>
              <a:rPr sz="1200" b="1" spc="-10" dirty="0">
                <a:latin typeface="Times New Roman"/>
                <a:cs typeface="Times New Roman"/>
              </a:rPr>
              <a:t>Organization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Symbol"/>
              <a:buChar char=""/>
            </a:pPr>
            <a:endParaRPr sz="1200">
              <a:latin typeface="Times New Roman"/>
              <a:cs typeface="Times New Roman"/>
            </a:endParaRPr>
          </a:p>
          <a:p>
            <a:pPr marL="241300" marR="263525">
              <a:lnSpc>
                <a:spcPts val="138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Think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about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approach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organizing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Identify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 make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factors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influence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manage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 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work.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L="241300" marR="508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factors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influence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manage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 work might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include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following: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1315"/>
              </a:lnSpc>
              <a:buFont typeface="Courier New"/>
              <a:buChar char="o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number 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activities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 need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complete.</a:t>
            </a:r>
            <a:endParaRPr sz="12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1380"/>
              </a:lnSpc>
              <a:buFont typeface="Courier New"/>
              <a:buChar char="o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nature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those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activities.</a:t>
            </a:r>
            <a:endParaRPr sz="1200">
              <a:latin typeface="Times New Roman"/>
              <a:cs typeface="Times New Roman"/>
            </a:endParaRPr>
          </a:p>
          <a:p>
            <a:pPr marL="698500" marR="278130" lvl="1" indent="-228600">
              <a:lnSpc>
                <a:spcPts val="1380"/>
              </a:lnSpc>
              <a:spcBef>
                <a:spcPts val="65"/>
              </a:spcBef>
              <a:buFont typeface="Courier New"/>
              <a:buChar char="o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relative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importance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each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activity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patients,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families,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coworkers,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team,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agency).</a:t>
            </a:r>
            <a:endParaRPr sz="1200">
              <a:latin typeface="Times New Roman"/>
              <a:cs typeface="Times New Roman"/>
            </a:endParaRPr>
          </a:p>
          <a:p>
            <a:pPr marL="698500" lvl="1" indent="-229235">
              <a:lnSpc>
                <a:spcPts val="1345"/>
              </a:lnSpc>
              <a:buFont typeface="Courier New"/>
              <a:buChar char="o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long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each activity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takes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10" dirty="0">
                <a:latin typeface="Times New Roman"/>
                <a:cs typeface="Times New Roman"/>
              </a:rPr>
              <a:t>complete.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87500" y="293916"/>
            <a:ext cx="5073650" cy="734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1410"/>
              </a:lnSpc>
              <a:spcBef>
                <a:spcPts val="100"/>
              </a:spcBef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Which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factors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anticipated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normal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part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work?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Which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factors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control?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Which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factors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outside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control?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410"/>
              </a:lnSpc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Which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factors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unanticipated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possible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influences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10" dirty="0">
                <a:latin typeface="Times New Roman"/>
                <a:cs typeface="Times New Roman"/>
              </a:rPr>
              <a:t> work?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33069"/>
            <a:ext cx="5836920" cy="161036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927100" marR="110489" indent="-228600">
              <a:lnSpc>
                <a:spcPts val="1380"/>
              </a:lnSpc>
              <a:spcBef>
                <a:spcPts val="195"/>
              </a:spcBef>
              <a:buAutoNum type="arabicPeriod"/>
              <a:tabLst>
                <a:tab pos="927100" algn="l"/>
              </a:tabLst>
            </a:pPr>
            <a:r>
              <a:rPr sz="1200" dirty="0">
                <a:latin typeface="Times New Roman"/>
                <a:cs typeface="Times New Roman"/>
              </a:rPr>
              <a:t>What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guidelines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offer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help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plan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organize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10" dirty="0">
                <a:latin typeface="Times New Roman"/>
                <a:cs typeface="Times New Roman"/>
              </a:rPr>
              <a:t>typical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assignment?</a:t>
            </a:r>
            <a:endParaRPr sz="1200">
              <a:latin typeface="Times New Roman"/>
              <a:cs typeface="Times New Roman"/>
            </a:endParaRPr>
          </a:p>
          <a:p>
            <a:pPr marL="927100" marR="5080" indent="-228600">
              <a:lnSpc>
                <a:spcPts val="1380"/>
              </a:lnSpc>
              <a:buAutoNum type="arabicPeriod"/>
              <a:tabLst>
                <a:tab pos="927100" algn="l"/>
              </a:tabLst>
            </a:pP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would 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suggest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modify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workload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for </a:t>
            </a:r>
            <a:r>
              <a:rPr sz="1200" dirty="0">
                <a:latin typeface="Times New Roman"/>
                <a:cs typeface="Times New Roman"/>
              </a:rPr>
              <a:t>unanticipated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situations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might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occur? How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ensure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work </a:t>
            </a:r>
            <a:r>
              <a:rPr sz="1200" dirty="0">
                <a:latin typeface="Times New Roman"/>
                <a:cs typeface="Times New Roman"/>
              </a:rPr>
              <a:t>was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still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completed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time?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ensure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important </a:t>
            </a:r>
            <a:r>
              <a:rPr sz="1200" dirty="0">
                <a:latin typeface="Times New Roman"/>
                <a:cs typeface="Times New Roman"/>
              </a:rPr>
              <a:t>aspects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completed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first?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436245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Alspach,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JoAnn.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"Chapter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8."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From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Staff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Nurse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to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Preceptor: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</a:t>
            </a:r>
            <a:r>
              <a:rPr sz="1200" i="1" spc="-10" dirty="0">
                <a:latin typeface="Times New Roman"/>
                <a:cs typeface="Times New Roman"/>
              </a:rPr>
              <a:t> Development </a:t>
            </a:r>
            <a:r>
              <a:rPr sz="1200" i="1" dirty="0">
                <a:latin typeface="Times New Roman"/>
                <a:cs typeface="Times New Roman"/>
              </a:rPr>
              <a:t>Program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Aliso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Viejo,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AACN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Critical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Publication,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2000.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pag.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Print.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373430"/>
            <a:ext cx="5857875" cy="143510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Competency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defined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integration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knowledge,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attitudes,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skills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necessary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to </a:t>
            </a:r>
            <a:r>
              <a:rPr sz="1200" dirty="0">
                <a:latin typeface="Times New Roman"/>
                <a:cs typeface="Times New Roman"/>
              </a:rPr>
              <a:t>function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specific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role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setting.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Thus,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competent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entails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more </a:t>
            </a:r>
            <a:r>
              <a:rPr sz="1200" spc="-20" dirty="0">
                <a:latin typeface="Times New Roman"/>
                <a:cs typeface="Times New Roman"/>
              </a:rPr>
              <a:t>than </a:t>
            </a:r>
            <a:r>
              <a:rPr sz="1200" dirty="0">
                <a:latin typeface="Times New Roman"/>
                <a:cs typeface="Times New Roman"/>
              </a:rPr>
              <a:t>just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mastery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technical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tasks;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also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requires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knowledge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facts,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principles,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theories </a:t>
            </a:r>
            <a:r>
              <a:rPr sz="1200" dirty="0">
                <a:latin typeface="Times New Roman"/>
                <a:cs typeface="Times New Roman"/>
              </a:rPr>
              <a:t>related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responsibility,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demonstration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appropriate</a:t>
            </a:r>
            <a:r>
              <a:rPr sz="1200" spc="-10" dirty="0">
                <a:latin typeface="Times New Roman"/>
                <a:cs typeface="Times New Roman"/>
              </a:rPr>
              <a:t> attitudes.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136525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responsibility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identify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specific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knowledge,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attitudes,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skills </a:t>
            </a:r>
            <a:r>
              <a:rPr sz="1200" dirty="0">
                <a:latin typeface="Times New Roman"/>
                <a:cs typeface="Times New Roman"/>
              </a:rPr>
              <a:t>required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position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implement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plan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preceptee </a:t>
            </a:r>
            <a:r>
              <a:rPr sz="1200" dirty="0">
                <a:latin typeface="Times New Roman"/>
                <a:cs typeface="Times New Roman"/>
              </a:rPr>
              <a:t>successfully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demonstrates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expectations.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293916"/>
            <a:ext cx="5506085" cy="953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knowledge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component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competence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taught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approaches: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Policy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procedure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manuals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Books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 journal </a:t>
            </a:r>
            <a:r>
              <a:rPr sz="1200" spc="-10" dirty="0">
                <a:latin typeface="Times New Roman"/>
                <a:cs typeface="Times New Roman"/>
              </a:rPr>
              <a:t>articles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Lectures,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discussions,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seminars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Case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presentations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313790"/>
            <a:ext cx="5929630" cy="1840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attitude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component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competence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taught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-10" dirty="0">
                <a:latin typeface="Times New Roman"/>
                <a:cs typeface="Times New Roman"/>
              </a:rPr>
              <a:t> approaches:</a:t>
            </a:r>
            <a:endParaRPr sz="1200">
              <a:latin typeface="Times New Roman"/>
              <a:cs typeface="Times New Roman"/>
            </a:endParaRPr>
          </a:p>
          <a:p>
            <a:pPr marL="469265" marR="5080" indent="-227965">
              <a:lnSpc>
                <a:spcPts val="1380"/>
              </a:lnSpc>
              <a:spcBef>
                <a:spcPts val="1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Role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playing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distinguish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effects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positive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negative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attitudes,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including </a:t>
            </a:r>
            <a:r>
              <a:rPr sz="1200" dirty="0">
                <a:latin typeface="Times New Roman"/>
                <a:cs typeface="Times New Roman"/>
              </a:rPr>
              <a:t>performing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duties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careless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manner;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providing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incomplete,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tardy,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0" dirty="0">
                <a:latin typeface="Times New Roman"/>
                <a:cs typeface="Times New Roman"/>
              </a:rPr>
              <a:t> otherwise </a:t>
            </a:r>
            <a:r>
              <a:rPr sz="1200" dirty="0">
                <a:latin typeface="Times New Roman"/>
                <a:cs typeface="Times New Roman"/>
              </a:rPr>
              <a:t>marginal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quality;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failing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tailor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services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patient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family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needs;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displaying </a:t>
            </a:r>
            <a:r>
              <a:rPr sz="1200" dirty="0">
                <a:latin typeface="Times New Roman"/>
                <a:cs typeface="Times New Roman"/>
              </a:rPr>
              <a:t>disrespectful,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judgmental,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culturally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insensitive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behaviors.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ts val="143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Written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videotaped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scenarios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illustrate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positive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negative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attitudes.</a:t>
            </a:r>
            <a:endParaRPr sz="1200">
              <a:latin typeface="Times New Roman"/>
              <a:cs typeface="Times New Roman"/>
            </a:endParaRPr>
          </a:p>
          <a:p>
            <a:pPr marL="469265" marR="494665" indent="-227965">
              <a:lnSpc>
                <a:spcPts val="1380"/>
              </a:lnSpc>
              <a:spcBef>
                <a:spcPts val="1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Case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presentations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actual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situations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illustrate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effects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positive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versus </a:t>
            </a:r>
            <a:r>
              <a:rPr sz="1200" dirty="0">
                <a:latin typeface="Times New Roman"/>
                <a:cs typeface="Times New Roman"/>
              </a:rPr>
              <a:t>negative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attitudes.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ts val="143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Role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modeling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desired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affective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traits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preceptor.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Values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clarification</a:t>
            </a:r>
            <a:r>
              <a:rPr sz="1200" spc="-10" dirty="0">
                <a:latin typeface="Times New Roman"/>
                <a:cs typeface="Times New Roman"/>
              </a:rPr>
              <a:t> exercises.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313790"/>
            <a:ext cx="5456555" cy="953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skills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component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competence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taught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approaches: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Reading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procedure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manuals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manufacturers’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instruction</a:t>
            </a:r>
            <a:r>
              <a:rPr sz="1200" spc="-10" dirty="0">
                <a:latin typeface="Times New Roman"/>
                <a:cs typeface="Times New Roman"/>
              </a:rPr>
              <a:t> books.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Viewing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audiovisual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media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 videotapes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computer-</a:t>
            </a:r>
            <a:r>
              <a:rPr sz="1200" dirty="0">
                <a:latin typeface="Times New Roman"/>
                <a:cs typeface="Times New Roman"/>
              </a:rPr>
              <a:t>assisted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instruction.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Observation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skill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demonstration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return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demonstration.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Practice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actual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equipment,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mannequins,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0" dirty="0">
                <a:latin typeface="Times New Roman"/>
                <a:cs typeface="Times New Roman"/>
              </a:rPr>
              <a:t> models.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76173"/>
            <a:ext cx="5674995" cy="732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Implementing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the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learning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plan: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distinguishing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what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and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how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to</a:t>
            </a:r>
            <a:r>
              <a:rPr sz="1200" b="1" spc="-10" dirty="0">
                <a:latin typeface="Times New Roman"/>
                <a:cs typeface="Times New Roman"/>
              </a:rPr>
              <a:t> teach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Use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chart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below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practice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distinguish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teach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knowledge,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attitudes,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skills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related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selected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content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area.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42772" y="1075080"/>
          <a:ext cx="6080758" cy="2126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5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4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1495">
                <a:tc>
                  <a:txBody>
                    <a:bodyPr/>
                    <a:lstStyle/>
                    <a:p>
                      <a:pPr marL="338455" marR="306070" indent="-25400">
                        <a:lnSpc>
                          <a:spcPts val="1380"/>
                        </a:lnSpc>
                        <a:spcBef>
                          <a:spcPts val="4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Competency Component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659765">
                        <a:lnSpc>
                          <a:spcPts val="138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What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Teach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723265">
                        <a:lnSpc>
                          <a:spcPts val="138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How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Teach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4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Knowledge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1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Attitudes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4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Skills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335203"/>
            <a:ext cx="5884545" cy="2134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05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Demonstrates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how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to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teach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team-building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skills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0"/>
              </a:spcBef>
            </a:pPr>
            <a:r>
              <a:rPr sz="1200" spc="-10" dirty="0">
                <a:latin typeface="Times New Roman"/>
                <a:cs typeface="Times New Roman"/>
              </a:rPr>
              <a:t>Team-</a:t>
            </a:r>
            <a:r>
              <a:rPr sz="1200" dirty="0">
                <a:latin typeface="Times New Roman"/>
                <a:cs typeface="Times New Roman"/>
              </a:rPr>
              <a:t>building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skills encompass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capabilities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each employee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interact </a:t>
            </a:r>
            <a:r>
              <a:rPr sz="1200" spc="-10" dirty="0">
                <a:latin typeface="Times New Roman"/>
                <a:cs typeface="Times New Roman"/>
              </a:rPr>
              <a:t>effectively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coworkers.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skills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even more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important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today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healthcare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delivery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assumes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a </a:t>
            </a:r>
            <a:r>
              <a:rPr sz="1200" dirty="0">
                <a:latin typeface="Times New Roman"/>
                <a:cs typeface="Times New Roman"/>
              </a:rPr>
              <a:t>more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complex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multidisciplinary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collaborative</a:t>
            </a:r>
            <a:r>
              <a:rPr sz="1200" spc="-10" dirty="0">
                <a:latin typeface="Times New Roman"/>
                <a:cs typeface="Times New Roman"/>
              </a:rPr>
              <a:t> character.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10795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order 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all members 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healthcare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team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achieve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goal 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high-</a:t>
            </a:r>
            <a:r>
              <a:rPr sz="1200" dirty="0">
                <a:latin typeface="Times New Roman"/>
                <a:cs typeface="Times New Roman"/>
              </a:rPr>
              <a:t>quality patient </a:t>
            </a:r>
            <a:r>
              <a:rPr sz="1200" spc="-20" dirty="0">
                <a:latin typeface="Times New Roman"/>
                <a:cs typeface="Times New Roman"/>
              </a:rPr>
              <a:t>care </a:t>
            </a:r>
            <a:r>
              <a:rPr sz="1200" dirty="0">
                <a:latin typeface="Times New Roman"/>
                <a:cs typeface="Times New Roman"/>
              </a:rPr>
              <a:t>services,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team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members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demonstrate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effectiveness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capabilities: </a:t>
            </a:r>
            <a:r>
              <a:rPr sz="1200" dirty="0">
                <a:latin typeface="Times New Roman"/>
                <a:cs typeface="Times New Roman"/>
              </a:rPr>
              <a:t>accountability,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communication,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critical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thinking,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decision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making,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priority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setting,</a:t>
            </a:r>
            <a:r>
              <a:rPr sz="1200" spc="-10" dirty="0">
                <a:latin typeface="Times New Roman"/>
                <a:cs typeface="Times New Roman"/>
              </a:rPr>
              <a:t> problem </a:t>
            </a:r>
            <a:r>
              <a:rPr sz="1200" dirty="0">
                <a:latin typeface="Times New Roman"/>
                <a:cs typeface="Times New Roman"/>
              </a:rPr>
              <a:t>solving,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 </a:t>
            </a:r>
            <a:r>
              <a:rPr sz="1200" spc="-10" dirty="0">
                <a:latin typeface="Times New Roman"/>
                <a:cs typeface="Times New Roman"/>
              </a:rPr>
              <a:t>organization.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116205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Selected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also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capable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delegation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tasks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personnel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whom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they </a:t>
            </a:r>
            <a:r>
              <a:rPr sz="1200" dirty="0">
                <a:latin typeface="Times New Roman"/>
                <a:cs typeface="Times New Roman"/>
              </a:rPr>
              <a:t>manage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supervise.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365747"/>
            <a:ext cx="5603240" cy="1609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ts val="1405"/>
              </a:lnSpc>
              <a:spcBef>
                <a:spcPts val="10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b="1" spc="-10" dirty="0">
                <a:latin typeface="Times New Roman"/>
                <a:cs typeface="Times New Roman"/>
              </a:rPr>
              <a:t>Accountability</a:t>
            </a:r>
            <a:endParaRPr sz="1200">
              <a:latin typeface="Times New Roman"/>
              <a:cs typeface="Times New Roman"/>
            </a:endParaRPr>
          </a:p>
          <a:p>
            <a:pPr marL="241300" marR="5080">
              <a:lnSpc>
                <a:spcPts val="1380"/>
              </a:lnSpc>
              <a:spcBef>
                <a:spcPts val="60"/>
              </a:spcBef>
            </a:pPr>
            <a:r>
              <a:rPr sz="1200" dirty="0">
                <a:latin typeface="Times New Roman"/>
                <a:cs typeface="Times New Roman"/>
              </a:rPr>
              <a:t>Accountability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refers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individual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responsible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something.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context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teamwork,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healthcare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team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members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assume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responsibility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job </a:t>
            </a:r>
            <a:r>
              <a:rPr sz="1200" dirty="0">
                <a:latin typeface="Times New Roman"/>
                <a:cs typeface="Times New Roman"/>
              </a:rPr>
              <a:t>responsibilities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because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those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responsibilities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represent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contribution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overall </a:t>
            </a:r>
            <a:r>
              <a:rPr sz="1200" dirty="0">
                <a:latin typeface="Times New Roman"/>
                <a:cs typeface="Times New Roman"/>
              </a:rPr>
              <a:t>team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effort.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241300" marR="18161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Overall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team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effectiveness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compromised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quality,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continuity,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effectiveness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healthcare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services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 fall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short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optimal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levels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unless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team </a:t>
            </a:r>
            <a:r>
              <a:rPr sz="1200" dirty="0">
                <a:latin typeface="Times New Roman"/>
                <a:cs typeface="Times New Roman"/>
              </a:rPr>
              <a:t>member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makes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contribution.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2042</Words>
  <Application>Microsoft Office PowerPoint</Application>
  <PresentationFormat>Custom</PresentationFormat>
  <Paragraphs>158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Courier New</vt:lpstr>
      <vt:lpstr>Symbol</vt:lpstr>
      <vt:lpstr>Times New Roman</vt:lpstr>
      <vt:lpstr>Office Theme</vt:lpstr>
      <vt:lpstr>Preceptor Responsibilities “Implementor of Learning Plans”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Preceptor Development Training Program Outline</dc:title>
  <dc:creator>watson</dc:creator>
  <cp:lastModifiedBy>McKinnon, Leandrea</cp:lastModifiedBy>
  <cp:revision>1</cp:revision>
  <dcterms:created xsi:type="dcterms:W3CDTF">2023-03-23T16:24:27Z</dcterms:created>
  <dcterms:modified xsi:type="dcterms:W3CDTF">2023-03-23T16:25:16Z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2013-05-16T00:00:00Z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2023-03-23T00:00:00Z</vt:filetime>
  </property>
  <property fmtid="{D5CDD505-2E9C-101B-9397-08002B2CF9AE}" pid="5" name="Producer">
    <vt:lpwstr>Acrobat Distiller 8.0.0 (Windows)</vt:lpwstr>
  </property>
</Properties>
</file>