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7772400" cy="5130800"/>
  <p:notesSz cx="7772400" cy="51308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534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2560604" y="146240"/>
            <a:ext cx="2651190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2528316"/>
            <a:ext cx="5440680" cy="1128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1038415"/>
            <a:ext cx="3380994" cy="29798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1038415"/>
            <a:ext cx="3380994" cy="29798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411983" y="214401"/>
            <a:ext cx="2948432" cy="6022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42772" y="1143787"/>
            <a:ext cx="6087109" cy="29559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4198810"/>
            <a:ext cx="2487168" cy="2257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4198810"/>
            <a:ext cx="1787652" cy="2257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3/23/2023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4198810"/>
            <a:ext cx="1787652" cy="2257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800" dirty="0"/>
              <a:t>Chapter</a:t>
            </a:r>
            <a:r>
              <a:rPr sz="4800" spc="-175" dirty="0"/>
              <a:t> </a:t>
            </a:r>
            <a:r>
              <a:rPr sz="4800" spc="-50" dirty="0"/>
              <a:t>4</a:t>
            </a:r>
            <a:endParaRPr sz="4800"/>
          </a:p>
        </p:txBody>
      </p:sp>
      <p:sp>
        <p:nvSpPr>
          <p:cNvPr id="3" name="object 3"/>
          <p:cNvSpPr txBox="1"/>
          <p:nvPr/>
        </p:nvSpPr>
        <p:spPr>
          <a:xfrm>
            <a:off x="1224970" y="1548320"/>
            <a:ext cx="5323205" cy="2159000"/>
          </a:xfrm>
          <a:prstGeom prst="rect">
            <a:avLst/>
          </a:prstGeom>
        </p:spPr>
        <p:txBody>
          <a:bodyPr vert="horz" wrap="square" lIns="0" tIns="43180" rIns="0" bIns="0" rtlCol="0">
            <a:spAutoFit/>
          </a:bodyPr>
          <a:lstStyle/>
          <a:p>
            <a:pPr marL="12700" marR="5080" algn="ctr">
              <a:lnSpc>
                <a:spcPct val="95800"/>
              </a:lnSpc>
              <a:spcBef>
                <a:spcPts val="340"/>
              </a:spcBef>
              <a:tabLst>
                <a:tab pos="3108960" algn="l"/>
              </a:tabLst>
            </a:pPr>
            <a:r>
              <a:rPr sz="4800" b="1" spc="-10" dirty="0">
                <a:latin typeface="Times New Roman"/>
                <a:cs typeface="Times New Roman"/>
              </a:rPr>
              <a:t>Differences</a:t>
            </a:r>
            <a:r>
              <a:rPr sz="4800" b="1" dirty="0">
                <a:latin typeface="Times New Roman"/>
                <a:cs typeface="Times New Roman"/>
              </a:rPr>
              <a:t>	</a:t>
            </a:r>
            <a:r>
              <a:rPr sz="4800" b="1" spc="-10" dirty="0">
                <a:latin typeface="Times New Roman"/>
                <a:cs typeface="Times New Roman"/>
              </a:rPr>
              <a:t>Between </a:t>
            </a:r>
            <a:r>
              <a:rPr sz="4800" b="1" dirty="0">
                <a:latin typeface="Times New Roman"/>
                <a:cs typeface="Times New Roman"/>
              </a:rPr>
              <a:t>Preceptor &amp;</a:t>
            </a:r>
            <a:r>
              <a:rPr sz="4800" b="1" spc="-5" dirty="0">
                <a:latin typeface="Times New Roman"/>
                <a:cs typeface="Times New Roman"/>
              </a:rPr>
              <a:t> </a:t>
            </a:r>
            <a:r>
              <a:rPr sz="4800" b="1" spc="-10" dirty="0">
                <a:latin typeface="Times New Roman"/>
                <a:cs typeface="Times New Roman"/>
              </a:rPr>
              <a:t>Staff Member</a:t>
            </a:r>
            <a:endParaRPr sz="4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11983" y="214401"/>
            <a:ext cx="2947670" cy="238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Differences</a:t>
            </a:r>
            <a:r>
              <a:rPr spc="-3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Preceptor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spc="-10" dirty="0"/>
              <a:t>Staff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593876"/>
            <a:ext cx="593344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number 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ways.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differences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acknowledged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help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prevent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preceptors.</a:t>
            </a:r>
            <a:endParaRPr sz="1200">
              <a:latin typeface="Times New Roman"/>
              <a:cs typeface="Times New Roman"/>
            </a:endParaRP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842772" y="1143787"/>
          <a:ext cx="6080760" cy="2955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0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36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26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1610"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Feature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Values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ts val="133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Preceptor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Values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Primary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Role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provider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4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Coordinator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provided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caregiving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4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Teacher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provider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846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Recipient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Service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Patient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family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4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Assigned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unit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or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department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New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staff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(preceptee)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4515">
                <a:tc>
                  <a:txBody>
                    <a:bodyPr/>
                    <a:lstStyle/>
                    <a:p>
                      <a:pPr marL="67945" marR="389890">
                        <a:lnSpc>
                          <a:spcPts val="1380"/>
                        </a:lnSpc>
                        <a:spcBef>
                          <a:spcPts val="30"/>
                        </a:spcBef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Type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of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Service Provided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Direct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Continual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395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Holistic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Indirect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2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Intermittent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indent="-228600">
                        <a:lnSpc>
                          <a:spcPts val="1395"/>
                        </a:lnSpc>
                        <a:spcBef>
                          <a:spcPts val="30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Selected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aspects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8980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Responsible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for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Patient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family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unit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Preceptee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  <a:p>
                      <a:pPr marL="296545" marR="370840" indent="-228600">
                        <a:lnSpc>
                          <a:spcPts val="1380"/>
                        </a:lnSpc>
                        <a:spcBef>
                          <a:spcPts val="4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Care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provided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5" dirty="0">
                          <a:latin typeface="Times New Roman"/>
                          <a:cs typeface="Times New Roman"/>
                        </a:rPr>
                        <a:t>by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preceptee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to</a:t>
                      </a:r>
                      <a:r>
                        <a:rPr sz="12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patient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50" dirty="0">
                          <a:latin typeface="Times New Roman"/>
                          <a:cs typeface="Times New Roman"/>
                        </a:rPr>
                        <a:t>&amp;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family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unit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6235">
                <a:tc>
                  <a:txBody>
                    <a:bodyPr/>
                    <a:lstStyle/>
                    <a:p>
                      <a:pPr marL="67945" marR="584200">
                        <a:lnSpc>
                          <a:spcPts val="1380"/>
                        </a:lnSpc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Workload Contribution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Full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indent="-228600">
                        <a:lnSpc>
                          <a:spcPct val="10000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Partial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67665">
                <a:tc>
                  <a:txBody>
                    <a:bodyPr/>
                    <a:lstStyle/>
                    <a:p>
                      <a:pPr marL="67945">
                        <a:lnSpc>
                          <a:spcPts val="1375"/>
                        </a:lnSpc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Work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Priorities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272415" indent="-228600">
                        <a:lnSpc>
                          <a:spcPts val="139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Safe,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efficient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effective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 patient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care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services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96545" marR="92710" indent="-228600">
                        <a:lnSpc>
                          <a:spcPts val="1390"/>
                        </a:lnSpc>
                        <a:spcBef>
                          <a:spcPts val="15"/>
                        </a:spcBef>
                        <a:buFont typeface="Symbol"/>
                        <a:buChar char=""/>
                        <a:tabLst>
                          <a:tab pos="296545" algn="l"/>
                          <a:tab pos="297180" algn="l"/>
                        </a:tabLst>
                      </a:pPr>
                      <a:r>
                        <a:rPr sz="1200" dirty="0">
                          <a:latin typeface="Times New Roman"/>
                          <a:cs typeface="Times New Roman"/>
                        </a:rPr>
                        <a:t>Preceptee’s</a:t>
                      </a:r>
                      <a:r>
                        <a:rPr sz="12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learning,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competency,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dirty="0">
                          <a:latin typeface="Times New Roman"/>
                          <a:cs typeface="Times New Roman"/>
                        </a:rPr>
                        <a:t>&amp;</a:t>
                      </a:r>
                      <a:r>
                        <a:rPr sz="1200" spc="-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1200" spc="-10" dirty="0">
                          <a:latin typeface="Times New Roman"/>
                          <a:cs typeface="Times New Roman"/>
                        </a:rPr>
                        <a:t>orientation</a:t>
                      </a: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T="190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/>
          <p:nvPr/>
        </p:nvSpPr>
        <p:spPr>
          <a:xfrm>
            <a:off x="901700" y="4434357"/>
            <a:ext cx="5405755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 marR="508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264833"/>
            <a:ext cx="5941695" cy="232219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69265" marR="110489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create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relationship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“do </a:t>
            </a:r>
            <a:r>
              <a:rPr sz="1200" dirty="0">
                <a:latin typeface="Times New Roman"/>
                <a:cs typeface="Times New Roman"/>
              </a:rPr>
              <a:t>for”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guide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 </a:t>
            </a:r>
            <a:r>
              <a:rPr sz="1200" spc="-10" dirty="0">
                <a:latin typeface="Times New Roman"/>
                <a:cs typeface="Times New Roman"/>
              </a:rPr>
              <a:t>themselves.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Font typeface="Symbol"/>
              <a:buChar char=""/>
            </a:pPr>
            <a:endParaRPr sz="1200">
              <a:latin typeface="Times New Roman"/>
              <a:cs typeface="Times New Roman"/>
            </a:endParaRPr>
          </a:p>
          <a:p>
            <a:pPr marL="469265" marR="5080" indent="-228600">
              <a:lnSpc>
                <a:spcPct val="959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Except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emergencies,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should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teachers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service </a:t>
            </a:r>
            <a:r>
              <a:rPr sz="1200" dirty="0">
                <a:latin typeface="Times New Roman"/>
                <a:cs typeface="Times New Roman"/>
              </a:rPr>
              <a:t>providers.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example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 emergency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if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“took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manually </a:t>
            </a:r>
            <a:r>
              <a:rPr sz="1200" dirty="0">
                <a:latin typeface="Times New Roman"/>
                <a:cs typeface="Times New Roman"/>
              </a:rPr>
              <a:t>ventilating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stopped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breathing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use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resuscitation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equipment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properly.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life-</a:t>
            </a:r>
            <a:r>
              <a:rPr sz="1200" dirty="0">
                <a:latin typeface="Times New Roman"/>
                <a:cs typeface="Times New Roman"/>
              </a:rPr>
              <a:t>threatening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nature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0" dirty="0">
                <a:latin typeface="Times New Roman"/>
                <a:cs typeface="Times New Roman"/>
              </a:rPr>
              <a:t> requires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intervene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resuscitate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provide </a:t>
            </a:r>
            <a:r>
              <a:rPr sz="1200" dirty="0">
                <a:latin typeface="Times New Roman"/>
                <a:cs typeface="Times New Roman"/>
              </a:rPr>
              <a:t>instruction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perform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task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later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harm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the </a:t>
            </a:r>
            <a:r>
              <a:rPr sz="1200" spc="-10" dirty="0">
                <a:latin typeface="Times New Roman"/>
                <a:cs typeface="Times New Roman"/>
              </a:rPr>
              <a:t>patient.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4102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429895" marR="5080" indent="-417830">
              <a:lnSpc>
                <a:spcPts val="1610"/>
              </a:lnSpc>
              <a:spcBef>
                <a:spcPts val="210"/>
              </a:spcBef>
            </a:pPr>
            <a:r>
              <a:rPr spc="-10" dirty="0"/>
              <a:t>Differences</a:t>
            </a:r>
            <a:r>
              <a:rPr spc="-3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Preceptor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spc="-10" dirty="0"/>
              <a:t>Staff </a:t>
            </a:r>
            <a:r>
              <a:rPr dirty="0"/>
              <a:t>“Type</a:t>
            </a:r>
            <a:r>
              <a:rPr spc="-45" dirty="0"/>
              <a:t> </a:t>
            </a:r>
            <a:r>
              <a:rPr dirty="0"/>
              <a:t>of</a:t>
            </a:r>
            <a:r>
              <a:rPr spc="-35" dirty="0"/>
              <a:t> </a:t>
            </a:r>
            <a:r>
              <a:rPr dirty="0"/>
              <a:t>Service</a:t>
            </a:r>
            <a:r>
              <a:rPr spc="-40" dirty="0"/>
              <a:t> </a:t>
            </a:r>
            <a:r>
              <a:rPr spc="-10" dirty="0"/>
              <a:t>Provided”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829398"/>
            <a:ext cx="5890895" cy="2508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69265" marR="43497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course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 direct,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ongoing,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holistic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care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assigned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10" dirty="0">
                <a:latin typeface="Times New Roman"/>
                <a:cs typeface="Times New Roman"/>
              </a:rPr>
              <a:t> unit.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services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however,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indirect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provided </a:t>
            </a:r>
            <a:r>
              <a:rPr sz="1200" dirty="0">
                <a:latin typeface="Times New Roman"/>
                <a:cs typeface="Times New Roman"/>
              </a:rPr>
              <a:t>through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intermittent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hands-on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care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necessary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useful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instruction, 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applied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selected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aspects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rather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totality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patient’s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needs.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8255" indent="-227965">
              <a:lnSpc>
                <a:spcPts val="138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Problems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uncomfortable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functioning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as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because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initially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associate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satisfaction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performing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customary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rather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preceptor.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49022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6185" rIns="0" bIns="0" rtlCol="0">
            <a:spAutoFit/>
          </a:bodyPr>
          <a:lstStyle/>
          <a:p>
            <a:pPr marL="478790" marR="5080" indent="-466725">
              <a:lnSpc>
                <a:spcPts val="1610"/>
              </a:lnSpc>
              <a:spcBef>
                <a:spcPts val="210"/>
              </a:spcBef>
            </a:pPr>
            <a:r>
              <a:rPr spc="-10" dirty="0"/>
              <a:t>Differences</a:t>
            </a:r>
            <a:r>
              <a:rPr spc="-3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Preceptor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spc="-10" dirty="0"/>
              <a:t>Staff </a:t>
            </a:r>
            <a:r>
              <a:rPr dirty="0"/>
              <a:t>“Workload</a:t>
            </a:r>
            <a:r>
              <a:rPr spc="-80" dirty="0"/>
              <a:t> </a:t>
            </a:r>
            <a:r>
              <a:rPr spc="-10" dirty="0"/>
              <a:t>Contribution”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889038"/>
            <a:ext cx="5954395" cy="28479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69265" marR="5080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customary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unable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make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contribution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 </a:t>
            </a:r>
            <a:r>
              <a:rPr sz="1200" spc="-10" dirty="0">
                <a:latin typeface="Times New Roman"/>
                <a:cs typeface="Times New Roman"/>
              </a:rPr>
              <a:t>workload.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contribution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might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include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only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fulfilling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own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but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also </a:t>
            </a:r>
            <a:r>
              <a:rPr sz="1200" dirty="0">
                <a:latin typeface="Times New Roman"/>
                <a:cs typeface="Times New Roman"/>
              </a:rPr>
              <a:t>helping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duties.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20955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granted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somewhat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reduced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workload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compensate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additional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demands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time.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pick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portions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preceptor’s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normal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workload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addition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amount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lead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feelings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resentment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among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toward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result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workplace.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situation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arises,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often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useful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convene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meeting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manager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present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grievances,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identify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sets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needs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(orientee,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other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unit)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conflict,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determine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whether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more </a:t>
            </a:r>
            <a:r>
              <a:rPr sz="1200" dirty="0">
                <a:latin typeface="Times New Roman"/>
                <a:cs typeface="Times New Roman"/>
              </a:rPr>
              <a:t>satisfactory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alternative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approaches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feasible,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arrive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10" dirty="0">
                <a:latin typeface="Times New Roman"/>
                <a:cs typeface="Times New Roman"/>
              </a:rPr>
              <a:t> mutually </a:t>
            </a:r>
            <a:r>
              <a:rPr sz="1200" dirty="0">
                <a:latin typeface="Times New Roman"/>
                <a:cs typeface="Times New Roman"/>
              </a:rPr>
              <a:t>agreeable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solutions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situation.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5372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85699" rIns="0" bIns="0" rtlCol="0">
            <a:spAutoFit/>
          </a:bodyPr>
          <a:lstStyle/>
          <a:p>
            <a:pPr marL="784860" marR="5080" indent="-772795">
              <a:lnSpc>
                <a:spcPts val="1610"/>
              </a:lnSpc>
              <a:spcBef>
                <a:spcPts val="210"/>
              </a:spcBef>
            </a:pPr>
            <a:r>
              <a:rPr spc="-10" dirty="0"/>
              <a:t>Differences</a:t>
            </a:r>
            <a:r>
              <a:rPr spc="-3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Preceptor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spc="-10" dirty="0"/>
              <a:t>Staff </a:t>
            </a:r>
            <a:r>
              <a:rPr dirty="0"/>
              <a:t>“Work</a:t>
            </a:r>
            <a:r>
              <a:rPr spc="-55" dirty="0"/>
              <a:t> </a:t>
            </a:r>
            <a:r>
              <a:rPr spc="-10" dirty="0"/>
              <a:t>Priorities”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968553"/>
            <a:ext cx="5916295" cy="250825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69265" marR="20383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overall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provide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safe,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efficient,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effective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patient </a:t>
            </a:r>
            <a:r>
              <a:rPr sz="1200" dirty="0">
                <a:latin typeface="Times New Roman"/>
                <a:cs typeface="Times New Roman"/>
              </a:rPr>
              <a:t>care </a:t>
            </a:r>
            <a:r>
              <a:rPr sz="1200" spc="-10" dirty="0">
                <a:latin typeface="Times New Roman"/>
                <a:cs typeface="Times New Roman"/>
              </a:rPr>
              <a:t>services.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20955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work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priorities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however,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shift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facilitating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learning, </a:t>
            </a:r>
            <a:r>
              <a:rPr sz="1200" dirty="0">
                <a:latin typeface="Times New Roman"/>
                <a:cs typeface="Times New Roman"/>
              </a:rPr>
              <a:t>verifying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preceptee’s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competency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assisting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preceptees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successful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completion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orientation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program.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During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preceptorship,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may feel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torn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opposing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loyalties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commitments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usual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coworkers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versus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their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an </a:t>
            </a:r>
            <a:r>
              <a:rPr sz="1200" dirty="0">
                <a:latin typeface="Times New Roman"/>
                <a:cs typeface="Times New Roman"/>
              </a:rPr>
              <a:t>especially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troublesome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predicament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job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responsibilities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always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be </a:t>
            </a:r>
            <a:r>
              <a:rPr sz="1200" dirty="0">
                <a:latin typeface="Times New Roman"/>
                <a:cs typeface="Times New Roman"/>
              </a:rPr>
              <a:t>expanding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 face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diminishing </a:t>
            </a:r>
            <a:r>
              <a:rPr sz="1200" spc="-10" dirty="0">
                <a:latin typeface="Times New Roman"/>
                <a:cs typeface="Times New Roman"/>
              </a:rPr>
              <a:t>resources.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150">
              <a:latin typeface="Times New Roman"/>
              <a:cs typeface="Times New Roman"/>
            </a:endParaRPr>
          </a:p>
          <a:p>
            <a:pPr marL="12700" marR="515620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614680" marR="5080" indent="-602615">
              <a:lnSpc>
                <a:spcPts val="1610"/>
              </a:lnSpc>
              <a:spcBef>
                <a:spcPts val="210"/>
              </a:spcBef>
            </a:pPr>
            <a:r>
              <a:rPr spc="-10" dirty="0"/>
              <a:t>Differences</a:t>
            </a:r>
            <a:r>
              <a:rPr spc="-35" dirty="0"/>
              <a:t> </a:t>
            </a:r>
            <a:r>
              <a:rPr dirty="0"/>
              <a:t>between</a:t>
            </a:r>
            <a:r>
              <a:rPr spc="-30" dirty="0"/>
              <a:t> </a:t>
            </a:r>
            <a:r>
              <a:rPr dirty="0"/>
              <a:t>Preceptor</a:t>
            </a:r>
            <a:r>
              <a:rPr spc="-35" dirty="0"/>
              <a:t> </a:t>
            </a:r>
            <a:r>
              <a:rPr dirty="0"/>
              <a:t>&amp;</a:t>
            </a:r>
            <a:r>
              <a:rPr spc="-35" dirty="0"/>
              <a:t> </a:t>
            </a:r>
            <a:r>
              <a:rPr spc="-10" dirty="0"/>
              <a:t>Staff </a:t>
            </a:r>
            <a:r>
              <a:rPr dirty="0"/>
              <a:t>“Points</a:t>
            </a:r>
            <a:r>
              <a:rPr spc="-35" dirty="0"/>
              <a:t> </a:t>
            </a:r>
            <a:r>
              <a:rPr dirty="0"/>
              <a:t>to</a:t>
            </a:r>
            <a:r>
              <a:rPr spc="-35" dirty="0"/>
              <a:t> </a:t>
            </a:r>
            <a:r>
              <a:rPr spc="-10" dirty="0"/>
              <a:t>Emphasize”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829398"/>
            <a:ext cx="5946140" cy="2847975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469265" marR="233045" indent="-227965">
              <a:lnSpc>
                <a:spcPts val="1380"/>
              </a:lnSpc>
              <a:spcBef>
                <a:spcPts val="19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 “give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up”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assume 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role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They </a:t>
            </a:r>
            <a:r>
              <a:rPr sz="1200" spc="-25" dirty="0">
                <a:latin typeface="Times New Roman"/>
                <a:cs typeface="Times New Roman"/>
              </a:rPr>
              <a:t>can </a:t>
            </a:r>
            <a:r>
              <a:rPr sz="1200" dirty="0">
                <a:latin typeface="Times New Roman"/>
                <a:cs typeface="Times New Roman"/>
              </a:rPr>
              <a:t>neither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add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together,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replace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system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 </a:t>
            </a:r>
            <a:r>
              <a:rPr sz="1200" spc="-25" dirty="0">
                <a:latin typeface="Times New Roman"/>
                <a:cs typeface="Times New Roman"/>
              </a:rPr>
              <a:t>the </a:t>
            </a:r>
            <a:r>
              <a:rPr sz="1200" dirty="0">
                <a:latin typeface="Times New Roman"/>
                <a:cs typeface="Times New Roman"/>
              </a:rPr>
              <a:t>other.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priorities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preceptor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must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reconciled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with </a:t>
            </a:r>
            <a:r>
              <a:rPr sz="1200" dirty="0">
                <a:latin typeface="Times New Roman"/>
                <a:cs typeface="Times New Roman"/>
              </a:rPr>
              <a:t>those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staff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member.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first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step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marriage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 </a:t>
            </a:r>
            <a:r>
              <a:rPr sz="1200" spc="-25" dirty="0">
                <a:latin typeface="Times New Roman"/>
                <a:cs typeface="Times New Roman"/>
              </a:rPr>
              <a:t>to </a:t>
            </a:r>
            <a:r>
              <a:rPr sz="1200" dirty="0">
                <a:latin typeface="Times New Roman"/>
                <a:cs typeface="Times New Roman"/>
              </a:rPr>
              <a:t>acknowledge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differences.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Symbol"/>
              <a:buChar char=""/>
            </a:pPr>
            <a:endParaRPr sz="1250">
              <a:latin typeface="Times New Roman"/>
              <a:cs typeface="Times New Roman"/>
            </a:endParaRPr>
          </a:p>
          <a:p>
            <a:pPr marL="469265" marR="5080" indent="-227965">
              <a:lnSpc>
                <a:spcPts val="138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understand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how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these two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sets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values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can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 merged,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 recall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transition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you </a:t>
            </a:r>
            <a:r>
              <a:rPr sz="1200" dirty="0">
                <a:latin typeface="Times New Roman"/>
                <a:cs typeface="Times New Roman"/>
              </a:rPr>
              <a:t>needed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make when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developed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from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student 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nurse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or therapist.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You </a:t>
            </a:r>
            <a:r>
              <a:rPr sz="1200" spc="-10" dirty="0">
                <a:latin typeface="Times New Roman"/>
                <a:cs typeface="Times New Roman"/>
              </a:rPr>
              <a:t>first </a:t>
            </a:r>
            <a:r>
              <a:rPr sz="1200" dirty="0">
                <a:latin typeface="Times New Roman"/>
                <a:cs typeface="Times New Roman"/>
              </a:rPr>
              <a:t>needed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acknowledge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practicing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theory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practicing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were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different, </a:t>
            </a:r>
            <a:r>
              <a:rPr sz="1200" dirty="0">
                <a:latin typeface="Times New Roman"/>
                <a:cs typeface="Times New Roman"/>
              </a:rPr>
              <a:t>then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confront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reality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take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best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both.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is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primary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notion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of </a:t>
            </a:r>
            <a:r>
              <a:rPr sz="1200" dirty="0">
                <a:latin typeface="Times New Roman"/>
                <a:cs typeface="Times New Roman"/>
              </a:rPr>
              <a:t>biculturalism: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integration of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two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cultures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school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and work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into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one set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of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values </a:t>
            </a:r>
            <a:r>
              <a:rPr sz="1200" dirty="0">
                <a:latin typeface="Times New Roman"/>
                <a:cs typeface="Times New Roman"/>
              </a:rPr>
              <a:t>that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attempts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achieve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ideal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(learned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in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school)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while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dealing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with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the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real </a:t>
            </a:r>
            <a:r>
              <a:rPr sz="1200" dirty="0">
                <a:latin typeface="Times New Roman"/>
                <a:cs typeface="Times New Roman"/>
              </a:rPr>
              <a:t>(constraints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experienced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work).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 marL="12700" marR="545465">
              <a:lnSpc>
                <a:spcPts val="1380"/>
              </a:lnSpc>
            </a:pPr>
            <a:r>
              <a:rPr sz="1200" dirty="0">
                <a:latin typeface="Times New Roman"/>
                <a:cs typeface="Times New Roman"/>
              </a:rPr>
              <a:t>Alspach,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JoAnn.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"Chapter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3."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From</a:t>
            </a:r>
            <a:r>
              <a:rPr sz="1200" i="1" spc="-2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Staff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Nurse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to</a:t>
            </a:r>
            <a:r>
              <a:rPr sz="1200" i="1" spc="-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Preceptor:</a:t>
            </a:r>
            <a:r>
              <a:rPr sz="1200" i="1" spc="-15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A</a:t>
            </a:r>
            <a:r>
              <a:rPr sz="1200" i="1" spc="-10" dirty="0">
                <a:latin typeface="Times New Roman"/>
                <a:cs typeface="Times New Roman"/>
              </a:rPr>
              <a:t> </a:t>
            </a:r>
            <a:r>
              <a:rPr sz="1200" i="1" dirty="0">
                <a:latin typeface="Times New Roman"/>
                <a:cs typeface="Times New Roman"/>
              </a:rPr>
              <a:t>Preceptor</a:t>
            </a:r>
            <a:r>
              <a:rPr sz="1200" i="1" spc="-10" dirty="0">
                <a:latin typeface="Times New Roman"/>
                <a:cs typeface="Times New Roman"/>
              </a:rPr>
              <a:t> Development </a:t>
            </a:r>
            <a:r>
              <a:rPr sz="1200" i="1" dirty="0">
                <a:latin typeface="Times New Roman"/>
                <a:cs typeface="Times New Roman"/>
              </a:rPr>
              <a:t>Program</a:t>
            </a:r>
            <a:r>
              <a:rPr sz="1200" dirty="0">
                <a:latin typeface="Times New Roman"/>
                <a:cs typeface="Times New Roman"/>
              </a:rPr>
              <a:t>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Aliso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Viejo,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CA: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AACN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Critical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Care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Publication,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2000.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pag.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Print.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1065</Words>
  <Application>Microsoft Office PowerPoint</Application>
  <PresentationFormat>Custom</PresentationFormat>
  <Paragraphs>67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Symbol</vt:lpstr>
      <vt:lpstr>Times New Roman</vt:lpstr>
      <vt:lpstr>Office Theme</vt:lpstr>
      <vt:lpstr>Chapter 4</vt:lpstr>
      <vt:lpstr>Differences between Preceptor &amp; Staff</vt:lpstr>
      <vt:lpstr>PowerPoint Presentation</vt:lpstr>
      <vt:lpstr>Differences between Preceptor &amp; Staff “Type of Service Provided”</vt:lpstr>
      <vt:lpstr>Differences between Preceptor &amp; Staff “Workload Contribution”</vt:lpstr>
      <vt:lpstr>Differences between Preceptor &amp; Staff “Work Priorities”</vt:lpstr>
      <vt:lpstr>Differences between Preceptor &amp; Staff “Points to Emphasize”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Word - Preceptor Development Training Program Outline</dc:title>
  <dc:creator>watson</dc:creator>
  <cp:lastModifiedBy>McKinnon, Leandrea</cp:lastModifiedBy>
  <cp:revision>1</cp:revision>
  <dcterms:created xsi:type="dcterms:W3CDTF">2023-03-23T16:08:33Z</dcterms:created>
  <dcterms:modified xsi:type="dcterms:W3CDTF">2023-03-23T16:09:21Z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2013-05-16T00:00:00Z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2023-03-23T00:00:00Z</vt:filetime>
  </property>
  <property fmtid="{D5CDD505-2E9C-101B-9397-08002B2CF9AE}" pid="5" name="Producer">
    <vt:lpwstr>Acrobat Distiller 8.0.0 (Windows)</vt:lpwstr>
  </property>
</Properties>
</file>