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5073650"/>
  <p:notesSz cx="7772400" cy="5073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51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0604" y="702830"/>
            <a:ext cx="265119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18080"/>
            <a:ext cx="5440680" cy="1079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993140"/>
            <a:ext cx="3380994" cy="284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993140"/>
            <a:ext cx="3380994" cy="284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8267" y="214401"/>
            <a:ext cx="2975864" cy="358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673392"/>
            <a:ext cx="5848984" cy="1259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015740"/>
            <a:ext cx="2487168" cy="21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015740"/>
            <a:ext cx="1787652" cy="21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015740"/>
            <a:ext cx="1787652" cy="21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Chapter</a:t>
            </a:r>
            <a:r>
              <a:rPr sz="4800" spc="-175" dirty="0"/>
              <a:t> </a:t>
            </a:r>
            <a:r>
              <a:rPr sz="4800" spc="-50" dirty="0"/>
              <a:t>3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069937" y="2104910"/>
            <a:ext cx="36315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Times New Roman"/>
                <a:cs typeface="Times New Roman"/>
              </a:rPr>
              <a:t>Reality</a:t>
            </a:r>
            <a:r>
              <a:rPr sz="4800" b="1" spc="-195" dirty="0">
                <a:latin typeface="Times New Roman"/>
                <a:cs typeface="Times New Roman"/>
              </a:rPr>
              <a:t> </a:t>
            </a:r>
            <a:r>
              <a:rPr sz="4800" b="1" spc="-10" dirty="0">
                <a:latin typeface="Times New Roman"/>
                <a:cs typeface="Times New Roman"/>
              </a:rPr>
              <a:t>Shock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580" rIns="0" bIns="0" rtlCol="0">
            <a:spAutoFit/>
          </a:bodyPr>
          <a:lstStyle/>
          <a:p>
            <a:pPr marL="284480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60" dirty="0"/>
              <a:t> </a:t>
            </a:r>
            <a:r>
              <a:rPr dirty="0"/>
              <a:t>Shock</a:t>
            </a:r>
            <a:r>
              <a:rPr spc="-65" dirty="0"/>
              <a:t> </a:t>
            </a:r>
            <a:r>
              <a:rPr dirty="0"/>
              <a:t>“SHOCK”</a:t>
            </a:r>
            <a:r>
              <a:rPr spc="-50" dirty="0"/>
              <a:t> </a:t>
            </a:r>
            <a:r>
              <a:rPr spc="-20" dirty="0"/>
              <a:t>Phase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You</a:t>
            </a:r>
            <a:r>
              <a:rPr spc="-5" dirty="0"/>
              <a:t> </a:t>
            </a:r>
            <a:r>
              <a:rPr dirty="0"/>
              <a:t>are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newly</a:t>
            </a:r>
            <a:r>
              <a:rPr spc="-5" dirty="0"/>
              <a:t> </a:t>
            </a:r>
            <a:r>
              <a:rPr dirty="0"/>
              <a:t>hired</a:t>
            </a:r>
            <a:r>
              <a:rPr spc="-5" dirty="0"/>
              <a:t> </a:t>
            </a:r>
            <a:r>
              <a:rPr dirty="0"/>
              <a:t>clinician</a:t>
            </a:r>
            <a:r>
              <a:rPr spc="-5" dirty="0"/>
              <a:t> </a:t>
            </a:r>
            <a:r>
              <a:rPr dirty="0"/>
              <a:t>who</a:t>
            </a:r>
            <a:r>
              <a:rPr spc="-15" dirty="0"/>
              <a:t> </a:t>
            </a:r>
            <a:r>
              <a:rPr dirty="0"/>
              <a:t>has</a:t>
            </a:r>
            <a:r>
              <a:rPr spc="-5" dirty="0"/>
              <a:t> </a:t>
            </a:r>
            <a:r>
              <a:rPr dirty="0"/>
              <a:t>worked in</a:t>
            </a:r>
            <a:r>
              <a:rPr spc="-5" dirty="0"/>
              <a:t> </a:t>
            </a:r>
            <a:r>
              <a:rPr dirty="0"/>
              <a:t>this</a:t>
            </a:r>
            <a:r>
              <a:rPr spc="-5" dirty="0"/>
              <a:t> </a:t>
            </a:r>
            <a:r>
              <a:rPr dirty="0"/>
              <a:t>position</a:t>
            </a:r>
            <a:r>
              <a:rPr spc="-5" dirty="0"/>
              <a:t> </a:t>
            </a:r>
            <a:r>
              <a:rPr dirty="0"/>
              <a:t>at</a:t>
            </a:r>
            <a:r>
              <a:rPr spc="-5" dirty="0"/>
              <a:t> </a:t>
            </a:r>
            <a:r>
              <a:rPr dirty="0"/>
              <a:t>another</a:t>
            </a:r>
            <a:r>
              <a:rPr spc="-5" dirty="0"/>
              <a:t> </a:t>
            </a:r>
            <a:r>
              <a:rPr dirty="0"/>
              <a:t>agency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7 </a:t>
            </a:r>
            <a:r>
              <a:rPr spc="-10" dirty="0"/>
              <a:t>years.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did</a:t>
            </a:r>
            <a:r>
              <a:rPr spc="-5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work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18</a:t>
            </a:r>
            <a:r>
              <a:rPr spc="-5" dirty="0"/>
              <a:t> </a:t>
            </a:r>
            <a:r>
              <a:rPr dirty="0"/>
              <a:t>months</a:t>
            </a:r>
            <a:r>
              <a:rPr spc="-5" dirty="0"/>
              <a:t> </a:t>
            </a:r>
            <a:r>
              <a:rPr dirty="0"/>
              <a:t>immediately</a:t>
            </a:r>
            <a:r>
              <a:rPr spc="-5" dirty="0"/>
              <a:t> </a:t>
            </a:r>
            <a:r>
              <a:rPr dirty="0"/>
              <a:t>before starting</a:t>
            </a:r>
            <a:r>
              <a:rPr spc="-1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dirty="0"/>
              <a:t>new</a:t>
            </a:r>
            <a:r>
              <a:rPr spc="-10" dirty="0"/>
              <a:t> </a:t>
            </a:r>
            <a:r>
              <a:rPr dirty="0"/>
              <a:t>job</a:t>
            </a:r>
            <a:r>
              <a:rPr spc="-5" dirty="0"/>
              <a:t> </a:t>
            </a:r>
            <a:r>
              <a:rPr dirty="0"/>
              <a:t>because</a:t>
            </a:r>
            <a:r>
              <a:rPr spc="-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had </a:t>
            </a:r>
            <a:r>
              <a:rPr spc="-25" dirty="0"/>
              <a:t>24- </a:t>
            </a:r>
            <a:r>
              <a:rPr dirty="0"/>
              <a:t>hour</a:t>
            </a:r>
            <a:r>
              <a:rPr spc="-10" dirty="0"/>
              <a:t> </a:t>
            </a:r>
            <a:r>
              <a:rPr dirty="0"/>
              <a:t>responsibility</a:t>
            </a:r>
            <a:r>
              <a:rPr spc="-15" dirty="0"/>
              <a:t> </a:t>
            </a:r>
            <a:r>
              <a:rPr dirty="0"/>
              <a:t>caring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parent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declining</a:t>
            </a:r>
            <a:r>
              <a:rPr spc="-5" dirty="0"/>
              <a:t> </a:t>
            </a:r>
            <a:r>
              <a:rPr dirty="0"/>
              <a:t>health.</a:t>
            </a:r>
            <a:r>
              <a:rPr spc="-10" dirty="0"/>
              <a:t> </a:t>
            </a:r>
            <a:r>
              <a:rPr dirty="0"/>
              <a:t>After</a:t>
            </a:r>
            <a:r>
              <a:rPr spc="-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dirty="0"/>
              <a:t>first</a:t>
            </a:r>
            <a:r>
              <a:rPr spc="-10" dirty="0"/>
              <a:t> </a:t>
            </a:r>
            <a:r>
              <a:rPr dirty="0"/>
              <a:t>week</a:t>
            </a:r>
            <a:r>
              <a:rPr spc="-10" dirty="0"/>
              <a:t> </a:t>
            </a:r>
            <a:r>
              <a:rPr dirty="0"/>
              <a:t>on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job,</a:t>
            </a:r>
            <a:r>
              <a:rPr spc="-5" dirty="0"/>
              <a:t> </a:t>
            </a:r>
            <a:r>
              <a:rPr spc="-25" dirty="0"/>
              <a:t>you </a:t>
            </a:r>
            <a:r>
              <a:rPr dirty="0"/>
              <a:t>tell</a:t>
            </a:r>
            <a:r>
              <a:rPr spc="-10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dirty="0"/>
              <a:t>preceptor</a:t>
            </a:r>
            <a:r>
              <a:rPr spc="-10" dirty="0"/>
              <a:t> </a:t>
            </a:r>
            <a:r>
              <a:rPr dirty="0"/>
              <a:t>that</a:t>
            </a:r>
            <a:r>
              <a:rPr spc="-5" dirty="0"/>
              <a:t> </a:t>
            </a:r>
            <a:r>
              <a:rPr dirty="0"/>
              <a:t>you must</a:t>
            </a:r>
            <a:r>
              <a:rPr spc="-5" dirty="0"/>
              <a:t> </a:t>
            </a:r>
            <a:r>
              <a:rPr dirty="0"/>
              <a:t>speak</a:t>
            </a:r>
            <a:r>
              <a:rPr spc="-5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him</a:t>
            </a:r>
            <a:r>
              <a:rPr spc="-15" dirty="0"/>
              <a:t> </a:t>
            </a:r>
            <a:r>
              <a:rPr dirty="0"/>
              <a:t>or</a:t>
            </a:r>
            <a:r>
              <a:rPr spc="-5" dirty="0"/>
              <a:t> </a:t>
            </a:r>
            <a:r>
              <a:rPr dirty="0"/>
              <a:t>her</a:t>
            </a:r>
            <a:r>
              <a:rPr spc="-5" dirty="0"/>
              <a:t> </a:t>
            </a:r>
            <a:r>
              <a:rPr dirty="0"/>
              <a:t>about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deplorable</a:t>
            </a:r>
            <a:r>
              <a:rPr spc="-5" dirty="0"/>
              <a:t> </a:t>
            </a:r>
            <a:r>
              <a:rPr dirty="0"/>
              <a:t>circumstances</a:t>
            </a:r>
            <a:r>
              <a:rPr spc="-5" dirty="0"/>
              <a:t> </a:t>
            </a:r>
            <a:r>
              <a:rPr spc="-25" dirty="0"/>
              <a:t>you </a:t>
            </a:r>
            <a:r>
              <a:rPr dirty="0"/>
              <a:t>have</a:t>
            </a:r>
            <a:r>
              <a:rPr spc="-5" dirty="0"/>
              <a:t> </a:t>
            </a:r>
            <a:r>
              <a:rPr dirty="0"/>
              <a:t>observed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your</a:t>
            </a:r>
            <a:r>
              <a:rPr spc="-10" dirty="0"/>
              <a:t> </a:t>
            </a:r>
            <a:r>
              <a:rPr dirty="0"/>
              <a:t>team:</a:t>
            </a:r>
            <a:r>
              <a:rPr spc="-5" dirty="0"/>
              <a:t> </a:t>
            </a:r>
            <a:r>
              <a:rPr dirty="0"/>
              <a:t>staff</a:t>
            </a:r>
            <a:r>
              <a:rPr spc="-10" dirty="0"/>
              <a:t> </a:t>
            </a:r>
            <a:r>
              <a:rPr dirty="0"/>
              <a:t>responds</a:t>
            </a:r>
            <a:r>
              <a:rPr spc="-5" dirty="0"/>
              <a:t> </a:t>
            </a:r>
            <a:r>
              <a:rPr dirty="0"/>
              <a:t>lethargically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you,</a:t>
            </a:r>
            <a:r>
              <a:rPr spc="-5" dirty="0"/>
              <a:t> </a:t>
            </a:r>
            <a:r>
              <a:rPr dirty="0"/>
              <a:t>no</a:t>
            </a:r>
            <a:r>
              <a:rPr spc="-5" dirty="0"/>
              <a:t> </a:t>
            </a:r>
            <a:r>
              <a:rPr dirty="0"/>
              <a:t>one</a:t>
            </a:r>
            <a:r>
              <a:rPr spc="-5" dirty="0"/>
              <a:t> </a:t>
            </a:r>
            <a:r>
              <a:rPr dirty="0"/>
              <a:t>seems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know</a:t>
            </a:r>
            <a:r>
              <a:rPr spc="-5" dirty="0"/>
              <a:t> </a:t>
            </a:r>
            <a:r>
              <a:rPr spc="-10" dirty="0"/>
              <a:t>where </a:t>
            </a:r>
            <a:r>
              <a:rPr dirty="0"/>
              <a:t>anything</a:t>
            </a:r>
            <a:r>
              <a:rPr spc="-30" dirty="0"/>
              <a:t> </a:t>
            </a:r>
            <a:r>
              <a:rPr dirty="0"/>
              <a:t>is,</a:t>
            </a:r>
            <a:r>
              <a:rPr spc="-15" dirty="0"/>
              <a:t> </a:t>
            </a:r>
            <a:r>
              <a:rPr dirty="0"/>
              <a:t>patient</a:t>
            </a:r>
            <a:r>
              <a:rPr spc="-5" dirty="0"/>
              <a:t> </a:t>
            </a:r>
            <a:r>
              <a:rPr dirty="0"/>
              <a:t>orders</a:t>
            </a:r>
            <a:r>
              <a:rPr spc="-5" dirty="0"/>
              <a:t> </a:t>
            </a:r>
            <a:r>
              <a:rPr dirty="0"/>
              <a:t>are</a:t>
            </a:r>
            <a:r>
              <a:rPr spc="-5" dirty="0"/>
              <a:t> </a:t>
            </a:r>
            <a:r>
              <a:rPr dirty="0"/>
              <a:t>often</a:t>
            </a:r>
            <a:r>
              <a:rPr spc="-15" dirty="0"/>
              <a:t> </a:t>
            </a:r>
            <a:r>
              <a:rPr dirty="0"/>
              <a:t>missing,</a:t>
            </a:r>
            <a:r>
              <a:rPr spc="-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staffing</a:t>
            </a:r>
            <a:r>
              <a:rPr spc="-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never</a:t>
            </a:r>
            <a:r>
              <a:rPr spc="-5" dirty="0"/>
              <a:t> </a:t>
            </a:r>
            <a:r>
              <a:rPr dirty="0"/>
              <a:t>adequate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workload.</a:t>
            </a:r>
          </a:p>
          <a:p>
            <a:pPr marL="12700">
              <a:lnSpc>
                <a:spcPts val="1345"/>
              </a:lnSpc>
            </a:pPr>
            <a:r>
              <a:rPr dirty="0"/>
              <a:t>You</a:t>
            </a:r>
            <a:r>
              <a:rPr spc="-15" dirty="0"/>
              <a:t> </a:t>
            </a:r>
            <a:r>
              <a:rPr dirty="0"/>
              <a:t>tell</a:t>
            </a:r>
            <a:r>
              <a:rPr spc="-5" dirty="0"/>
              <a:t> </a:t>
            </a:r>
            <a:r>
              <a:rPr dirty="0"/>
              <a:t>your preceptor</a:t>
            </a:r>
            <a:r>
              <a:rPr spc="-10" dirty="0"/>
              <a:t> </a:t>
            </a:r>
            <a:r>
              <a:rPr dirty="0"/>
              <a:t>that</a:t>
            </a:r>
            <a:r>
              <a:rPr spc="-5" dirty="0"/>
              <a:t> </a:t>
            </a:r>
            <a:r>
              <a:rPr dirty="0"/>
              <a:t>you do</a:t>
            </a:r>
            <a:r>
              <a:rPr spc="-5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think you</a:t>
            </a:r>
            <a:r>
              <a:rPr spc="-15" dirty="0"/>
              <a:t> </a:t>
            </a:r>
            <a:r>
              <a:rPr dirty="0"/>
              <a:t>can take</a:t>
            </a:r>
            <a:r>
              <a:rPr spc="-5" dirty="0"/>
              <a:t> </a:t>
            </a:r>
            <a:r>
              <a:rPr dirty="0"/>
              <a:t>much</a:t>
            </a:r>
            <a:r>
              <a:rPr spc="-5" dirty="0"/>
              <a:t> </a:t>
            </a:r>
            <a:r>
              <a:rPr dirty="0"/>
              <a:t>more of</a:t>
            </a:r>
            <a:r>
              <a:rPr spc="-10" dirty="0"/>
              <a:t> </a:t>
            </a:r>
            <a:r>
              <a:rPr dirty="0"/>
              <a:t>this </a:t>
            </a:r>
            <a:r>
              <a:rPr spc="-10" dirty="0"/>
              <a:t>situation.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3790"/>
            <a:ext cx="5951855" cy="178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Listen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concerns.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174625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defensive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 </a:t>
            </a:r>
            <a:r>
              <a:rPr sz="1200" spc="-10" dirty="0">
                <a:latin typeface="Times New Roman"/>
                <a:cs typeface="Times New Roman"/>
              </a:rPr>
              <a:t>necessary improvements.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identified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truly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concerns.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been </a:t>
            </a:r>
            <a:r>
              <a:rPr sz="1200" dirty="0">
                <a:latin typeface="Times New Roman"/>
                <a:cs typeface="Times New Roman"/>
              </a:rPr>
              <a:t>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mechanisms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department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implementing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74649"/>
            <a:ext cx="5946775" cy="30124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34290" indent="-228600">
              <a:lnSpc>
                <a:spcPts val="1380"/>
              </a:lnSpc>
              <a:spcBef>
                <a:spcPts val="195"/>
              </a:spcBef>
              <a:buAutoNum type="arabicPeriod" startAt="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identified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(perhaps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merely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accustomed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transpired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employed), help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understand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explanations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excuses)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raised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discussion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seeming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spc="-10" dirty="0">
                <a:latin typeface="Times New Roman"/>
                <a:cs typeface="Times New Roman"/>
              </a:rPr>
              <a:t>coworkers.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4"/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AutoNum type="arabicPeriod" startAt="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Remind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 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discussion 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25" dirty="0">
                <a:latin typeface="Times New Roman"/>
                <a:cs typeface="Times New Roman"/>
              </a:rPr>
              <a:t>had </a:t>
            </a:r>
            <a:r>
              <a:rPr sz="1200" dirty="0">
                <a:latin typeface="Times New Roman"/>
                <a:cs typeface="Times New Roman"/>
              </a:rPr>
              <a:t>mentioned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time.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Another way to prevent this 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bottle-</a:t>
            </a:r>
            <a:r>
              <a:rPr sz="1200" dirty="0">
                <a:latin typeface="Times New Roman"/>
                <a:cs typeface="Times New Roman"/>
              </a:rPr>
              <a:t>up frustration is by giving </a:t>
            </a:r>
            <a:r>
              <a:rPr sz="1200" spc="-10" dirty="0">
                <a:latin typeface="Times New Roman"/>
                <a:cs typeface="Times New Roman"/>
              </a:rPr>
              <a:t>preceptees </a:t>
            </a:r>
            <a:r>
              <a:rPr sz="1200" dirty="0">
                <a:latin typeface="Times New Roman"/>
                <a:cs typeface="Times New Roman"/>
              </a:rPr>
              <a:t>numerous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impressions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mention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flaws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encourage </a:t>
            </a:r>
            <a:r>
              <a:rPr sz="1200" dirty="0">
                <a:latin typeface="Times New Roman"/>
                <a:cs typeface="Times New Roman"/>
              </a:rPr>
              <a:t>recognition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 needing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speak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candidly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response.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461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35" dirty="0"/>
              <a:t> </a:t>
            </a:r>
            <a:r>
              <a:rPr dirty="0"/>
              <a:t>Shock</a:t>
            </a:r>
            <a:r>
              <a:rPr spc="-45" dirty="0"/>
              <a:t> </a:t>
            </a:r>
            <a:r>
              <a:rPr spc="-10" dirty="0"/>
              <a:t>“RECOVERY”</a:t>
            </a:r>
            <a:r>
              <a:rPr spc="-30" dirty="0"/>
              <a:t> </a:t>
            </a:r>
            <a:r>
              <a:rPr spc="-10"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593876"/>
            <a:ext cx="5963285" cy="17856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extremely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diligent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compulsive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real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nearby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20" dirty="0">
                <a:latin typeface="Times New Roman"/>
                <a:cs typeface="Times New Roman"/>
              </a:rPr>
              <a:t>lost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downsizing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terrified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 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heavy </a:t>
            </a:r>
            <a:r>
              <a:rPr sz="1200" spc="-10" dirty="0">
                <a:latin typeface="Times New Roman"/>
                <a:cs typeface="Times New Roman"/>
              </a:rPr>
              <a:t>financial </a:t>
            </a:r>
            <a:r>
              <a:rPr sz="1200" dirty="0">
                <a:latin typeface="Times New Roman"/>
                <a:cs typeface="Times New Roman"/>
              </a:rPr>
              <a:t>pressures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circumstances.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seriously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want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 supervisor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 </a:t>
            </a:r>
            <a:r>
              <a:rPr sz="1200" dirty="0">
                <a:latin typeface="Times New Roman"/>
                <a:cs typeface="Times New Roman"/>
              </a:rPr>
              <a:t>second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spend 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cardiac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modification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inquires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instruction,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taught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wrong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foolish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embarrassed,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supervisor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irresponsible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incompetent.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4040"/>
            <a:ext cx="5887085" cy="23114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67310" indent="-228600">
              <a:lnSpc>
                <a:spcPts val="1380"/>
              </a:lnSpc>
              <a:spcBef>
                <a:spcPts val="19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perspective.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repeat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patient.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62865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“lighten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associated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wanting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well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overshadow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10" dirty="0">
                <a:latin typeface="Times New Roman"/>
                <a:cs typeface="Times New Roman"/>
              </a:rPr>
              <a:t>effectiveness.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embarrassment.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relate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 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memorable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clinical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blunders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views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perfect.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 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suffer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harm,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laughing 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yourself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 </a:t>
            </a:r>
            <a:r>
              <a:rPr sz="1200" spc="-10" dirty="0">
                <a:latin typeface="Times New Roman"/>
                <a:cs typeface="Times New Roman"/>
              </a:rPr>
              <a:t>reduce </a:t>
            </a:r>
            <a:r>
              <a:rPr sz="1200" dirty="0">
                <a:latin typeface="Times New Roman"/>
                <a:cs typeface="Times New Roman"/>
              </a:rPr>
              <a:t>unnecessary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tensions.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8640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134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35" dirty="0"/>
              <a:t> </a:t>
            </a:r>
            <a:r>
              <a:rPr dirty="0"/>
              <a:t>Shock</a:t>
            </a:r>
            <a:r>
              <a:rPr spc="-40" dirty="0"/>
              <a:t> </a:t>
            </a:r>
            <a:r>
              <a:rPr spc="-10" dirty="0"/>
              <a:t>“RESOLUTION”</a:t>
            </a:r>
            <a:r>
              <a:rPr spc="-30" dirty="0"/>
              <a:t> </a:t>
            </a:r>
            <a:r>
              <a:rPr spc="-10"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713155"/>
            <a:ext cx="5879465" cy="1435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nurse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recently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facility.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took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 </a:t>
            </a:r>
            <a:r>
              <a:rPr sz="1200" spc="-20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large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populations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workload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heavier,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feel </a:t>
            </a:r>
            <a:r>
              <a:rPr sz="1200" dirty="0">
                <a:latin typeface="Times New Roman"/>
                <a:cs typeface="Times New Roman"/>
              </a:rPr>
              <a:t>isolated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environment. </a:t>
            </a:r>
            <a:r>
              <a:rPr sz="1200" spc="-25" dirty="0">
                <a:latin typeface="Times New Roman"/>
                <a:cs typeface="Times New Roman"/>
              </a:rPr>
              <a:t>Now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nearing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professional </a:t>
            </a:r>
            <a:r>
              <a:rPr sz="1200" dirty="0">
                <a:latin typeface="Times New Roman"/>
                <a:cs typeface="Times New Roman"/>
              </a:rPr>
              <a:t>decisions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pathways,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maps,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dictates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reconciled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many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satisfaction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negatively.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916"/>
            <a:ext cx="594677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affords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preceptees.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111125" indent="-228600" algn="just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inevitable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continue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healthcare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survive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managed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setting.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4318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protocols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maps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pathways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immutable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dictates, </a:t>
            </a: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 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mechanisms how,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constructed,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 evaluated,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modified.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believe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improvements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warranted,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initiate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follow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professional </a:t>
            </a:r>
            <a:r>
              <a:rPr sz="1200" dirty="0">
                <a:latin typeface="Times New Roman"/>
                <a:cs typeface="Times New Roman"/>
              </a:rPr>
              <a:t>decisions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discretionary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capability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team-</a:t>
            </a:r>
            <a:r>
              <a:rPr sz="1200" dirty="0">
                <a:latin typeface="Times New Roman"/>
                <a:cs typeface="Times New Roman"/>
              </a:rPr>
              <a:t>oriented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916"/>
            <a:ext cx="5739130" cy="16103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410845" indent="-228600">
              <a:lnSpc>
                <a:spcPts val="1380"/>
              </a:lnSpc>
              <a:spcBef>
                <a:spcPts val="195"/>
              </a:spcBef>
              <a:buAutoNum type="arabicPeriod" startAt="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 can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team-</a:t>
            </a:r>
            <a:r>
              <a:rPr sz="1200" dirty="0">
                <a:latin typeface="Times New Roman"/>
                <a:cs typeface="Times New Roman"/>
              </a:rPr>
              <a:t>oriented change </a:t>
            </a:r>
            <a:r>
              <a:rPr sz="1200" spc="-10" dirty="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4"/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AutoNum type="arabicPeriod" startAt="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literature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implemented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optimize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outcomes,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promote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autonomy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33845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580" rIns="0" bIns="0" rtlCol="0">
            <a:spAutoFit/>
          </a:bodyPr>
          <a:lstStyle/>
          <a:p>
            <a:pPr marL="961390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55" dirty="0"/>
              <a:t> </a:t>
            </a:r>
            <a:r>
              <a:rPr spc="-10" dirty="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673392"/>
            <a:ext cx="5923915" cy="7340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Reality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shocklike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 hired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ideals.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discrepancy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4 </a:t>
            </a:r>
            <a:r>
              <a:rPr sz="1200" dirty="0">
                <a:latin typeface="Times New Roman"/>
                <a:cs typeface="Times New Roman"/>
              </a:rPr>
              <a:t>stages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anticipate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5314"/>
            <a:ext cx="5861050" cy="165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Honeymoon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Perceives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virtually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great.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Engages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mastering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routines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staff.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20" dirty="0">
                <a:latin typeface="Times New Roman"/>
                <a:cs typeface="Times New Roman"/>
              </a:rPr>
              <a:t>Shock</a:t>
            </a:r>
            <a:endParaRPr sz="1200">
              <a:latin typeface="Times New Roman"/>
              <a:cs typeface="Times New Roman"/>
            </a:endParaRPr>
          </a:p>
          <a:p>
            <a:pPr marL="469265" marR="211454" indent="-227965">
              <a:lnSpc>
                <a:spcPts val="138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obstacles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apparent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employee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 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goals.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outrage,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fatigue,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perceptual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distortions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anger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frustrations, </a:t>
            </a:r>
            <a:r>
              <a:rPr sz="1200" dirty="0">
                <a:latin typeface="Times New Roman"/>
                <a:cs typeface="Times New Roman"/>
              </a:rPr>
              <a:t>rejection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10" dirty="0">
                <a:latin typeface="Times New Roman"/>
                <a:cs typeface="Times New Roman"/>
              </a:rPr>
              <a:t>values.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55079"/>
            <a:ext cx="5964555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Recovery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Onset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heralded 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return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perspective.</a:t>
            </a:r>
            <a:endParaRPr sz="1200">
              <a:latin typeface="Times New Roman"/>
              <a:cs typeface="Times New Roman"/>
            </a:endParaRPr>
          </a:p>
          <a:p>
            <a:pPr marL="469265" marR="539115" indent="-227965">
              <a:lnSpc>
                <a:spcPts val="1390"/>
              </a:lnSpc>
              <a:spcBef>
                <a:spcPts val="1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Begins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recognize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bad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substandard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previous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expectations.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Begins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Resolution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10"/>
              </a:lnSpc>
              <a:spcBef>
                <a:spcPts val="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Conflict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ways: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ts val="1380"/>
              </a:lnSpc>
              <a:buFont typeface="Courier New"/>
              <a:buChar char="o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Rejects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employer).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ts val="1380"/>
              </a:lnSpc>
              <a:buFont typeface="Courier New"/>
              <a:buChar char="o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Continues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discrepancies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(stays,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complains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frequently).</a:t>
            </a:r>
            <a:endParaRPr sz="1200">
              <a:latin typeface="Times New Roman"/>
              <a:cs typeface="Times New Roman"/>
            </a:endParaRPr>
          </a:p>
          <a:p>
            <a:pPr marL="927100" marR="5080" lvl="1" indent="-228600">
              <a:lnSpc>
                <a:spcPts val="1380"/>
              </a:lnSpc>
              <a:spcBef>
                <a:spcPts val="65"/>
              </a:spcBef>
              <a:buFont typeface="Courier New"/>
              <a:buChar char="o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Attempts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employer)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present.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3306"/>
            <a:ext cx="5819775" cy="22021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2667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passage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discrepancies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job.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difficult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resolve?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remember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 </a:t>
            </a:r>
            <a:r>
              <a:rPr sz="1200" spc="-10" dirty="0">
                <a:latin typeface="Times New Roman"/>
                <a:cs typeface="Times New Roman"/>
              </a:rPr>
              <a:t>shock?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 helpful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 </a:t>
            </a:r>
            <a:r>
              <a:rPr sz="1200" spc="-10" dirty="0">
                <a:latin typeface="Times New Roman"/>
                <a:cs typeface="Times New Roman"/>
              </a:rPr>
              <a:t>shock?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did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conflicts?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9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dissatisfied,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disappointed,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comparisons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employers?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191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704" rIns="0" bIns="0" rtlCol="0">
            <a:spAutoFit/>
          </a:bodyPr>
          <a:lstStyle/>
          <a:p>
            <a:pPr marL="961390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55" dirty="0"/>
              <a:t> </a:t>
            </a:r>
            <a:r>
              <a:rPr spc="-10" dirty="0"/>
              <a:t>Shock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772" y="677646"/>
          <a:ext cx="6087110" cy="3503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3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610"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Phase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Ways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to Assist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Preceptee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Honeymoon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Harness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enthusiasm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routines.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realistic,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stifle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enthusiasm.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395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Introduce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 other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coworkers.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Shock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368300" indent="-228600">
                        <a:lnSpc>
                          <a:spcPts val="139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Anticipate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preceptees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experience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some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dissatisfactions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employer.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42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 good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listener.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395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opportunities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vent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frustrations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constructive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manner.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Recovery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view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situations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realistically.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72390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Ask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preceptees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keep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written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record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improvements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would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suggest.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05410" indent="-228600">
                        <a:lnSpc>
                          <a:spcPts val="139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recognize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positive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aspects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setting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areas where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improvements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could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made.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172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Resolution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Identify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deal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conflicts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persist.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Assist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preceptees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constructive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problem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solving.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617220" indent="-228600">
                        <a:lnSpc>
                          <a:spcPts val="138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Describe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mechanisms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processes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resolve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perceived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problems.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321310" indent="-228600">
                        <a:lnSpc>
                          <a:spcPts val="13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combine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best aspects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their prior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school or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work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expectations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situation.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4339311"/>
            <a:ext cx="5405755" cy="3829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370"/>
              </a:lnSpc>
              <a:spcBef>
                <a:spcPts val="204"/>
              </a:spcBef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9217" y="492696"/>
            <a:ext cx="301434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Reality</a:t>
            </a:r>
            <a:r>
              <a:rPr spc="-40" dirty="0"/>
              <a:t> </a:t>
            </a:r>
            <a:r>
              <a:rPr dirty="0"/>
              <a:t>Shock</a:t>
            </a:r>
            <a:r>
              <a:rPr spc="-45" dirty="0"/>
              <a:t> </a:t>
            </a:r>
            <a:r>
              <a:rPr spc="-10" dirty="0"/>
              <a:t>“HONEYMOON”</a:t>
            </a:r>
            <a:r>
              <a:rPr spc="-30" dirty="0"/>
              <a:t> </a:t>
            </a:r>
            <a:r>
              <a:rPr spc="-10"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872172"/>
            <a:ext cx="5861685" cy="7340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 a 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you perceive 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 as </a:t>
            </a:r>
            <a:r>
              <a:rPr sz="1200" spc="-10" dirty="0">
                <a:latin typeface="Times New Roman"/>
                <a:cs typeface="Times New Roman"/>
              </a:rPr>
              <a:t>all-</a:t>
            </a:r>
            <a:r>
              <a:rPr sz="1200" dirty="0">
                <a:latin typeface="Times New Roman"/>
                <a:cs typeface="Times New Roman"/>
              </a:rPr>
              <a:t>knowing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agency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“just </a:t>
            </a:r>
            <a:r>
              <a:rPr sz="1200" dirty="0">
                <a:latin typeface="Times New Roman"/>
                <a:cs typeface="Times New Roman"/>
              </a:rPr>
              <a:t>perfect.”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exuberance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eager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“hit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ground </a:t>
            </a:r>
            <a:r>
              <a:rPr sz="1200" dirty="0">
                <a:latin typeface="Times New Roman"/>
                <a:cs typeface="Times New Roman"/>
              </a:rPr>
              <a:t>running”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agency </a:t>
            </a:r>
            <a:r>
              <a:rPr sz="1200" dirty="0">
                <a:latin typeface="Times New Roman"/>
                <a:cs typeface="Times New Roman"/>
              </a:rPr>
              <a:t>and its </a:t>
            </a:r>
            <a:r>
              <a:rPr sz="1200" spc="-10" dirty="0">
                <a:latin typeface="Times New Roman"/>
                <a:cs typeface="Times New Roman"/>
              </a:rPr>
              <a:t>staff.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13194"/>
            <a:ext cx="5717540" cy="12598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Recognize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exuberance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helpful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transition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Unrealistically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deep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disappointments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 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apparent.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241300" marR="13462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emotional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roller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coaster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reminding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facilities/agencies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room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answers.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13194"/>
            <a:ext cx="5969000" cy="21361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179705" indent="-228600">
              <a:lnSpc>
                <a:spcPts val="1380"/>
              </a:lnSpc>
              <a:spcBef>
                <a:spcPts val="195"/>
              </a:spcBef>
              <a:buAutoNum type="arabicPeriod" startAt="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Perhaps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encountered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 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would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improve. </a:t>
            </a:r>
            <a:r>
              <a:rPr sz="1200" spc="-10" dirty="0">
                <a:latin typeface="Times New Roman"/>
                <a:cs typeface="Times New Roman"/>
              </a:rPr>
              <a:t>These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strengths 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weaknesses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realistic</a:t>
            </a:r>
            <a:r>
              <a:rPr sz="1200" spc="-10" dirty="0">
                <a:latin typeface="Times New Roman"/>
                <a:cs typeface="Times New Roman"/>
              </a:rPr>
              <a:t> light.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3"/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AutoNum type="arabicPeriod" startAt="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enthusiasm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begin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you.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gradual</a:t>
            </a:r>
            <a:r>
              <a:rPr sz="1200" spc="-10" dirty="0">
                <a:latin typeface="Times New Roman"/>
                <a:cs typeface="Times New Roman"/>
              </a:rPr>
              <a:t> 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6832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1994</Words>
  <Application>Microsoft Office PowerPoint</Application>
  <PresentationFormat>Custom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Courier New</vt:lpstr>
      <vt:lpstr>Symbol</vt:lpstr>
      <vt:lpstr>Times New Roman</vt:lpstr>
      <vt:lpstr>Office Theme</vt:lpstr>
      <vt:lpstr>Chapter 3</vt:lpstr>
      <vt:lpstr>Reality Shock</vt:lpstr>
      <vt:lpstr>PowerPoint Presentation</vt:lpstr>
      <vt:lpstr>PowerPoint Presentation</vt:lpstr>
      <vt:lpstr>PowerPoint Presentation</vt:lpstr>
      <vt:lpstr>Reality Shock</vt:lpstr>
      <vt:lpstr>Reality Shock “HONEYMOON” Phase</vt:lpstr>
      <vt:lpstr>PowerPoint Presentation</vt:lpstr>
      <vt:lpstr>PowerPoint Presentation</vt:lpstr>
      <vt:lpstr>Reality Shock “SHOCK” Phase</vt:lpstr>
      <vt:lpstr>PowerPoint Presentation</vt:lpstr>
      <vt:lpstr>PowerPoint Presentation</vt:lpstr>
      <vt:lpstr>Reality Shock “RECOVERY” Phase</vt:lpstr>
      <vt:lpstr>PowerPoint Presentation</vt:lpstr>
      <vt:lpstr>Reality Shock “RESOLUTION” Phase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2023-03-23T16:06:54Z</dcterms:created>
  <dcterms:modified xsi:type="dcterms:W3CDTF">2023-03-23T16:07:52Z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