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5626100"/>
  <p:notesSz cx="7772400" cy="5626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350391"/>
            <a:ext cx="6606540" cy="91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39416"/>
            <a:ext cx="5440680" cy="1089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001903"/>
            <a:ext cx="3380994" cy="2875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001903"/>
            <a:ext cx="3380994" cy="2875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174244"/>
            <a:ext cx="6995160" cy="696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001903"/>
            <a:ext cx="6995160" cy="2875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4051173"/>
            <a:ext cx="2487168" cy="217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4051173"/>
            <a:ext cx="1787652" cy="217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4051173"/>
            <a:ext cx="1787652" cy="217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41829" y="274041"/>
            <a:ext cx="3888104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 b="1">
                <a:latin typeface="Times New Roman"/>
                <a:cs typeface="Times New Roman"/>
              </a:rPr>
              <a:t>Generational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Characteristics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Learning</a:t>
            </a:r>
            <a:r>
              <a:rPr dirty="0" sz="1400" spc="-10" b="1">
                <a:latin typeface="Times New Roman"/>
                <a:cs typeface="Times New Roman"/>
              </a:rPr>
              <a:t> Trends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33805" y="677646"/>
          <a:ext cx="6304915" cy="357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740"/>
                <a:gridCol w="1330324"/>
                <a:gridCol w="1327785"/>
                <a:gridCol w="1327785"/>
                <a:gridCol w="1343660"/>
              </a:tblGrid>
              <a:tr h="363220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Born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28295" indent="387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Veterans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1925-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marR="180340" indent="-1466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Boomers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1946-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213995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1965-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23520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1981-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8844">
                <a:tc>
                  <a:txBody>
                    <a:bodyPr/>
                    <a:lstStyle/>
                    <a:p>
                      <a:pPr marL="68580" marR="187960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life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events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796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World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War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II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marR="453390" indent="-228600">
                        <a:lnSpc>
                          <a:spcPts val="115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Great Depression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 marR="455295" indent="-228600">
                        <a:lnSpc>
                          <a:spcPts val="115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5910" algn="l"/>
                          <a:tab pos="296545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Civil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Right Movement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5910" indent="-229235">
                        <a:lnSpc>
                          <a:spcPts val="1190"/>
                        </a:lnSpc>
                        <a:buFont typeface="Symbol"/>
                        <a:buChar char=""/>
                        <a:tabLst>
                          <a:tab pos="295910" algn="l"/>
                          <a:tab pos="296545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Vietnam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War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591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5910" algn="l"/>
                          <a:tab pos="296545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Cold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War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AIDS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Cold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War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Watergate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Persian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Gulf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War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796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9/11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Desert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Storm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marR="209550" indent="-228600">
                        <a:lnSpc>
                          <a:spcPts val="115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Globalization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planet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6545" indent="-229235">
                        <a:lnSpc>
                          <a:spcPts val="119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Internet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Born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28295" indent="387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Veterans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1925-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marR="180340" indent="-1466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Boomers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1946-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213995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1965-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23520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1981-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314">
                <a:tc>
                  <a:txBody>
                    <a:bodyPr/>
                    <a:lstStyle/>
                    <a:p>
                      <a:pPr marL="68580" marR="154305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Family perspective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3589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Traditional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view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family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two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married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parents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children.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Parents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grandparents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were</a:t>
                      </a:r>
                      <a:r>
                        <a:rPr dirty="0" sz="10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often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immigrants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who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passed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along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cultural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traditions,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wisdom,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wit.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Extended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families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live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close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proximity.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14984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Divorce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remarriage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are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095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commonplace;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 marR="14097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stepparents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stepsiblings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common;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extended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families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often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dispersed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over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wide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geographic distances.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557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Term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“latch-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key</a:t>
                      </a:r>
                      <a:r>
                        <a:rPr dirty="0" sz="10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kids”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coined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this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generation;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of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48590">
                        <a:lnSpc>
                          <a:spcPts val="1150"/>
                        </a:lnSpc>
                        <a:spcBef>
                          <a:spcPts val="60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single-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parent</a:t>
                      </a:r>
                      <a:r>
                        <a:rPr dirty="0" sz="10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families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growing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rapidly.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1590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Definition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family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varies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widely;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single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parenthood,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same-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sex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6604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partners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raising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children,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grandparents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0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primary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parent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figures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make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various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family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units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addition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traditional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family unit.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733805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5" y="0"/>
                </a:moveTo>
                <a:lnTo>
                  <a:pt x="0" y="0"/>
                </a:lnTo>
                <a:lnTo>
                  <a:pt x="0" y="89750"/>
                </a:lnTo>
                <a:lnTo>
                  <a:pt x="6095" y="8975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701545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5" y="0"/>
                </a:moveTo>
                <a:lnTo>
                  <a:pt x="0" y="0"/>
                </a:lnTo>
                <a:lnTo>
                  <a:pt x="0" y="89750"/>
                </a:lnTo>
                <a:lnTo>
                  <a:pt x="6095" y="8975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031998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5" y="0"/>
                </a:moveTo>
                <a:lnTo>
                  <a:pt x="0" y="0"/>
                </a:lnTo>
                <a:lnTo>
                  <a:pt x="0" y="89750"/>
                </a:lnTo>
                <a:lnTo>
                  <a:pt x="6095" y="89750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360164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6" y="0"/>
                </a:moveTo>
                <a:lnTo>
                  <a:pt x="0" y="0"/>
                </a:lnTo>
                <a:lnTo>
                  <a:pt x="0" y="89750"/>
                </a:lnTo>
                <a:lnTo>
                  <a:pt x="6096" y="89750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688329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6" y="0"/>
                </a:moveTo>
                <a:lnTo>
                  <a:pt x="0" y="0"/>
                </a:lnTo>
                <a:lnTo>
                  <a:pt x="0" y="89750"/>
                </a:lnTo>
                <a:lnTo>
                  <a:pt x="6096" y="89750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7032497" y="4263606"/>
            <a:ext cx="6350" cy="90170"/>
          </a:xfrm>
          <a:custGeom>
            <a:avLst/>
            <a:gdLst/>
            <a:ahLst/>
            <a:cxnLst/>
            <a:rect l="l" t="t" r="r" b="b"/>
            <a:pathLst>
              <a:path w="6350" h="90170">
                <a:moveTo>
                  <a:pt x="6096" y="0"/>
                </a:moveTo>
                <a:lnTo>
                  <a:pt x="0" y="0"/>
                </a:lnTo>
                <a:lnTo>
                  <a:pt x="0" y="89750"/>
                </a:lnTo>
                <a:lnTo>
                  <a:pt x="6096" y="89750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33805" y="178904"/>
          <a:ext cx="6304915" cy="5441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740"/>
                <a:gridCol w="1330324"/>
                <a:gridCol w="1327785"/>
                <a:gridCol w="1327785"/>
                <a:gridCol w="1343660"/>
              </a:tblGrid>
              <a:tr h="363220"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Born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28295" indent="387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Veterans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1925-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marR="180340" indent="-1466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Boomers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1946-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213995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1965-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23520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1981-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265">
                <a:tc>
                  <a:txBody>
                    <a:bodyPr/>
                    <a:lstStyle/>
                    <a:p>
                      <a:pPr marL="68580" marR="187960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View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technology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7305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Familiar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radio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observed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the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invention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the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9017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television.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Dealt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rapid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technological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advances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past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decade,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for</a:t>
                      </a:r>
                      <a:r>
                        <a:rPr dirty="0" sz="10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some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been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overwhelming.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8732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Grew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television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touch-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tone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phones.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Listened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 marR="8953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music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radio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played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record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albums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eight-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track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tapes.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Witnessed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birth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Internet.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5306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Comfortable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technology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accustomed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using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80645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Internet,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computer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games,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phones,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laptops,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video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games.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expect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strategies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will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incorporate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computer technology.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9687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completely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comfortable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technology,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including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9334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computers,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DVD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players,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iPods,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cell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phones.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global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perspective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value diversity.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Born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28295" indent="387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Veterans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1925-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marR="180340" indent="-1466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Boomers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1946-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213995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1965-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23520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1981-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4615">
                <a:tc>
                  <a:txBody>
                    <a:bodyPr/>
                    <a:lstStyle/>
                    <a:p>
                      <a:pPr marL="68580" marR="61594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Preferred learning environment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ts val="1380"/>
                        </a:lnSpc>
                        <a:spcBef>
                          <a:spcPts val="919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Preferred learning environment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5877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Prefer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traditional,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formal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environments.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View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7620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educators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authority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figures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respected,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seldom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confront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directly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disagree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taught.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Expect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educators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behave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businesslike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manner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asked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relay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listen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experiences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believe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too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personal.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7810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Enjoy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treated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partners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process.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lifelong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 marR="74295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learners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dedicated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self-improvement.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motivated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acquire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knowledge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attain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promotions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increases.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811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comfortable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distance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and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need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even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6604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always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want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classroom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interaction.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Expect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times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places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convenient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them;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dislike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schedules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told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0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certain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place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certain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time.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expect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fun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3208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Enjoy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interacting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learners;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expect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blended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250825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because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expect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convenient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flexible.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33805" y="218655"/>
          <a:ext cx="6304915" cy="3289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740"/>
                <a:gridCol w="1330324"/>
                <a:gridCol w="1327785"/>
                <a:gridCol w="1327785"/>
                <a:gridCol w="1343660"/>
              </a:tblGrid>
              <a:tr h="363220"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Born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 marR="328295" indent="387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Veterans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1925-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marR="180340" indent="-1466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Boomers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1946-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213995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1965-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1980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223520" indent="-1123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1981-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6715">
                <a:tc>
                  <a:txBody>
                    <a:bodyPr/>
                    <a:lstStyle/>
                    <a:p>
                      <a:pPr marL="68580" marR="272415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Teaching strategies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6390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organized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handouts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that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summarize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important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8890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points;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goals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objectives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must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be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explicit.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Avoid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small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print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handouts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computer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screens.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unfamiliar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technology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methodology.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Treat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veterans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respect;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encourage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midway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program;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explain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education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improve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job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performance.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4795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Implement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ice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breakers,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discussions,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team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 marR="140970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activities.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Avoid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role-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playing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activities,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most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boomers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dislike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them.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Encourage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incorporation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life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experiences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activities.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30175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dirty="0" sz="10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hands-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095"/>
                        </a:lnSpc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role-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playing.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Allow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90805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plenty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discussion;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0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distance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learning,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set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mechanism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questions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(e.g., e-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mail)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encourage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feedback.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Include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visual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stimulation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form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tables,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pictures,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graphics;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preferred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printed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narratives.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10489">
                        <a:lnSpc>
                          <a:spcPts val="115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structure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fun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learning;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095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incorporate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blended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116839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since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enjoys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interaction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expects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distance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too.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mentor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programs,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highly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valued.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120"/>
                        </a:lnSpc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Incorporate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music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and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205740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games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learning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activities.</a:t>
                      </a:r>
                      <a:r>
                        <a:rPr dirty="0" sz="1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Identify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reading</a:t>
                      </a:r>
                      <a:r>
                        <a:rPr dirty="0" sz="1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resources,</a:t>
                      </a:r>
                      <a:r>
                        <a:rPr dirty="0" sz="1000" spc="-25">
                          <a:latin typeface="Times New Roman"/>
                          <a:cs typeface="Times New Roman"/>
                        </a:rPr>
                        <a:t> as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0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read.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901700" y="3666197"/>
            <a:ext cx="574992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Avillion,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Adrianne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E.,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Holtschneider,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Linda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Puetz.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"Chapter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1."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Innovation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spc="-25" i="1">
                <a:latin typeface="Times New Roman"/>
                <a:cs typeface="Times New Roman"/>
              </a:rPr>
              <a:t>in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Nursing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Staff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Development: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Teaching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Strategies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to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Enhance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Learner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Outcomes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Marblehead, </a:t>
            </a:r>
            <a:r>
              <a:rPr dirty="0" sz="1200">
                <a:latin typeface="Times New Roman"/>
                <a:cs typeface="Times New Roman"/>
              </a:rPr>
              <a:t>MA: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HCPro,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15-16.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watson</dc:creator>
  <dc:title>Microsoft Word - Preceptor Development Training Program Outline</dc:title>
  <dcterms:created xsi:type="dcterms:W3CDTF">2023-03-23T15:47:19Z</dcterms:created>
  <dcterms:modified xsi:type="dcterms:W3CDTF">2023-03-23T15:47:19Z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