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7772400" cy="5327650"/>
  <p:notesSz cx="7772400" cy="53276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50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560604" y="1458214"/>
            <a:ext cx="2651190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66452" y="2860294"/>
            <a:ext cx="4039494" cy="756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1225359"/>
            <a:ext cx="3380994" cy="35162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1225359"/>
            <a:ext cx="3380994" cy="35162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04770" y="214401"/>
            <a:ext cx="2562859" cy="457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700" y="812545"/>
            <a:ext cx="5846445" cy="2486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4954714"/>
            <a:ext cx="2487168" cy="2663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4954714"/>
            <a:ext cx="1787652" cy="2663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4954714"/>
            <a:ext cx="1787652" cy="2663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772399" cy="53276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724453" y="389995"/>
            <a:ext cx="6176288" cy="1276344"/>
          </a:xfrm>
          <a:prstGeom prst="rect">
            <a:avLst/>
          </a:prstGeom>
        </p:spPr>
        <p:txBody>
          <a:bodyPr vert="horz" lIns="0" tIns="12700" rIns="0" bIns="0" rtlCol="0" anchor="b">
            <a:normAutofit/>
          </a:bodyPr>
          <a:lstStyle/>
          <a:p>
            <a:pPr marL="12700">
              <a:spcBef>
                <a:spcPts val="100"/>
              </a:spcBef>
            </a:pPr>
            <a:r>
              <a:rPr lang="en-US" sz="2800"/>
              <a:t>Chapter</a:t>
            </a:r>
            <a:r>
              <a:rPr lang="en-US" sz="2800" spc="-175"/>
              <a:t> </a:t>
            </a:r>
            <a:r>
              <a:rPr lang="en-US" sz="2800" spc="-50"/>
              <a:t>2</a:t>
            </a:r>
            <a:endParaRPr lang="en-US" sz="2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972472"/>
            <a:ext cx="7772399" cy="354845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574607" y="4972472"/>
            <a:ext cx="5197791" cy="354844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4800" b="1">
                <a:latin typeface="Times New Roman"/>
                <a:cs typeface="Times New Roman"/>
              </a:rPr>
              <a:t>Adult</a:t>
            </a:r>
            <a:r>
              <a:rPr lang="en-US" sz="4800" b="1" spc="-120">
                <a:latin typeface="Times New Roman"/>
                <a:cs typeface="Times New Roman"/>
              </a:rPr>
              <a:t> </a:t>
            </a:r>
            <a:r>
              <a:rPr lang="en-US" sz="4800" b="1" spc="-10">
                <a:latin typeface="Times New Roman"/>
                <a:cs typeface="Times New Roman"/>
              </a:rPr>
              <a:t>Learners</a:t>
            </a:r>
            <a:endParaRPr lang="en-US" sz="4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772399" cy="53276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/>
          <p:nvPr/>
        </p:nvSpPr>
        <p:spPr>
          <a:xfrm>
            <a:off x="228600" y="835025"/>
            <a:ext cx="6672141" cy="37272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2700" marR="5080" indent="-228600" algn="l" rtl="0">
              <a:lnSpc>
                <a:spcPct val="90000"/>
              </a:lnSpc>
              <a:spcBef>
                <a:spcPts val="195"/>
              </a:spcBef>
              <a:buFont typeface="Arial" panose="020B0604020202020204" pitchFamily="34" charset="0"/>
              <a:buChar char="•"/>
            </a:pP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</a:t>
            </a:r>
            <a:r>
              <a:rPr lang="en-US" sz="14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been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many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recent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teaching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innovations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particularly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beneficial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4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kinesthetic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learners.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Think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variety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4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sophistication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stimulation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techniques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been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developed</a:t>
            </a:r>
            <a:r>
              <a:rPr lang="en-US" sz="14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past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decade.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Virtual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surgery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performed, manikins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respond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resuscitation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efforts,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including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exhibiting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side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effects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medication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administration.</a:t>
            </a:r>
            <a:r>
              <a:rPr lang="en-US" sz="14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need</a:t>
            </a:r>
            <a:r>
              <a:rPr lang="en-US" sz="14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sophisticated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equipment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meet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needs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en-US" sz="14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kinesthetic</a:t>
            </a:r>
            <a:r>
              <a:rPr lang="en-US" sz="14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learners,</a:t>
            </a:r>
            <a:r>
              <a:rPr lang="en-US" sz="14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however.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Techniques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such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role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play,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mock drills,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debates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kinesthetic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components.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Chapters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5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offer</a:t>
            </a:r>
            <a:r>
              <a:rPr lang="en-US" sz="14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in-depth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look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stimulation</a:t>
            </a:r>
            <a:r>
              <a:rPr lang="en-US" sz="14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modalities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both</a:t>
            </a:r>
            <a:r>
              <a:rPr lang="en-US" sz="14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innovative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practical.</a:t>
            </a:r>
            <a:endParaRPr lang="en-US" sz="1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972472"/>
            <a:ext cx="7772399" cy="354845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574607" y="4972472"/>
            <a:ext cx="5197791" cy="354844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772399" cy="53276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/>
          <p:nvPr/>
        </p:nvSpPr>
        <p:spPr>
          <a:xfrm>
            <a:off x="609600" y="835025"/>
            <a:ext cx="6291141" cy="37272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2700" indent="-228600" algn="l" rtl="0">
              <a:lnSpc>
                <a:spcPct val="9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3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Quick</a:t>
            </a:r>
            <a:r>
              <a:rPr lang="en-US" sz="1300" b="1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</a:t>
            </a:r>
            <a:endParaRPr lang="en-US" sz="13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2700" marR="5080" indent="-228600" algn="l" rtl="0">
              <a:lnSpc>
                <a:spcPct val="90000"/>
              </a:lnSpc>
              <a:spcBef>
                <a:spcPts val="60"/>
              </a:spcBef>
              <a:buFont typeface="Arial" panose="020B0604020202020204" pitchFamily="34" charset="0"/>
              <a:buChar char="•"/>
            </a:pP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Members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(or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1981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2001)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generation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kinesthetic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learners.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love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spc="-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opportunity</a:t>
            </a:r>
            <a:r>
              <a:rPr lang="en-US" sz="1300" kern="1200" spc="-3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practice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psychomotor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skills,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especially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simulation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techniques.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learners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(along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en-US" sz="13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Xers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1965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1980) expect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 of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learning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activities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often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associate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such</a:t>
            </a:r>
            <a:r>
              <a:rPr lang="en-US" sz="1300" kern="1200" spc="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</a:t>
            </a:r>
            <a:r>
              <a:rPr lang="en-US" sz="1300" kern="1200" spc="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en-US" sz="1300" kern="1200" spc="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opportunities</a:t>
            </a:r>
            <a:r>
              <a:rPr lang="en-US" sz="1300" kern="1200" spc="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en-US" sz="1300" kern="1200" spc="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hands-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</a:t>
            </a:r>
            <a:r>
              <a:rPr lang="en-US" sz="1300" kern="1200" spc="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practice.</a:t>
            </a:r>
            <a:endParaRPr lang="en-US" sz="13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3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2700" marR="21590"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Generational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influences</a:t>
            </a:r>
            <a:r>
              <a:rPr lang="en-US" sz="13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</a:t>
            </a:r>
            <a:r>
              <a:rPr lang="en-US" sz="13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affect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way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individuals</a:t>
            </a:r>
            <a:r>
              <a:rPr lang="en-US" sz="13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learn.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characteristics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spc="-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try</a:t>
            </a:r>
            <a:r>
              <a:rPr lang="en-US" sz="13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3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imagine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3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next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generation of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learners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bring</a:t>
            </a:r>
            <a:r>
              <a:rPr lang="en-US" sz="13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education 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setting.</a:t>
            </a:r>
            <a:endParaRPr lang="en-US" sz="13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3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3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2700" marR="188595"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Avillion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Adrianne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E.,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Mary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Holtschneider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Linda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R.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Puetz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"Chapter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1."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Innovation</a:t>
            </a:r>
            <a:r>
              <a:rPr lang="en-US" sz="1300" i="1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i="1" kern="1200" spc="-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</a:t>
            </a:r>
            <a:r>
              <a:rPr lang="en-US" sz="13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Nursing</a:t>
            </a:r>
            <a:r>
              <a:rPr lang="en-US" sz="1300" i="1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Staff</a:t>
            </a:r>
            <a:r>
              <a:rPr lang="en-US" sz="1300" i="1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Development:</a:t>
            </a:r>
            <a:r>
              <a:rPr lang="en-US" sz="1300" i="1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Teaching</a:t>
            </a:r>
            <a:r>
              <a:rPr lang="en-US" sz="1300" i="1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Strategies</a:t>
            </a:r>
            <a:r>
              <a:rPr lang="en-US" sz="1300" i="1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300" i="1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Enhance</a:t>
            </a:r>
            <a:r>
              <a:rPr lang="en-US" sz="1300" i="1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</a:t>
            </a:r>
            <a:r>
              <a:rPr lang="en-US" sz="1300" i="1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Outcomes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Marblehead,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MA: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HCPro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2010.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13-14.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Print.</a:t>
            </a:r>
            <a:endParaRPr lang="en-US" sz="13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972472"/>
            <a:ext cx="7772399" cy="354845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574607" y="4972472"/>
            <a:ext cx="5197791" cy="354844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772399" cy="53276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0445" y="0"/>
            <a:ext cx="6351509" cy="532765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5060" y="0"/>
            <a:ext cx="6342279" cy="532765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1551" y="1553404"/>
            <a:ext cx="5829300" cy="2147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algn="ctr" rtl="0">
              <a:lnSpc>
                <a:spcPct val="90000"/>
              </a:lnSpc>
              <a:spcBef>
                <a:spcPct val="0"/>
              </a:spcBef>
              <a:tabLst>
                <a:tab pos="2569210" algn="l"/>
              </a:tabLst>
            </a:pPr>
            <a:r>
              <a:rPr lang="en-US" sz="5000" kern="1200" spc="-1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Learning</a:t>
            </a:r>
            <a:r>
              <a:rPr lang="en-US" sz="5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</a:t>
            </a:r>
            <a:r>
              <a:rPr lang="en-US" sz="5000" kern="1200" spc="-1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Styles</a:t>
            </a:r>
            <a:endParaRPr lang="en-US" sz="50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70582" y="4291940"/>
            <a:ext cx="3031236" cy="213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772399" cy="53276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6191" y="363682"/>
            <a:ext cx="6204550" cy="7761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12700" algn="l" rtl="0">
              <a:lnSpc>
                <a:spcPct val="90000"/>
              </a:lnSpc>
              <a:spcBef>
                <a:spcPct val="0"/>
              </a:spcBef>
            </a:pP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  Visual</a:t>
            </a:r>
            <a:r>
              <a:rPr lang="en-US" sz="2800" kern="1200" spc="-6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Learning</a:t>
            </a:r>
            <a:r>
              <a:rPr lang="en-US" sz="2800" kern="1200" spc="-55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spc="-1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Preferences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6191" y="1292225"/>
            <a:ext cx="6204550" cy="32700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2700" marR="45085" indent="-228600" algn="l" rtl="0">
              <a:lnSpc>
                <a:spcPct val="90000"/>
              </a:lnSpc>
              <a:spcBef>
                <a:spcPts val="195"/>
              </a:spcBef>
              <a:buFont typeface="Arial" panose="020B0604020202020204" pitchFamily="34" charset="0"/>
              <a:buChar char="•"/>
            </a:pP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Visual</a:t>
            </a:r>
            <a:r>
              <a:rPr lang="en-US" sz="14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learning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predominant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learning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style.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Visual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learners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need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</a:t>
            </a:r>
            <a:r>
              <a:rPr lang="en-US" sz="14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learning.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people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who,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classrooms,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front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within</a:t>
            </a:r>
            <a:r>
              <a:rPr lang="en-US" sz="14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visual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range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instructor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visual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aids,</a:t>
            </a:r>
            <a:r>
              <a:rPr lang="en-US" sz="14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such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PowerPoint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presentations.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copious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include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sz="14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deal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imagery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involved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verbal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discussions.</a:t>
            </a:r>
            <a:r>
              <a:rPr lang="en-US" sz="14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Even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leisure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activities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rely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sense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en-US" sz="14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sight,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preferring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such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pursuits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reading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watching 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television.</a:t>
            </a:r>
            <a:endParaRPr lang="en-US" sz="1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2700" marR="5080"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Visual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learners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words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phrases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sight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related,</a:t>
            </a:r>
            <a:r>
              <a:rPr lang="en-US" sz="14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such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as,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“I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saying,”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“These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signs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symptoms appear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unusual.”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reveal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thoughts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feelings </a:t>
            </a:r>
            <a:r>
              <a:rPr lang="en-US" sz="1400" kern="1200" spc="-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facial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expressions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pay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particular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attention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body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language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facial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expressions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en-US" sz="14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others. Visual learners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enjoy 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face-to-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face interactions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welcome learning activities </a:t>
            </a:r>
            <a:r>
              <a:rPr lang="en-US" sz="14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allow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en-US" sz="1400" kern="1200" spc="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in-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</a:t>
            </a:r>
            <a:r>
              <a:rPr lang="en-US" sz="1400" kern="1200" spc="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communication.</a:t>
            </a:r>
            <a:endParaRPr lang="en-US" sz="1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972472"/>
            <a:ext cx="7772399" cy="354845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574607" y="4972472"/>
            <a:ext cx="5197791" cy="354844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772399" cy="53276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/>
          <p:nvPr/>
        </p:nvSpPr>
        <p:spPr>
          <a:xfrm>
            <a:off x="533400" y="530225"/>
            <a:ext cx="6367341" cy="40320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2700" marR="5080" indent="-228600" algn="l" rtl="0">
              <a:lnSpc>
                <a:spcPct val="90000"/>
              </a:lnSpc>
              <a:spcBef>
                <a:spcPts val="195"/>
              </a:spcBef>
              <a:buFont typeface="Arial" panose="020B0604020202020204" pitchFamily="34" charset="0"/>
              <a:buChar char="•"/>
            </a:pP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Visual</a:t>
            </a:r>
            <a:r>
              <a:rPr lang="en-US" sz="13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learners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benefit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en-US" sz="13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use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color,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illustrations,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graphics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handouts, computer-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based</a:t>
            </a:r>
            <a:r>
              <a:rPr lang="en-US" sz="13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learning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(CBL), and PowerPoint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presentations. Members of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Generation X, 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those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persons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born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approximately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between</a:t>
            </a:r>
            <a:r>
              <a:rPr lang="en-US" sz="13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1961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1980,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especially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tuned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visual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stimuli,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spc="-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necessarily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classroom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interaction.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Xers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</a:t>
            </a:r>
            <a:r>
              <a:rPr lang="en-US" sz="13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readers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prefer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illustrations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spc="-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written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word.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accustomed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distance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learning,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began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flourish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during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years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</a:t>
            </a:r>
            <a:r>
              <a:rPr lang="en-US" sz="13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students,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particularly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college</a:t>
            </a:r>
            <a:r>
              <a:rPr lang="en-US" sz="13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university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settings.</a:t>
            </a:r>
            <a:r>
              <a:rPr lang="en-US" sz="13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Therefore,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</a:t>
            </a:r>
            <a:r>
              <a:rPr lang="en-US" sz="13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expect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education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offered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times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places</a:t>
            </a:r>
            <a:r>
              <a:rPr lang="en-US" sz="13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convenient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them.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not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like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fixed schedules.</a:t>
            </a:r>
            <a:endParaRPr lang="en-US" sz="13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3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2700" marR="25400"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Visual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learners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easily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distracted</a:t>
            </a:r>
            <a:r>
              <a:rPr lang="en-US" sz="13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auditory</a:t>
            </a:r>
            <a:r>
              <a:rPr lang="en-US" sz="13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stimuli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tactile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stimulation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studying.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spc="-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important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3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find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balance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among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visual,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auditory,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tactile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stimulation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needs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spc="-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participants</a:t>
            </a:r>
            <a:r>
              <a:rPr lang="en-US" sz="13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various</a:t>
            </a:r>
            <a:r>
              <a:rPr lang="en-US" sz="13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learning</a:t>
            </a:r>
            <a:r>
              <a:rPr lang="en-US" sz="13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preferences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en-US" sz="13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met.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Avoid excessive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amounts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en-US" sz="13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each.</a:t>
            </a:r>
            <a:endParaRPr lang="en-US" sz="13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972472"/>
            <a:ext cx="7772399" cy="354845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574607" y="4972472"/>
            <a:ext cx="5197791" cy="354844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772399" cy="53276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/>
          <p:nvPr/>
        </p:nvSpPr>
        <p:spPr>
          <a:xfrm>
            <a:off x="533400" y="758825"/>
            <a:ext cx="6367341" cy="38034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2700" marR="5080" indent="-228600" algn="l" rtl="0">
              <a:lnSpc>
                <a:spcPct val="90000"/>
              </a:lnSpc>
              <a:spcBef>
                <a:spcPts val="195"/>
              </a:spcBef>
              <a:buFont typeface="Arial" panose="020B0604020202020204" pitchFamily="34" charset="0"/>
              <a:buChar char="•"/>
            </a:pP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innovative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even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comes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needs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visual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learners? What 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about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offering</a:t>
            </a:r>
            <a:r>
              <a:rPr lang="en-US" sz="10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learners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chance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own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learning</a:t>
            </a:r>
            <a:r>
              <a:rPr lang="en-US" sz="10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tools? For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example,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offer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</a:t>
            </a:r>
            <a:r>
              <a:rPr lang="en-US" sz="10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choice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options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comes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handouts.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 might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filled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graphs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illustrations,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whereas</a:t>
            </a:r>
            <a:r>
              <a:rPr lang="en-US" sz="10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others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rely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printed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word.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Still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others,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especially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via</a:t>
            </a:r>
            <a:r>
              <a:rPr lang="en-US" sz="10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CBL</a:t>
            </a:r>
            <a:r>
              <a:rPr lang="en-US" sz="10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format, 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might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offer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option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turn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auditory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component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visual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stimuli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predominate.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could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offer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learners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opportunity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own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study</a:t>
            </a:r>
            <a:r>
              <a:rPr lang="en-US" sz="10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aids.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such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spc="-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statistics,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signs,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symptoms,</a:t>
            </a:r>
            <a:r>
              <a:rPr lang="en-US" sz="10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ask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learners</a:t>
            </a:r>
            <a:r>
              <a:rPr lang="en-US" sz="10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organize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ways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appeal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spc="-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them.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Give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examples,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such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graphs,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cartoons,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drawings,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get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</a:t>
            </a:r>
            <a:r>
              <a:rPr lang="en-US" sz="10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started.</a:t>
            </a:r>
            <a:endParaRPr lang="en-US" sz="1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 algn="l" rtl="0">
              <a:lnSpc>
                <a:spcPct val="90000"/>
              </a:lnSpc>
              <a:spcBef>
                <a:spcPts val="30"/>
              </a:spcBef>
              <a:buFont typeface="Arial" panose="020B0604020202020204" pitchFamily="34" charset="0"/>
              <a:buChar char="•"/>
            </a:pPr>
            <a:endParaRPr lang="en-US" sz="1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2700"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Quick</a:t>
            </a:r>
            <a:r>
              <a:rPr lang="en-US" sz="1000" b="1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</a:t>
            </a:r>
            <a:endParaRPr lang="en-US" sz="1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2700" marR="21590" indent="-228600" algn="l" rtl="0">
              <a:lnSpc>
                <a:spcPct val="90000"/>
              </a:lnSpc>
              <a:spcBef>
                <a:spcPts val="60"/>
              </a:spcBef>
              <a:buFont typeface="Arial" panose="020B0604020202020204" pitchFamily="34" charset="0"/>
              <a:buChar char="•"/>
            </a:pP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</a:t>
            </a:r>
            <a:r>
              <a:rPr lang="en-US" sz="10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preparing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visual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aids,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careful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</a:t>
            </a:r>
            <a:r>
              <a:rPr lang="en-US" sz="10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font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0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typeface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appropriate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needs </a:t>
            </a:r>
            <a:r>
              <a:rPr lang="en-US" sz="1000" kern="1200" spc="-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learners</a:t>
            </a:r>
            <a:r>
              <a:rPr lang="en-US" sz="10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mature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eyes.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font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should</a:t>
            </a:r>
            <a:r>
              <a:rPr lang="en-US" sz="10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never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smaller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</a:t>
            </a:r>
            <a:r>
              <a:rPr lang="en-US" sz="10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point.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Avoid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elaborate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script</a:t>
            </a:r>
            <a:r>
              <a:rPr lang="en-US" sz="10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styles.</a:t>
            </a:r>
            <a:r>
              <a:rPr lang="en-US" sz="10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Arial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Times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Roman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styles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generally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easy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read.</a:t>
            </a:r>
            <a:endParaRPr lang="en-US" sz="1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2700" marR="189230"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0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Avillion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Adrianne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E.,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Mary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Holtschneider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Linda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R.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Puetz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"Chapter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1."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Innovation</a:t>
            </a:r>
            <a:r>
              <a:rPr lang="en-US" sz="1000" i="1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i="1" kern="1200" spc="-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</a:t>
            </a:r>
            <a:r>
              <a:rPr lang="en-US" sz="10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Nursing</a:t>
            </a:r>
            <a:r>
              <a:rPr lang="en-US" sz="1000" i="1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Staff</a:t>
            </a:r>
            <a:r>
              <a:rPr lang="en-US" sz="1000" i="1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Development:</a:t>
            </a:r>
            <a:r>
              <a:rPr lang="en-US" sz="1000" i="1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Teaching</a:t>
            </a:r>
            <a:r>
              <a:rPr lang="en-US" sz="1000" i="1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Strategies</a:t>
            </a:r>
            <a:r>
              <a:rPr lang="en-US" sz="1000" i="1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000" i="1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Enhance</a:t>
            </a:r>
            <a:r>
              <a:rPr lang="en-US" sz="1000" i="1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</a:t>
            </a:r>
            <a:r>
              <a:rPr lang="en-US" sz="1000" i="1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Outcomes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Marblehead,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MA: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HCPro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2010.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11-12.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Print.</a:t>
            </a:r>
            <a:endParaRPr lang="en-US" sz="1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972472"/>
            <a:ext cx="7772399" cy="354845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574607" y="4972472"/>
            <a:ext cx="5197791" cy="354844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772399" cy="53276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453" y="389995"/>
            <a:ext cx="6176288" cy="826030"/>
          </a:xfrm>
          <a:prstGeom prst="rect">
            <a:avLst/>
          </a:prstGeom>
        </p:spPr>
        <p:txBody>
          <a:bodyPr vert="horz" lIns="0" tIns="230733" rIns="0" bIns="0" rtlCol="0" anchor="b">
            <a:normAutofit/>
          </a:bodyPr>
          <a:lstStyle/>
          <a:p>
            <a:pPr marL="95885">
              <a:spcBef>
                <a:spcPts val="95"/>
              </a:spcBef>
            </a:pPr>
            <a:r>
              <a:rPr lang="en-US" sz="2800" dirty="0"/>
              <a:t>Auditory</a:t>
            </a:r>
            <a:r>
              <a:rPr lang="en-US" sz="2800" spc="-70" dirty="0"/>
              <a:t> </a:t>
            </a:r>
            <a:r>
              <a:rPr lang="en-US" sz="2800" dirty="0"/>
              <a:t>Learning</a:t>
            </a:r>
            <a:r>
              <a:rPr lang="en-US" sz="2800" spc="-60" dirty="0"/>
              <a:t> </a:t>
            </a:r>
            <a:r>
              <a:rPr lang="en-US" sz="2800" spc="-10" dirty="0"/>
              <a:t>Preferences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724453" y="1606020"/>
            <a:ext cx="6176288" cy="2956249"/>
          </a:xfrm>
          <a:prstGeom prst="rect">
            <a:avLst/>
          </a:prstGeom>
        </p:spPr>
        <p:txBody>
          <a:bodyPr vert="horz" lIns="0" tIns="24765" rIns="0" bIns="0" rtlCol="0" anchor="t">
            <a:normAutofit/>
          </a:bodyPr>
          <a:lstStyle/>
          <a:p>
            <a:pPr marL="12700" marR="5080">
              <a:lnSpc>
                <a:spcPct val="90000"/>
              </a:lnSpc>
              <a:spcBef>
                <a:spcPts val="195"/>
              </a:spcBef>
            </a:pPr>
            <a:r>
              <a:rPr lang="en-US" sz="1300" dirty="0"/>
              <a:t>Auditory</a:t>
            </a:r>
            <a:r>
              <a:rPr lang="en-US" sz="1300" spc="-15" dirty="0"/>
              <a:t> </a:t>
            </a:r>
            <a:r>
              <a:rPr lang="en-US" sz="1300" dirty="0"/>
              <a:t>learners</a:t>
            </a:r>
            <a:r>
              <a:rPr lang="en-US" sz="1300" spc="-5" dirty="0"/>
              <a:t> </a:t>
            </a:r>
            <a:r>
              <a:rPr lang="en-US" sz="1300" dirty="0"/>
              <a:t>focus</a:t>
            </a:r>
            <a:r>
              <a:rPr lang="en-US" sz="1300" spc="-10" dirty="0"/>
              <a:t> </a:t>
            </a:r>
            <a:r>
              <a:rPr lang="en-US" sz="1300" dirty="0"/>
              <a:t>on</a:t>
            </a:r>
            <a:r>
              <a:rPr lang="en-US" sz="1300" spc="-5" dirty="0"/>
              <a:t> </a:t>
            </a:r>
            <a:r>
              <a:rPr lang="en-US" sz="1300" dirty="0"/>
              <a:t>what</a:t>
            </a:r>
            <a:r>
              <a:rPr lang="en-US" sz="1300" spc="-5" dirty="0"/>
              <a:t> </a:t>
            </a:r>
            <a:r>
              <a:rPr lang="en-US" sz="1300" dirty="0"/>
              <a:t>they hear</a:t>
            </a:r>
            <a:r>
              <a:rPr lang="en-US" sz="1300" spc="-5" dirty="0"/>
              <a:t> </a:t>
            </a:r>
            <a:r>
              <a:rPr lang="en-US" sz="1300" dirty="0"/>
              <a:t>rather</a:t>
            </a:r>
            <a:r>
              <a:rPr lang="en-US" sz="1300" spc="-10" dirty="0"/>
              <a:t> </a:t>
            </a:r>
            <a:r>
              <a:rPr lang="en-US" sz="1300" dirty="0"/>
              <a:t>than</a:t>
            </a:r>
            <a:r>
              <a:rPr lang="en-US" sz="1300" spc="-5" dirty="0"/>
              <a:t> </a:t>
            </a:r>
            <a:r>
              <a:rPr lang="en-US" sz="1300" dirty="0"/>
              <a:t>what</a:t>
            </a:r>
            <a:r>
              <a:rPr lang="en-US" sz="1300" spc="-5" dirty="0"/>
              <a:t> </a:t>
            </a:r>
            <a:r>
              <a:rPr lang="en-US" sz="1300" dirty="0"/>
              <a:t>they see.</a:t>
            </a:r>
            <a:r>
              <a:rPr lang="en-US" sz="1300" spc="-5" dirty="0"/>
              <a:t> </a:t>
            </a:r>
            <a:r>
              <a:rPr lang="en-US" sz="1300" dirty="0"/>
              <a:t>In</a:t>
            </a:r>
            <a:r>
              <a:rPr lang="en-US" sz="1300" spc="-15" dirty="0"/>
              <a:t> </a:t>
            </a:r>
            <a:r>
              <a:rPr lang="en-US" sz="1300" dirty="0"/>
              <a:t>a</a:t>
            </a:r>
            <a:r>
              <a:rPr lang="en-US" sz="1300" spc="-10" dirty="0"/>
              <a:t> </a:t>
            </a:r>
            <a:r>
              <a:rPr lang="en-US" sz="1300" dirty="0"/>
              <a:t>classroom,</a:t>
            </a:r>
            <a:r>
              <a:rPr lang="en-US" sz="1300" spc="-5" dirty="0"/>
              <a:t> </a:t>
            </a:r>
            <a:r>
              <a:rPr lang="en-US" sz="1300" dirty="0"/>
              <a:t>they </a:t>
            </a:r>
            <a:r>
              <a:rPr lang="en-US" sz="1300" spc="-10" dirty="0"/>
              <a:t>don’t </a:t>
            </a:r>
            <a:r>
              <a:rPr lang="en-US" sz="1300" dirty="0"/>
              <a:t>care</a:t>
            </a:r>
            <a:r>
              <a:rPr lang="en-US" sz="1300" spc="-15" dirty="0"/>
              <a:t> </a:t>
            </a:r>
            <a:r>
              <a:rPr lang="en-US" sz="1300" dirty="0"/>
              <a:t>where</a:t>
            </a:r>
            <a:r>
              <a:rPr lang="en-US" sz="1300" spc="-5" dirty="0"/>
              <a:t> </a:t>
            </a:r>
            <a:r>
              <a:rPr lang="en-US" sz="1300" dirty="0"/>
              <a:t>they</a:t>
            </a:r>
            <a:r>
              <a:rPr lang="en-US" sz="1300" spc="-5" dirty="0"/>
              <a:t> </a:t>
            </a:r>
            <a:r>
              <a:rPr lang="en-US" sz="1300" dirty="0"/>
              <a:t>sit,</a:t>
            </a:r>
            <a:r>
              <a:rPr lang="en-US" sz="1300" spc="-10" dirty="0"/>
              <a:t> </a:t>
            </a:r>
            <a:r>
              <a:rPr lang="en-US" sz="1300" dirty="0"/>
              <a:t>as</a:t>
            </a:r>
            <a:r>
              <a:rPr lang="en-US" sz="1300" spc="-5" dirty="0"/>
              <a:t> </a:t>
            </a:r>
            <a:r>
              <a:rPr lang="en-US" sz="1300" dirty="0"/>
              <a:t>long</a:t>
            </a:r>
            <a:r>
              <a:rPr lang="en-US" sz="1300" spc="-5" dirty="0"/>
              <a:t> </a:t>
            </a:r>
            <a:r>
              <a:rPr lang="en-US" sz="1300" dirty="0"/>
              <a:t>as they</a:t>
            </a:r>
            <a:r>
              <a:rPr lang="en-US" sz="1300" spc="-5" dirty="0"/>
              <a:t> </a:t>
            </a:r>
            <a:r>
              <a:rPr lang="en-US" sz="1300" dirty="0"/>
              <a:t>can</a:t>
            </a:r>
            <a:r>
              <a:rPr lang="en-US" sz="1300" spc="-5" dirty="0"/>
              <a:t> </a:t>
            </a:r>
            <a:r>
              <a:rPr lang="en-US" sz="1300" dirty="0"/>
              <a:t>hear. They</a:t>
            </a:r>
            <a:r>
              <a:rPr lang="en-US" sz="1300" spc="-5" dirty="0"/>
              <a:t> </a:t>
            </a:r>
            <a:r>
              <a:rPr lang="en-US" sz="1300" dirty="0"/>
              <a:t>respond</a:t>
            </a:r>
            <a:r>
              <a:rPr lang="en-US" sz="1300" spc="-5" dirty="0"/>
              <a:t> </a:t>
            </a:r>
            <a:r>
              <a:rPr lang="en-US" sz="1300" dirty="0"/>
              <a:t>to</a:t>
            </a:r>
            <a:r>
              <a:rPr lang="en-US" sz="1300" spc="-10" dirty="0"/>
              <a:t> </a:t>
            </a:r>
            <a:r>
              <a:rPr lang="en-US" sz="1300" dirty="0"/>
              <a:t>the</a:t>
            </a:r>
            <a:r>
              <a:rPr lang="en-US" sz="1300" spc="-5" dirty="0"/>
              <a:t> </a:t>
            </a:r>
            <a:r>
              <a:rPr lang="en-US" sz="1300" dirty="0"/>
              <a:t>auditory</a:t>
            </a:r>
            <a:r>
              <a:rPr lang="en-US" sz="1300" spc="-15" dirty="0"/>
              <a:t> </a:t>
            </a:r>
            <a:r>
              <a:rPr lang="en-US" sz="1300" dirty="0"/>
              <a:t>components </a:t>
            </a:r>
            <a:r>
              <a:rPr lang="en-US" sz="1300" spc="-25" dirty="0"/>
              <a:t>of </a:t>
            </a:r>
            <a:r>
              <a:rPr lang="en-US" sz="1300" dirty="0"/>
              <a:t>learning</a:t>
            </a:r>
            <a:r>
              <a:rPr lang="en-US" sz="1300" spc="-20" dirty="0"/>
              <a:t> </a:t>
            </a:r>
            <a:r>
              <a:rPr lang="en-US" sz="1300" dirty="0"/>
              <a:t>activities</a:t>
            </a:r>
            <a:r>
              <a:rPr lang="en-US" sz="1300" spc="-10" dirty="0"/>
              <a:t> </a:t>
            </a:r>
            <a:r>
              <a:rPr lang="en-US" sz="1300" dirty="0"/>
              <a:t>and</a:t>
            </a:r>
            <a:r>
              <a:rPr lang="en-US" sz="1300" spc="-10" dirty="0"/>
              <a:t> </a:t>
            </a:r>
            <a:r>
              <a:rPr lang="en-US" sz="1300" dirty="0"/>
              <a:t>prefer</a:t>
            </a:r>
            <a:r>
              <a:rPr lang="en-US" sz="1300" spc="-5" dirty="0"/>
              <a:t> </a:t>
            </a:r>
            <a:r>
              <a:rPr lang="en-US" sz="1300" dirty="0"/>
              <a:t>that</a:t>
            </a:r>
            <a:r>
              <a:rPr lang="en-US" sz="1300" spc="-10" dirty="0"/>
              <a:t> </a:t>
            </a:r>
            <a:r>
              <a:rPr lang="en-US" sz="1300" dirty="0"/>
              <a:t>CBL</a:t>
            </a:r>
            <a:r>
              <a:rPr lang="en-US" sz="1300" spc="-15" dirty="0"/>
              <a:t> </a:t>
            </a:r>
            <a:r>
              <a:rPr lang="en-US" sz="1300" dirty="0"/>
              <a:t>is</a:t>
            </a:r>
            <a:r>
              <a:rPr lang="en-US" sz="1300" spc="-10" dirty="0"/>
              <a:t> </a:t>
            </a:r>
            <a:r>
              <a:rPr lang="en-US" sz="1300" dirty="0"/>
              <a:t>accompanied</a:t>
            </a:r>
            <a:r>
              <a:rPr lang="en-US" sz="1300" spc="-5" dirty="0"/>
              <a:t> </a:t>
            </a:r>
            <a:r>
              <a:rPr lang="en-US" sz="1300" dirty="0"/>
              <a:t>by</a:t>
            </a:r>
            <a:r>
              <a:rPr lang="en-US" sz="1300" spc="-10" dirty="0"/>
              <a:t> </a:t>
            </a:r>
            <a:r>
              <a:rPr lang="en-US" sz="1300" dirty="0"/>
              <a:t>auditory</a:t>
            </a:r>
            <a:r>
              <a:rPr lang="en-US" sz="1300" spc="-10" dirty="0"/>
              <a:t> </a:t>
            </a:r>
            <a:r>
              <a:rPr lang="en-US" sz="1300" dirty="0"/>
              <a:t>stimuli.</a:t>
            </a:r>
            <a:r>
              <a:rPr lang="en-US" sz="1300" spc="-10" dirty="0"/>
              <a:t> </a:t>
            </a:r>
            <a:r>
              <a:rPr lang="en-US" sz="1300" dirty="0"/>
              <a:t>They</a:t>
            </a:r>
            <a:r>
              <a:rPr lang="en-US" sz="1300" spc="-5" dirty="0"/>
              <a:t> </a:t>
            </a:r>
            <a:r>
              <a:rPr lang="en-US" sz="1300" spc="-10" dirty="0"/>
              <a:t>remember </a:t>
            </a:r>
            <a:r>
              <a:rPr lang="en-US" sz="1300" dirty="0"/>
              <a:t>people</a:t>
            </a:r>
            <a:r>
              <a:rPr lang="en-US" sz="1300" spc="-5" dirty="0"/>
              <a:t> </a:t>
            </a:r>
            <a:r>
              <a:rPr lang="en-US" sz="1300" dirty="0"/>
              <a:t>by</a:t>
            </a:r>
            <a:r>
              <a:rPr lang="en-US" sz="1300" spc="-10" dirty="0"/>
              <a:t> </a:t>
            </a:r>
            <a:r>
              <a:rPr lang="en-US" sz="1300" dirty="0"/>
              <a:t>the</a:t>
            </a:r>
            <a:r>
              <a:rPr lang="en-US" sz="1300" spc="-5" dirty="0"/>
              <a:t> </a:t>
            </a:r>
            <a:r>
              <a:rPr lang="en-US" sz="1300" dirty="0"/>
              <a:t>sounds</a:t>
            </a:r>
            <a:r>
              <a:rPr lang="en-US" sz="1300" spc="-5" dirty="0"/>
              <a:t> </a:t>
            </a:r>
            <a:r>
              <a:rPr lang="en-US" sz="1300" dirty="0"/>
              <a:t>of</a:t>
            </a:r>
            <a:r>
              <a:rPr lang="en-US" sz="1300" spc="-5" dirty="0"/>
              <a:t> </a:t>
            </a:r>
            <a:r>
              <a:rPr lang="en-US" sz="1300" dirty="0"/>
              <a:t>their</a:t>
            </a:r>
            <a:r>
              <a:rPr lang="en-US" sz="1300" spc="-10" dirty="0"/>
              <a:t> </a:t>
            </a:r>
            <a:r>
              <a:rPr lang="en-US" sz="1300" dirty="0"/>
              <a:t>voices</a:t>
            </a:r>
            <a:r>
              <a:rPr lang="en-US" sz="1300" spc="-5" dirty="0"/>
              <a:t> </a:t>
            </a:r>
            <a:r>
              <a:rPr lang="en-US" sz="1300" dirty="0"/>
              <a:t>rather</a:t>
            </a:r>
            <a:r>
              <a:rPr lang="en-US" sz="1300" spc="-10" dirty="0"/>
              <a:t> </a:t>
            </a:r>
            <a:r>
              <a:rPr lang="en-US" sz="1300" dirty="0"/>
              <a:t>than</a:t>
            </a:r>
            <a:r>
              <a:rPr lang="en-US" sz="1300" spc="-5" dirty="0"/>
              <a:t> </a:t>
            </a:r>
            <a:r>
              <a:rPr lang="en-US" sz="1300" dirty="0"/>
              <a:t>physical</a:t>
            </a:r>
            <a:r>
              <a:rPr lang="en-US" sz="1300" spc="-5" dirty="0"/>
              <a:t> </a:t>
            </a:r>
            <a:r>
              <a:rPr lang="en-US" sz="1300" dirty="0"/>
              <a:t>appearance.</a:t>
            </a:r>
            <a:r>
              <a:rPr lang="en-US" sz="1300" spc="-5" dirty="0"/>
              <a:t> </a:t>
            </a:r>
            <a:r>
              <a:rPr lang="en-US" sz="1300" dirty="0"/>
              <a:t>Auditory</a:t>
            </a:r>
            <a:r>
              <a:rPr lang="en-US" sz="1300" spc="-10" dirty="0"/>
              <a:t> </a:t>
            </a:r>
            <a:r>
              <a:rPr lang="en-US" sz="1300" dirty="0"/>
              <a:t>learners</a:t>
            </a:r>
            <a:r>
              <a:rPr lang="en-US" sz="1300" spc="-5" dirty="0"/>
              <a:t> </a:t>
            </a:r>
            <a:r>
              <a:rPr lang="en-US" sz="1300" spc="-10" dirty="0"/>
              <a:t>reveal </a:t>
            </a:r>
            <a:r>
              <a:rPr lang="en-US" sz="1300" dirty="0"/>
              <a:t>their</a:t>
            </a:r>
            <a:r>
              <a:rPr lang="en-US" sz="1300" spc="-15" dirty="0"/>
              <a:t> </a:t>
            </a:r>
            <a:r>
              <a:rPr lang="en-US" sz="1300" dirty="0"/>
              <a:t>emotions</a:t>
            </a:r>
            <a:r>
              <a:rPr lang="en-US" sz="1300" spc="-5" dirty="0"/>
              <a:t> </a:t>
            </a:r>
            <a:r>
              <a:rPr lang="en-US" sz="1300" dirty="0"/>
              <a:t>and assess</a:t>
            </a:r>
            <a:r>
              <a:rPr lang="en-US" sz="1300" spc="-5" dirty="0"/>
              <a:t> </a:t>
            </a:r>
            <a:r>
              <a:rPr lang="en-US" sz="1300" dirty="0"/>
              <a:t>the emotions</a:t>
            </a:r>
            <a:r>
              <a:rPr lang="en-US" sz="1300" spc="-5" dirty="0"/>
              <a:t> </a:t>
            </a:r>
            <a:r>
              <a:rPr lang="en-US" sz="1300" dirty="0"/>
              <a:t>of</a:t>
            </a:r>
            <a:r>
              <a:rPr lang="en-US" sz="1300" spc="-5" dirty="0"/>
              <a:t> </a:t>
            </a:r>
            <a:r>
              <a:rPr lang="en-US" sz="1300" dirty="0"/>
              <a:t>others</a:t>
            </a:r>
            <a:r>
              <a:rPr lang="en-US" sz="1300" spc="-10" dirty="0"/>
              <a:t> </a:t>
            </a:r>
            <a:r>
              <a:rPr lang="en-US" sz="1300" dirty="0"/>
              <a:t>by</a:t>
            </a:r>
            <a:r>
              <a:rPr lang="en-US" sz="1300" spc="-5" dirty="0"/>
              <a:t> </a:t>
            </a:r>
            <a:r>
              <a:rPr lang="en-US" sz="1300" dirty="0"/>
              <a:t>tones of</a:t>
            </a:r>
            <a:r>
              <a:rPr lang="en-US" sz="1300" spc="-10" dirty="0"/>
              <a:t> </a:t>
            </a:r>
            <a:r>
              <a:rPr lang="en-US" sz="1300" dirty="0"/>
              <a:t>voice. They</a:t>
            </a:r>
            <a:r>
              <a:rPr lang="en-US" sz="1300" spc="-15" dirty="0"/>
              <a:t> </a:t>
            </a:r>
            <a:r>
              <a:rPr lang="en-US" sz="1300" dirty="0"/>
              <a:t>use words</a:t>
            </a:r>
            <a:r>
              <a:rPr lang="en-US" sz="1300" spc="-5" dirty="0"/>
              <a:t> </a:t>
            </a:r>
            <a:r>
              <a:rPr lang="en-US" sz="1300" dirty="0"/>
              <a:t>and </a:t>
            </a:r>
            <a:r>
              <a:rPr lang="en-US" sz="1300" spc="-10" dirty="0"/>
              <a:t>phrases </a:t>
            </a:r>
            <a:r>
              <a:rPr lang="en-US" sz="1300" dirty="0"/>
              <a:t>that</a:t>
            </a:r>
            <a:r>
              <a:rPr lang="en-US" sz="1300" spc="-5" dirty="0"/>
              <a:t> </a:t>
            </a:r>
            <a:r>
              <a:rPr lang="en-US" sz="1300" dirty="0"/>
              <a:t>are</a:t>
            </a:r>
            <a:r>
              <a:rPr lang="en-US" sz="1300" spc="-5" dirty="0"/>
              <a:t> </a:t>
            </a:r>
            <a:r>
              <a:rPr lang="en-US" sz="1300" dirty="0"/>
              <a:t>hearing</a:t>
            </a:r>
            <a:r>
              <a:rPr lang="en-US" sz="1300" spc="-5" dirty="0"/>
              <a:t> </a:t>
            </a:r>
            <a:r>
              <a:rPr lang="en-US" sz="1300" dirty="0"/>
              <a:t>related,</a:t>
            </a:r>
            <a:r>
              <a:rPr lang="en-US" sz="1300" spc="-15" dirty="0"/>
              <a:t> </a:t>
            </a:r>
            <a:r>
              <a:rPr lang="en-US" sz="1300" dirty="0"/>
              <a:t>such</a:t>
            </a:r>
            <a:r>
              <a:rPr lang="en-US" sz="1300" spc="-5" dirty="0"/>
              <a:t> </a:t>
            </a:r>
            <a:r>
              <a:rPr lang="en-US" sz="1300" dirty="0"/>
              <a:t>as, “I</a:t>
            </a:r>
            <a:r>
              <a:rPr lang="en-US" sz="1300" spc="-5" dirty="0"/>
              <a:t> </a:t>
            </a:r>
            <a:r>
              <a:rPr lang="en-US" sz="1300" dirty="0"/>
              <a:t>hear</a:t>
            </a:r>
            <a:r>
              <a:rPr lang="en-US" sz="1300" spc="-5" dirty="0"/>
              <a:t> </a:t>
            </a:r>
            <a:r>
              <a:rPr lang="en-US" sz="1300" dirty="0"/>
              <a:t>what</a:t>
            </a:r>
            <a:r>
              <a:rPr lang="en-US" sz="1300" spc="-5" dirty="0"/>
              <a:t> </a:t>
            </a:r>
            <a:r>
              <a:rPr lang="en-US" sz="1300" dirty="0"/>
              <a:t>you</a:t>
            </a:r>
            <a:r>
              <a:rPr lang="en-US" sz="1300" spc="-5" dirty="0"/>
              <a:t> </a:t>
            </a:r>
            <a:r>
              <a:rPr lang="en-US" sz="1300" dirty="0"/>
              <a:t>want”</a:t>
            </a:r>
            <a:r>
              <a:rPr lang="en-US" sz="1300" spc="-5" dirty="0"/>
              <a:t> </a:t>
            </a:r>
            <a:r>
              <a:rPr lang="en-US" sz="1300" dirty="0"/>
              <a:t>or</a:t>
            </a:r>
            <a:r>
              <a:rPr lang="en-US" sz="1300" spc="-5" dirty="0"/>
              <a:t> </a:t>
            </a:r>
            <a:r>
              <a:rPr lang="en-US" sz="1300" dirty="0"/>
              <a:t>“That sounds</a:t>
            </a:r>
            <a:r>
              <a:rPr lang="en-US" sz="1300" spc="-10" dirty="0"/>
              <a:t> </a:t>
            </a:r>
            <a:r>
              <a:rPr lang="en-US" sz="1300" dirty="0"/>
              <a:t>like</a:t>
            </a:r>
            <a:r>
              <a:rPr lang="en-US" sz="1300" spc="-10" dirty="0"/>
              <a:t> </a:t>
            </a:r>
            <a:r>
              <a:rPr lang="en-US" sz="1300" dirty="0"/>
              <a:t>this</a:t>
            </a:r>
            <a:r>
              <a:rPr lang="en-US" sz="1300" spc="-10" dirty="0"/>
              <a:t> </a:t>
            </a:r>
            <a:r>
              <a:rPr lang="en-US" sz="1300" dirty="0"/>
              <a:t>is</a:t>
            </a:r>
            <a:r>
              <a:rPr lang="en-US" sz="1300" spc="-5" dirty="0"/>
              <a:t> </a:t>
            </a:r>
            <a:r>
              <a:rPr lang="en-US" sz="1300" dirty="0"/>
              <a:t>the </a:t>
            </a:r>
            <a:r>
              <a:rPr lang="en-US" sz="1300" spc="-10" dirty="0"/>
              <a:t>correct </a:t>
            </a:r>
            <a:r>
              <a:rPr lang="en-US" sz="1300" dirty="0"/>
              <a:t>solution.”</a:t>
            </a:r>
            <a:r>
              <a:rPr lang="en-US" sz="1300" spc="-20" dirty="0"/>
              <a:t> </a:t>
            </a:r>
            <a:r>
              <a:rPr lang="en-US" sz="1300" dirty="0"/>
              <a:t>Their</a:t>
            </a:r>
            <a:r>
              <a:rPr lang="en-US" sz="1300" spc="-15" dirty="0"/>
              <a:t> </a:t>
            </a:r>
            <a:r>
              <a:rPr lang="en-US" sz="1300" dirty="0"/>
              <a:t>leisure</a:t>
            </a:r>
            <a:r>
              <a:rPr lang="en-US" sz="1300" spc="-15" dirty="0"/>
              <a:t> </a:t>
            </a:r>
            <a:r>
              <a:rPr lang="en-US" sz="1300" dirty="0"/>
              <a:t>activities</a:t>
            </a:r>
            <a:r>
              <a:rPr lang="en-US" sz="1300" spc="-5" dirty="0"/>
              <a:t> </a:t>
            </a:r>
            <a:r>
              <a:rPr lang="en-US" sz="1300" dirty="0"/>
              <a:t>have</a:t>
            </a:r>
            <a:r>
              <a:rPr lang="en-US" sz="1300" spc="-10" dirty="0"/>
              <a:t> </a:t>
            </a:r>
            <a:r>
              <a:rPr lang="en-US" sz="1300" dirty="0"/>
              <a:t>significant</a:t>
            </a:r>
            <a:r>
              <a:rPr lang="en-US" sz="1300" spc="-10" dirty="0"/>
              <a:t> </a:t>
            </a:r>
            <a:r>
              <a:rPr lang="en-US" sz="1300" dirty="0"/>
              <a:t>auditory</a:t>
            </a:r>
            <a:r>
              <a:rPr lang="en-US" sz="1300" spc="-10" dirty="0"/>
              <a:t> </a:t>
            </a:r>
            <a:r>
              <a:rPr lang="en-US" sz="1300" dirty="0"/>
              <a:t>components.</a:t>
            </a:r>
            <a:r>
              <a:rPr lang="en-US" sz="1300" spc="-5" dirty="0"/>
              <a:t> </a:t>
            </a:r>
            <a:r>
              <a:rPr lang="en-US" sz="1300" dirty="0"/>
              <a:t>They</a:t>
            </a:r>
            <a:r>
              <a:rPr lang="en-US" sz="1300" spc="-10" dirty="0"/>
              <a:t> </a:t>
            </a:r>
            <a:r>
              <a:rPr lang="en-US" sz="1300" dirty="0"/>
              <a:t>like</a:t>
            </a:r>
            <a:r>
              <a:rPr lang="en-US" sz="1300" spc="-15" dirty="0"/>
              <a:t> </a:t>
            </a:r>
            <a:r>
              <a:rPr lang="en-US" sz="1300" dirty="0"/>
              <a:t>listening</a:t>
            </a:r>
            <a:r>
              <a:rPr lang="en-US" sz="1300" spc="-15" dirty="0"/>
              <a:t> </a:t>
            </a:r>
            <a:r>
              <a:rPr lang="en-US" sz="1300" spc="-25" dirty="0"/>
              <a:t>to </a:t>
            </a:r>
            <a:r>
              <a:rPr lang="en-US" sz="1300" dirty="0"/>
              <a:t>music,</a:t>
            </a:r>
            <a:r>
              <a:rPr lang="en-US" sz="1300" spc="-5" dirty="0"/>
              <a:t> </a:t>
            </a:r>
            <a:r>
              <a:rPr lang="en-US" sz="1300" dirty="0"/>
              <a:t>attending</a:t>
            </a:r>
            <a:r>
              <a:rPr lang="en-US" sz="1300" spc="-5" dirty="0"/>
              <a:t> </a:t>
            </a:r>
            <a:r>
              <a:rPr lang="en-US" sz="1300" dirty="0"/>
              <a:t>concerts,</a:t>
            </a:r>
            <a:r>
              <a:rPr lang="en-US" sz="1300" spc="-5" dirty="0"/>
              <a:t> </a:t>
            </a:r>
            <a:r>
              <a:rPr lang="en-US" sz="1300" dirty="0"/>
              <a:t>and</a:t>
            </a:r>
            <a:r>
              <a:rPr lang="en-US" sz="1300" spc="-5" dirty="0"/>
              <a:t> </a:t>
            </a:r>
            <a:r>
              <a:rPr lang="en-US" sz="1300" dirty="0"/>
              <a:t>going</a:t>
            </a:r>
            <a:r>
              <a:rPr lang="en-US" sz="1300" spc="-15" dirty="0"/>
              <a:t> </a:t>
            </a:r>
            <a:r>
              <a:rPr lang="en-US" sz="1300" dirty="0"/>
              <a:t>to</a:t>
            </a:r>
            <a:r>
              <a:rPr lang="en-US" sz="1300" spc="-5" dirty="0"/>
              <a:t> </a:t>
            </a:r>
            <a:r>
              <a:rPr lang="en-US" sz="1300" dirty="0"/>
              <a:t>the</a:t>
            </a:r>
            <a:r>
              <a:rPr lang="en-US" sz="1300" spc="-5" dirty="0"/>
              <a:t> </a:t>
            </a:r>
            <a:r>
              <a:rPr lang="en-US" sz="1300" dirty="0"/>
              <a:t>movies,</a:t>
            </a:r>
            <a:r>
              <a:rPr lang="en-US" sz="1300" spc="-5" dirty="0"/>
              <a:t> </a:t>
            </a:r>
            <a:r>
              <a:rPr lang="en-US" sz="1300" dirty="0"/>
              <a:t>where</a:t>
            </a:r>
            <a:r>
              <a:rPr lang="en-US" sz="1300" spc="-5" dirty="0"/>
              <a:t> </a:t>
            </a:r>
            <a:r>
              <a:rPr lang="en-US" sz="1300" dirty="0"/>
              <a:t>they</a:t>
            </a:r>
            <a:r>
              <a:rPr lang="en-US" sz="1300" spc="-5" dirty="0"/>
              <a:t> </a:t>
            </a:r>
            <a:r>
              <a:rPr lang="en-US" sz="1300" dirty="0"/>
              <a:t>are</a:t>
            </a:r>
            <a:r>
              <a:rPr lang="en-US" sz="1300" spc="-5" dirty="0"/>
              <a:t> </a:t>
            </a:r>
            <a:r>
              <a:rPr lang="en-US" sz="1300" dirty="0"/>
              <a:t>more</a:t>
            </a:r>
            <a:r>
              <a:rPr lang="en-US" sz="1300" spc="-5" dirty="0"/>
              <a:t> </a:t>
            </a:r>
            <a:r>
              <a:rPr lang="en-US" sz="1300" dirty="0"/>
              <a:t>interested</a:t>
            </a:r>
            <a:r>
              <a:rPr lang="en-US" sz="1300" spc="-15" dirty="0"/>
              <a:t> </a:t>
            </a:r>
            <a:r>
              <a:rPr lang="en-US" sz="1300" dirty="0"/>
              <a:t>in</a:t>
            </a:r>
            <a:r>
              <a:rPr lang="en-US" sz="1300" spc="-10" dirty="0"/>
              <a:t> hearing </a:t>
            </a:r>
            <a:r>
              <a:rPr lang="en-US" sz="1300" dirty="0"/>
              <a:t>what</a:t>
            </a:r>
            <a:r>
              <a:rPr lang="en-US" sz="1300" spc="-5" dirty="0"/>
              <a:t> </a:t>
            </a:r>
            <a:r>
              <a:rPr lang="en-US" sz="1300" dirty="0"/>
              <a:t>is</a:t>
            </a:r>
            <a:r>
              <a:rPr lang="en-US" sz="1300" spc="-5" dirty="0"/>
              <a:t> </a:t>
            </a:r>
            <a:r>
              <a:rPr lang="en-US" sz="1300" dirty="0"/>
              <a:t>going</a:t>
            </a:r>
            <a:r>
              <a:rPr lang="en-US" sz="1300" spc="-10" dirty="0"/>
              <a:t> </a:t>
            </a:r>
            <a:r>
              <a:rPr lang="en-US" sz="1300" dirty="0"/>
              <a:t>on</a:t>
            </a:r>
            <a:r>
              <a:rPr lang="en-US" sz="1300" spc="-5" dirty="0"/>
              <a:t> </a:t>
            </a:r>
            <a:r>
              <a:rPr lang="en-US" sz="1300" dirty="0"/>
              <a:t>rather</a:t>
            </a:r>
            <a:r>
              <a:rPr lang="en-US" sz="1300" spc="-5" dirty="0"/>
              <a:t> </a:t>
            </a:r>
            <a:r>
              <a:rPr lang="en-US" sz="1300" dirty="0"/>
              <a:t>than</a:t>
            </a:r>
            <a:r>
              <a:rPr lang="en-US" sz="1300" spc="-5" dirty="0"/>
              <a:t> </a:t>
            </a:r>
            <a:r>
              <a:rPr lang="en-US" sz="1300" dirty="0"/>
              <a:t>actually</a:t>
            </a:r>
            <a:r>
              <a:rPr lang="en-US" sz="1300" spc="-10" dirty="0"/>
              <a:t> </a:t>
            </a:r>
            <a:r>
              <a:rPr lang="en-US" sz="1300" dirty="0"/>
              <a:t>watching</a:t>
            </a:r>
            <a:r>
              <a:rPr lang="en-US" sz="1300" spc="-5" dirty="0"/>
              <a:t> </a:t>
            </a:r>
            <a:r>
              <a:rPr lang="en-US" sz="1300" dirty="0"/>
              <a:t>the</a:t>
            </a:r>
            <a:r>
              <a:rPr lang="en-US" sz="1300" spc="-5" dirty="0"/>
              <a:t> </a:t>
            </a:r>
            <a:r>
              <a:rPr lang="en-US" sz="1300" spc="-10" dirty="0"/>
              <a:t>movie.</a:t>
            </a:r>
          </a:p>
          <a:p>
            <a:pPr>
              <a:lnSpc>
                <a:spcPct val="90000"/>
              </a:lnSpc>
            </a:pPr>
            <a:endParaRPr lang="en-US" sz="1300" spc="-10" dirty="0"/>
          </a:p>
          <a:p>
            <a:pPr marL="12700" marR="15240">
              <a:lnSpc>
                <a:spcPct val="90000"/>
              </a:lnSpc>
            </a:pPr>
            <a:r>
              <a:rPr lang="en-US" sz="1300" dirty="0"/>
              <a:t>Auditory</a:t>
            </a:r>
            <a:r>
              <a:rPr lang="en-US" sz="1300" spc="-15" dirty="0"/>
              <a:t> </a:t>
            </a:r>
            <a:r>
              <a:rPr lang="en-US" sz="1300" dirty="0"/>
              <a:t>learners</a:t>
            </a:r>
            <a:r>
              <a:rPr lang="en-US" sz="1300" spc="-5" dirty="0"/>
              <a:t> </a:t>
            </a:r>
            <a:r>
              <a:rPr lang="en-US" sz="1300" dirty="0"/>
              <a:t>may</a:t>
            </a:r>
            <a:r>
              <a:rPr lang="en-US" sz="1300" spc="-5" dirty="0"/>
              <a:t> </a:t>
            </a:r>
            <a:r>
              <a:rPr lang="en-US" sz="1300" dirty="0"/>
              <a:t>give</a:t>
            </a:r>
            <a:r>
              <a:rPr lang="en-US" sz="1300" spc="-5" dirty="0"/>
              <a:t> </a:t>
            </a:r>
            <a:r>
              <a:rPr lang="en-US" sz="1300" dirty="0"/>
              <a:t>the appearance</a:t>
            </a:r>
            <a:r>
              <a:rPr lang="en-US" sz="1300" spc="-5" dirty="0"/>
              <a:t> </a:t>
            </a:r>
            <a:r>
              <a:rPr lang="en-US" sz="1300" dirty="0"/>
              <a:t>of</a:t>
            </a:r>
            <a:r>
              <a:rPr lang="en-US" sz="1300" spc="-10" dirty="0"/>
              <a:t> </a:t>
            </a:r>
            <a:r>
              <a:rPr lang="en-US" sz="1300" dirty="0"/>
              <a:t>not</a:t>
            </a:r>
            <a:r>
              <a:rPr lang="en-US" sz="1300" spc="-5" dirty="0"/>
              <a:t> </a:t>
            </a:r>
            <a:r>
              <a:rPr lang="en-US" sz="1300" dirty="0"/>
              <a:t>paying</a:t>
            </a:r>
            <a:r>
              <a:rPr lang="en-US" sz="1300" spc="-5" dirty="0"/>
              <a:t> </a:t>
            </a:r>
            <a:r>
              <a:rPr lang="en-US" sz="1300" dirty="0"/>
              <a:t>attention</a:t>
            </a:r>
            <a:r>
              <a:rPr lang="en-US" sz="1300" spc="-5" dirty="0"/>
              <a:t> </a:t>
            </a:r>
            <a:r>
              <a:rPr lang="en-US" sz="1300" dirty="0"/>
              <a:t>to</a:t>
            </a:r>
            <a:r>
              <a:rPr lang="en-US" sz="1300" spc="-5" dirty="0"/>
              <a:t> </a:t>
            </a:r>
            <a:r>
              <a:rPr lang="en-US" sz="1300" dirty="0"/>
              <a:t>what</a:t>
            </a:r>
            <a:r>
              <a:rPr lang="en-US" sz="1300" spc="-5" dirty="0"/>
              <a:t> </a:t>
            </a:r>
            <a:r>
              <a:rPr lang="en-US" sz="1300" dirty="0"/>
              <a:t>is</a:t>
            </a:r>
            <a:r>
              <a:rPr lang="en-US" sz="1300" spc="-5" dirty="0"/>
              <a:t> </a:t>
            </a:r>
            <a:r>
              <a:rPr lang="en-US" sz="1300" dirty="0"/>
              <a:t>going</a:t>
            </a:r>
            <a:r>
              <a:rPr lang="en-US" sz="1300" spc="-5" dirty="0"/>
              <a:t> </a:t>
            </a:r>
            <a:r>
              <a:rPr lang="en-US" sz="1300" dirty="0"/>
              <a:t>on</a:t>
            </a:r>
            <a:r>
              <a:rPr lang="en-US" sz="1300" spc="-15" dirty="0"/>
              <a:t> </a:t>
            </a:r>
            <a:r>
              <a:rPr lang="en-US" sz="1300" dirty="0"/>
              <a:t>during </a:t>
            </a:r>
            <a:r>
              <a:rPr lang="en-US" sz="1300" spc="-50" dirty="0"/>
              <a:t>a </a:t>
            </a:r>
            <a:r>
              <a:rPr lang="en-US" sz="1300" dirty="0"/>
              <a:t>learning</a:t>
            </a:r>
            <a:r>
              <a:rPr lang="en-US" sz="1300" spc="-20" dirty="0"/>
              <a:t> </a:t>
            </a:r>
            <a:r>
              <a:rPr lang="en-US" sz="1300" dirty="0"/>
              <a:t>activity.</a:t>
            </a:r>
            <a:r>
              <a:rPr lang="en-US" sz="1300" spc="-5" dirty="0"/>
              <a:t> </a:t>
            </a:r>
            <a:r>
              <a:rPr lang="en-US" sz="1300" dirty="0"/>
              <a:t>For</a:t>
            </a:r>
            <a:r>
              <a:rPr lang="en-US" sz="1300" spc="-5" dirty="0"/>
              <a:t> </a:t>
            </a:r>
            <a:r>
              <a:rPr lang="en-US" sz="1300" dirty="0"/>
              <a:t>example,</a:t>
            </a:r>
            <a:r>
              <a:rPr lang="en-US" sz="1300" spc="-10" dirty="0"/>
              <a:t> </a:t>
            </a:r>
            <a:r>
              <a:rPr lang="en-US" sz="1300" dirty="0"/>
              <a:t>they</a:t>
            </a:r>
            <a:r>
              <a:rPr lang="en-US" sz="1300" spc="-15" dirty="0"/>
              <a:t> </a:t>
            </a:r>
            <a:r>
              <a:rPr lang="en-US" sz="1300" dirty="0"/>
              <a:t>may</a:t>
            </a:r>
            <a:r>
              <a:rPr lang="en-US" sz="1300" spc="-5" dirty="0"/>
              <a:t> </a:t>
            </a:r>
            <a:r>
              <a:rPr lang="en-US" sz="1300" dirty="0"/>
              <a:t>not</a:t>
            </a:r>
            <a:r>
              <a:rPr lang="en-US" sz="1300" spc="-5" dirty="0"/>
              <a:t> </a:t>
            </a:r>
            <a:r>
              <a:rPr lang="en-US" sz="1300" dirty="0"/>
              <a:t>make</a:t>
            </a:r>
            <a:r>
              <a:rPr lang="en-US" sz="1300" spc="-5" dirty="0"/>
              <a:t> </a:t>
            </a:r>
            <a:r>
              <a:rPr lang="en-US" sz="1300" dirty="0"/>
              <a:t>eye</a:t>
            </a:r>
            <a:r>
              <a:rPr lang="en-US" sz="1300" spc="-5" dirty="0"/>
              <a:t> </a:t>
            </a:r>
            <a:r>
              <a:rPr lang="en-US" sz="1300" dirty="0"/>
              <a:t>contact</a:t>
            </a:r>
            <a:r>
              <a:rPr lang="en-US" sz="1300" spc="-5" dirty="0"/>
              <a:t> </a:t>
            </a:r>
            <a:r>
              <a:rPr lang="en-US" sz="1300" dirty="0"/>
              <a:t>with</a:t>
            </a:r>
            <a:r>
              <a:rPr lang="en-US" sz="1300" spc="-10" dirty="0"/>
              <a:t> </a:t>
            </a:r>
            <a:r>
              <a:rPr lang="en-US" sz="1300" dirty="0"/>
              <a:t>an</a:t>
            </a:r>
            <a:r>
              <a:rPr lang="en-US" sz="1300" spc="-15" dirty="0"/>
              <a:t> </a:t>
            </a:r>
            <a:r>
              <a:rPr lang="en-US" sz="1300" dirty="0"/>
              <a:t>instructor</a:t>
            </a:r>
            <a:r>
              <a:rPr lang="en-US" sz="1300" spc="-5" dirty="0"/>
              <a:t> </a:t>
            </a:r>
            <a:r>
              <a:rPr lang="en-US" sz="1300" dirty="0"/>
              <a:t>or</a:t>
            </a:r>
            <a:r>
              <a:rPr lang="en-US" sz="1300" spc="-10" dirty="0"/>
              <a:t> carefully </a:t>
            </a:r>
            <a:r>
              <a:rPr lang="en-US" sz="1300" dirty="0"/>
              <a:t>“watch”</a:t>
            </a:r>
            <a:r>
              <a:rPr lang="en-US" sz="1300" spc="-20" dirty="0"/>
              <a:t> </a:t>
            </a:r>
            <a:r>
              <a:rPr lang="en-US" sz="1300" dirty="0"/>
              <a:t>what</a:t>
            </a:r>
            <a:r>
              <a:rPr lang="en-US" sz="1300" spc="-5" dirty="0"/>
              <a:t> </a:t>
            </a:r>
            <a:r>
              <a:rPr lang="en-US" sz="1300" dirty="0"/>
              <a:t>is</a:t>
            </a:r>
            <a:r>
              <a:rPr lang="en-US" sz="1300" spc="-5" dirty="0"/>
              <a:t> </a:t>
            </a:r>
            <a:r>
              <a:rPr lang="en-US" sz="1300" dirty="0"/>
              <a:t>on</a:t>
            </a:r>
            <a:r>
              <a:rPr lang="en-US" sz="1300" spc="-15" dirty="0"/>
              <a:t> </a:t>
            </a:r>
            <a:r>
              <a:rPr lang="en-US" sz="1300" dirty="0"/>
              <a:t>the</a:t>
            </a:r>
            <a:r>
              <a:rPr lang="en-US" sz="1300" spc="-5" dirty="0"/>
              <a:t> </a:t>
            </a:r>
            <a:r>
              <a:rPr lang="en-US" sz="1300" dirty="0"/>
              <a:t>computer</a:t>
            </a:r>
            <a:r>
              <a:rPr lang="en-US" sz="1300" spc="-5" dirty="0"/>
              <a:t> </a:t>
            </a:r>
            <a:r>
              <a:rPr lang="en-US" sz="1300" dirty="0"/>
              <a:t>screen.</a:t>
            </a:r>
            <a:r>
              <a:rPr lang="en-US" sz="1300" spc="-5" dirty="0"/>
              <a:t> </a:t>
            </a:r>
            <a:r>
              <a:rPr lang="en-US" sz="1300" dirty="0"/>
              <a:t>They</a:t>
            </a:r>
            <a:r>
              <a:rPr lang="en-US" sz="1300" spc="-10" dirty="0"/>
              <a:t> </a:t>
            </a:r>
            <a:r>
              <a:rPr lang="en-US" sz="1300" dirty="0"/>
              <a:t>are,</a:t>
            </a:r>
            <a:r>
              <a:rPr lang="en-US" sz="1300" spc="-5" dirty="0"/>
              <a:t> </a:t>
            </a:r>
            <a:r>
              <a:rPr lang="en-US" sz="1300" dirty="0"/>
              <a:t>in</a:t>
            </a:r>
            <a:r>
              <a:rPr lang="en-US" sz="1300" spc="-5" dirty="0"/>
              <a:t> </a:t>
            </a:r>
            <a:r>
              <a:rPr lang="en-US" sz="1300" dirty="0"/>
              <a:t>fact,</a:t>
            </a:r>
            <a:r>
              <a:rPr lang="en-US" sz="1300" spc="-5" dirty="0"/>
              <a:t> </a:t>
            </a:r>
            <a:r>
              <a:rPr lang="en-US" sz="1300" dirty="0"/>
              <a:t>active</a:t>
            </a:r>
            <a:r>
              <a:rPr lang="en-US" sz="1300" spc="-10" dirty="0"/>
              <a:t> </a:t>
            </a:r>
            <a:r>
              <a:rPr lang="en-US" sz="1300" dirty="0"/>
              <a:t>listeners,</a:t>
            </a:r>
            <a:r>
              <a:rPr lang="en-US" sz="1300" spc="-5" dirty="0"/>
              <a:t> </a:t>
            </a:r>
            <a:r>
              <a:rPr lang="en-US" sz="1300" dirty="0"/>
              <a:t>concentrating</a:t>
            </a:r>
            <a:r>
              <a:rPr lang="en-US" sz="1300" spc="-5" dirty="0"/>
              <a:t> </a:t>
            </a:r>
            <a:r>
              <a:rPr lang="en-US" sz="1300" dirty="0"/>
              <a:t>on</a:t>
            </a:r>
            <a:r>
              <a:rPr lang="en-US" sz="1300" spc="-5" dirty="0"/>
              <a:t> </a:t>
            </a:r>
            <a:r>
              <a:rPr lang="en-US" sz="1300" spc="-25" dirty="0"/>
              <a:t>the </a:t>
            </a:r>
            <a:r>
              <a:rPr lang="en-US" sz="1300" dirty="0"/>
              <a:t>auditory</a:t>
            </a:r>
            <a:r>
              <a:rPr lang="en-US" sz="1300" spc="-20" dirty="0"/>
              <a:t> </a:t>
            </a:r>
            <a:r>
              <a:rPr lang="en-US" sz="1300" dirty="0"/>
              <a:t>stimuli</a:t>
            </a:r>
            <a:r>
              <a:rPr lang="en-US" sz="1300" spc="-10" dirty="0"/>
              <a:t> </a:t>
            </a:r>
            <a:r>
              <a:rPr lang="en-US" sz="1300" dirty="0"/>
              <a:t>they</a:t>
            </a:r>
            <a:r>
              <a:rPr lang="en-US" sz="1300" spc="-10" dirty="0"/>
              <a:t> </a:t>
            </a:r>
            <a:r>
              <a:rPr lang="en-US" sz="1300" dirty="0"/>
              <a:t>are</a:t>
            </a:r>
            <a:r>
              <a:rPr lang="en-US" sz="1300" spc="-5" dirty="0"/>
              <a:t> </a:t>
            </a:r>
            <a:r>
              <a:rPr lang="en-US" sz="1300" spc="-10" dirty="0"/>
              <a:t>receiving.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972472"/>
            <a:ext cx="7772399" cy="354845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574607" y="4972472"/>
            <a:ext cx="5197791" cy="354844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772399" cy="53276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/>
          <p:nvPr/>
        </p:nvSpPr>
        <p:spPr>
          <a:xfrm>
            <a:off x="457200" y="606425"/>
            <a:ext cx="6443541" cy="39558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2700" marR="182245" indent="-228600" algn="l" rtl="0">
              <a:lnSpc>
                <a:spcPct val="90000"/>
              </a:lnSpc>
              <a:spcBef>
                <a:spcPts val="195"/>
              </a:spcBef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Auditory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learners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talk</a:t>
            </a:r>
            <a:r>
              <a:rPr lang="en-US" sz="12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through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problems and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study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read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while music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playing</a:t>
            </a:r>
            <a:r>
              <a:rPr lang="en-US" sz="12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</a:t>
            </a:r>
            <a:r>
              <a:rPr lang="en-US" sz="1200" kern="1200" spc="-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background.</a:t>
            </a:r>
            <a:r>
              <a:rPr lang="en-US" sz="1200" kern="1200" spc="-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need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verbal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explanations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concepts,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procedures,</a:t>
            </a:r>
            <a:r>
              <a:rPr lang="en-US" sz="12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ideas.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 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learners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distracted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too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much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visual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stimuli,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and,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visual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learners,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staff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development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specialists</a:t>
            </a:r>
            <a:r>
              <a:rPr lang="en-US" sz="1200" kern="1200" spc="-3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must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find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balance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between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visual</a:t>
            </a:r>
            <a:r>
              <a:rPr lang="en-US" sz="12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auditory</a:t>
            </a:r>
            <a:r>
              <a:rPr lang="en-US" sz="12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stimuli.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2700" marR="5080"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innovative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ideas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auditory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learners? Allow</a:t>
            </a:r>
            <a:r>
              <a:rPr lang="en-US" sz="12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input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into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style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spc="-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learning.</a:t>
            </a:r>
            <a:r>
              <a:rPr lang="en-US" sz="12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designing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education</a:t>
            </a:r>
            <a:r>
              <a:rPr lang="en-US" sz="12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programs,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include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auditory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components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</a:t>
            </a:r>
            <a:r>
              <a:rPr lang="en-US" sz="12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accessed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learners (e.g.,</a:t>
            </a:r>
            <a:r>
              <a:rPr lang="en-US" sz="12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auditory</a:t>
            </a:r>
            <a:r>
              <a:rPr lang="en-US" sz="12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components of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CBL)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turned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those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learners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 </a:t>
            </a:r>
            <a:r>
              <a:rPr lang="en-US" sz="1200" kern="1200" spc="-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distracted</a:t>
            </a:r>
            <a:r>
              <a:rPr lang="en-US" sz="12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auditory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stimuli.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Offer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visuals,</a:t>
            </a:r>
            <a:r>
              <a:rPr lang="en-US" sz="12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screen</a:t>
            </a:r>
            <a:r>
              <a:rPr lang="en-US" sz="12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handouts.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Keep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visuals</a:t>
            </a:r>
            <a:r>
              <a:rPr lang="en-US" sz="12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minimum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while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increasing</a:t>
            </a:r>
            <a:r>
              <a:rPr lang="en-US" sz="12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visuals</a:t>
            </a:r>
            <a:r>
              <a:rPr lang="en-US" sz="12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another.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Just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sure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en-US" sz="12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covered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both.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preparing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skills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labs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en-US" sz="12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independent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learning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stations,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spc="-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might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offer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auditory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tape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addition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handouts.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way,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visual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learners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read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en-US" sz="12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while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auditory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learners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listen.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Independence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accessing</a:t>
            </a:r>
            <a:r>
              <a:rPr lang="en-US" sz="12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spc="-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maintained</a:t>
            </a:r>
            <a:r>
              <a:rPr lang="en-US" sz="12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ways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appropriate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both types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en-US" sz="12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learners.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972472"/>
            <a:ext cx="7772399" cy="354845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574607" y="4972472"/>
            <a:ext cx="5197791" cy="354844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772399" cy="53276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/>
          <p:nvPr/>
        </p:nvSpPr>
        <p:spPr>
          <a:xfrm>
            <a:off x="609600" y="454025"/>
            <a:ext cx="6291141" cy="41082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2700" indent="-228600" algn="l" rtl="0">
              <a:lnSpc>
                <a:spcPct val="9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Quick</a:t>
            </a:r>
            <a:r>
              <a:rPr lang="en-US" sz="1000" b="1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</a:t>
            </a:r>
            <a:endParaRPr lang="en-US" sz="1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2700" marR="13970" indent="-228600" algn="l" rtl="0">
              <a:lnSpc>
                <a:spcPct val="90000"/>
              </a:lnSpc>
              <a:spcBef>
                <a:spcPts val="60"/>
              </a:spcBef>
              <a:buFont typeface="Arial" panose="020B0604020202020204" pitchFamily="34" charset="0"/>
              <a:buChar char="•"/>
            </a:pP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Classroom</a:t>
            </a:r>
            <a:r>
              <a:rPr lang="en-US" sz="1000" kern="1200" spc="-3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instructors,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especially</a:t>
            </a:r>
            <a:r>
              <a:rPr lang="en-US" sz="10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those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preference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visual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learning/teaching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styles,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disconcerted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auditory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learners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give</a:t>
            </a:r>
            <a:r>
              <a:rPr lang="en-US" sz="10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impression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paying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attention.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need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auditory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learners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listeners,</a:t>
            </a:r>
            <a:r>
              <a:rPr lang="en-US" sz="10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viewers.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should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voices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spc="-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express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enthusiasm</a:t>
            </a:r>
            <a:r>
              <a:rPr lang="en-US" sz="10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interest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</a:t>
            </a:r>
            <a:r>
              <a:rPr lang="en-US" sz="10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teaching.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voices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best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way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reach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auditory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learners.</a:t>
            </a:r>
            <a:endParaRPr lang="en-US" sz="1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2700" marR="5080"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</a:t>
            </a:r>
            <a:r>
              <a:rPr lang="en-US" sz="10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preparing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auditory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components,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remember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high-pitched</a:t>
            </a:r>
            <a:r>
              <a:rPr lang="en-US" sz="10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tones</a:t>
            </a:r>
            <a:r>
              <a:rPr lang="en-US" sz="10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difficult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spc="-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hear,</a:t>
            </a:r>
            <a:r>
              <a:rPr lang="en-US" sz="10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especially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those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learners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degree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en-US" sz="10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hearing</a:t>
            </a:r>
            <a:r>
              <a:rPr lang="en-US" sz="10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loss.</a:t>
            </a:r>
            <a:r>
              <a:rPr lang="en-US" sz="10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Instructors,</a:t>
            </a:r>
            <a:r>
              <a:rPr lang="en-US" sz="10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whether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</a:t>
            </a:r>
            <a:r>
              <a:rPr lang="en-US" sz="10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classroom, a voice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an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audiotape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telephone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conference,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computer-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generated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voice,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should</a:t>
            </a:r>
            <a:r>
              <a:rPr lang="en-US" sz="10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every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effort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speak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clearly,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distinctly,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loud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enough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spc="-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understood.</a:t>
            </a:r>
            <a:r>
              <a:rPr lang="en-US" sz="10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must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avoid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speaking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high-pitched,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rapid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tones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seem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hallmark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spc="-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many members of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X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(born between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1961 and 1980)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(born between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1981 and 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1997)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generations.</a:t>
            </a:r>
            <a:r>
              <a:rPr lang="en-US" sz="10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Speaking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too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rapidly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lead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poor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knowledge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acquisition.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Listeners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cannot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given</a:t>
            </a:r>
            <a:r>
              <a:rPr lang="en-US" sz="10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too</a:t>
            </a:r>
            <a:r>
              <a:rPr lang="en-US" sz="10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rapidly.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Persons who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grew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the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instant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spc="-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technology</a:t>
            </a:r>
            <a:r>
              <a:rPr lang="en-US" sz="10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seem</a:t>
            </a:r>
            <a:r>
              <a:rPr lang="en-US" sz="10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speak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almost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rapidly</a:t>
            </a:r>
            <a:r>
              <a:rPr lang="en-US" sz="10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Internet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provides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information.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Slow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down!</a:t>
            </a:r>
            <a:endParaRPr lang="en-US" sz="1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2700" marR="218440"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0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Avillion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Adrianne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E.,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Mary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Holtschneider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Linda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R.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Puetz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"Chapter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1."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Innovation</a:t>
            </a:r>
            <a:r>
              <a:rPr lang="en-US" sz="1000" i="1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i="1" kern="1200" spc="-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</a:t>
            </a:r>
            <a:r>
              <a:rPr lang="en-US" sz="10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Nursing</a:t>
            </a:r>
            <a:r>
              <a:rPr lang="en-US" sz="1000" i="1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Staff</a:t>
            </a:r>
            <a:r>
              <a:rPr lang="en-US" sz="1000" i="1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Development:</a:t>
            </a:r>
            <a:r>
              <a:rPr lang="en-US" sz="1000" i="1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Teaching</a:t>
            </a:r>
            <a:r>
              <a:rPr lang="en-US" sz="1000" i="1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Strategies</a:t>
            </a:r>
            <a:r>
              <a:rPr lang="en-US" sz="1000" i="1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000" i="1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Enhance</a:t>
            </a:r>
            <a:r>
              <a:rPr lang="en-US" sz="1000" i="1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</a:t>
            </a:r>
            <a:r>
              <a:rPr lang="en-US" sz="1000" i="1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Outcomes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Marblehead,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MA: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HCPro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2010.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12-13.</a:t>
            </a:r>
            <a:r>
              <a:rPr lang="en-US" sz="10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Print.</a:t>
            </a:r>
            <a:endParaRPr lang="en-US" sz="1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972472"/>
            <a:ext cx="7772399" cy="354845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574607" y="4972472"/>
            <a:ext cx="5197791" cy="354844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772399" cy="53276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453" y="389995"/>
            <a:ext cx="6176288" cy="9022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12700" algn="l" rtl="0">
              <a:lnSpc>
                <a:spcPct val="90000"/>
              </a:lnSpc>
              <a:spcBef>
                <a:spcPct val="0"/>
              </a:spcBef>
            </a:pPr>
            <a:r>
              <a:rPr lang="en-US" sz="2800" kern="1200" spc="-1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Kinesthetic</a:t>
            </a:r>
            <a:r>
              <a:rPr lang="en-US" sz="2800" kern="1200" spc="-25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Learning</a:t>
            </a:r>
            <a:r>
              <a:rPr lang="en-US" sz="2800" kern="1200" spc="-15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spc="-1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Preferences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4453" y="1597025"/>
            <a:ext cx="6176288" cy="29652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2700" marR="21590" indent="-228600" algn="l" rtl="0">
              <a:lnSpc>
                <a:spcPct val="90000"/>
              </a:lnSpc>
              <a:spcBef>
                <a:spcPts val="195"/>
              </a:spcBef>
              <a:buFont typeface="Arial" panose="020B0604020202020204" pitchFamily="34" charset="0"/>
              <a:buChar char="•"/>
            </a:pP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Kinesthetic</a:t>
            </a:r>
            <a:r>
              <a:rPr lang="en-US" sz="14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learners,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referred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tactile learners,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direct 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hands-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involvement.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thrive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opportunities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practice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procedures,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handle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equipment,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perform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psychomotor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skills.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bodies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sense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touch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learn.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Kinesthetic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learners </a:t>
            </a:r>
            <a:r>
              <a:rPr lang="en-US" sz="1400" kern="1200" spc="-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sensitive</a:t>
            </a:r>
            <a:r>
              <a:rPr lang="en-US" sz="14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textures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feel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objects.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</a:t>
            </a:r>
            <a:r>
              <a:rPr lang="en-US" sz="14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need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frequent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breaks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dislike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sitting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still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long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periods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time.</a:t>
            </a:r>
            <a:endParaRPr lang="en-US" sz="1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2700" marR="5080" indent="-2286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Kinesthetic</a:t>
            </a:r>
            <a:r>
              <a:rPr lang="en-US" sz="1400" kern="1200" spc="-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learners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remember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people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events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associating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</a:t>
            </a:r>
            <a:r>
              <a:rPr lang="en-US" sz="14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circumstances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surrounding</a:t>
            </a:r>
            <a:r>
              <a:rPr lang="en-US" sz="14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them.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learners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reveal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emotions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interpret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emotions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others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based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body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language.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words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phrases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tactile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implications,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such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“This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feels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like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2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</a:t>
            </a:r>
            <a:r>
              <a:rPr lang="en-US" sz="14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solution”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“This</a:t>
            </a:r>
            <a:r>
              <a:rPr lang="en-US" sz="14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issue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strikes</a:t>
            </a:r>
            <a:r>
              <a:rPr lang="en-US" sz="14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difficult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n-US" sz="14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solve.”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Kinesthetic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learners</a:t>
            </a:r>
            <a:r>
              <a:rPr lang="en-US" sz="1400" kern="1200" spc="-1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like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leisure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pursuits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physical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nature,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such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sports,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dancing,</a:t>
            </a:r>
            <a:r>
              <a:rPr lang="en-US" sz="1400" kern="1200" spc="-5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en-US" sz="1400" kern="1200" spc="-1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jogging.</a:t>
            </a:r>
            <a:endParaRPr lang="en-US" sz="1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972472"/>
            <a:ext cx="7772399" cy="354845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574607" y="4972472"/>
            <a:ext cx="5197791" cy="354844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1668</Words>
  <Application>Microsoft Office PowerPoint</Application>
  <PresentationFormat>Custom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Chapter 2</vt:lpstr>
      <vt:lpstr>Learning Styles</vt:lpstr>
      <vt:lpstr>             Visual Learning Preferences</vt:lpstr>
      <vt:lpstr>PowerPoint Presentation</vt:lpstr>
      <vt:lpstr>PowerPoint Presentation</vt:lpstr>
      <vt:lpstr>Auditory Learning Preferences</vt:lpstr>
      <vt:lpstr>PowerPoint Presentation</vt:lpstr>
      <vt:lpstr>PowerPoint Presentation</vt:lpstr>
      <vt:lpstr>Kinesthetic Learning Preferences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Preceptor Development Training Program Outline</dc:title>
  <dc:creator>watson</dc:creator>
  <cp:lastModifiedBy>McKinnon, Leandrea</cp:lastModifiedBy>
  <cp:revision>1</cp:revision>
  <dcterms:created xsi:type="dcterms:W3CDTF">2023-03-23T15:34:38Z</dcterms:created>
  <dcterms:modified xsi:type="dcterms:W3CDTF">2023-03-23T15:42:45Z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2013-05-16T00:00:00Z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2023-03-23T00:00:00Z</vt:filetime>
  </property>
  <property fmtid="{D5CDD505-2E9C-101B-9397-08002B2CF9AE}" pid="5" name="Producer">
    <vt:lpwstr>Acrobat Distiller 8.0.0 (Windows)</vt:lpwstr>
  </property>
</Properties>
</file>