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Lst>
  <p:notesMasterIdLst>
    <p:notesMasterId r:id="rId6"/>
  </p:notesMasterIdLst>
  <p:sldIdLst>
    <p:sldId id="256" r:id="rId3"/>
    <p:sldId id="257"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oukalas, Nicole" userId="d103fb7e-c8e0-4b00-94d4-f021c1584d6d" providerId="ADAL" clId="{FF28AE77-3F05-45A9-9E8B-150C10A5B01B}"/>
    <pc:docChg chg="undo custSel modSld">
      <pc:chgData name="Tsoukalas, Nicole" userId="d103fb7e-c8e0-4b00-94d4-f021c1584d6d" providerId="ADAL" clId="{FF28AE77-3F05-45A9-9E8B-150C10A5B01B}" dt="2025-09-29T20:06:35.416" v="20" actId="20577"/>
      <pc:docMkLst>
        <pc:docMk/>
      </pc:docMkLst>
      <pc:sldChg chg="modSp mod">
        <pc:chgData name="Tsoukalas, Nicole" userId="d103fb7e-c8e0-4b00-94d4-f021c1584d6d" providerId="ADAL" clId="{FF28AE77-3F05-45A9-9E8B-150C10A5B01B}" dt="2025-09-29T20:06:35.416" v="20" actId="20577"/>
        <pc:sldMkLst>
          <pc:docMk/>
          <pc:sldMk cId="1099466033" sldId="258"/>
        </pc:sldMkLst>
        <pc:spChg chg="mod">
          <ac:chgData name="Tsoukalas, Nicole" userId="d103fb7e-c8e0-4b00-94d4-f021c1584d6d" providerId="ADAL" clId="{FF28AE77-3F05-45A9-9E8B-150C10A5B01B}" dt="2025-09-29T20:06:35.416" v="20" actId="20577"/>
          <ac:spMkLst>
            <pc:docMk/>
            <pc:sldMk cId="1099466033" sldId="258"/>
            <ac:spMk id="2" creationId="{3A0FC858-1265-B150-B77A-DEA9ADD055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8BBCE-38D6-4AAA-B367-0DC4322E87E9}"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6ED34-3049-4A31-B5CC-ED48AA312D53}" type="slidenum">
              <a:rPr lang="en-US" smtClean="0"/>
              <a:t>‹#›</a:t>
            </a:fld>
            <a:endParaRPr lang="en-US"/>
          </a:p>
        </p:txBody>
      </p:sp>
    </p:spTree>
    <p:extLst>
      <p:ext uri="{BB962C8B-B14F-4D97-AF65-F5344CB8AC3E}">
        <p14:creationId xmlns:p14="http://schemas.microsoft.com/office/powerpoint/2010/main" val="39969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TMCAH Orientation Slide Deck |  © Tufts Medicine 09.2025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1000"/>
            </a:lvl1pPr>
          </a:lstStyle>
          <a:p>
            <a:fld id="{C281342B-3177-4EF8-B757-549FA5003E3C}" type="slidenum">
              <a:rPr lang="en-US" smtClean="0"/>
              <a:t>‹#›</a:t>
            </a:fld>
            <a:endParaRPr lang="en-US"/>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Slide layouts</a:t>
            </a:r>
            <a:endParaRPr lang="en-US" sz="1200" dirty="0">
              <a:ea typeface="Corbel" charset="0"/>
              <a:cs typeface="Corbel" charset="0"/>
            </a:endParaRPr>
          </a:p>
          <a:p>
            <a:r>
              <a:rPr lang="en-US" sz="12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dirty="0">
                <a:ea typeface="Corbel" charset="0"/>
                <a:cs typeface="Corbel" charset="0"/>
              </a:rPr>
              <a:t>Under the Home tab, click the “Layout” button to open the options.</a:t>
            </a:r>
          </a:p>
          <a:p>
            <a:pPr marL="228600" indent="-228600">
              <a:buFont typeface="+mj-lt"/>
              <a:buAutoNum type="arabicPeriod"/>
            </a:pPr>
            <a:r>
              <a:rPr lang="en-US" sz="1200" dirty="0">
                <a:ea typeface="Corbel" charset="0"/>
                <a:cs typeface="Corbel" charset="0"/>
              </a:rPr>
              <a:t>Clicking your choice will bring up the </a:t>
            </a:r>
            <a:br>
              <a:rPr lang="en-US" sz="1200" dirty="0">
                <a:ea typeface="Corbel" charset="0"/>
                <a:cs typeface="Corbel" charset="0"/>
              </a:rPr>
            </a:br>
            <a:r>
              <a:rPr lang="en-US" sz="1200" dirty="0">
                <a:ea typeface="Corbel" charset="0"/>
                <a:cs typeface="Corbel" charset="0"/>
              </a:rPr>
              <a:t>page layout. </a:t>
            </a:r>
          </a:p>
          <a:p>
            <a:pPr marL="228600" indent="-228600">
              <a:buFont typeface="+mj-lt"/>
              <a:buAutoNum type="arabicPeriod"/>
            </a:pPr>
            <a:r>
              <a:rPr lang="en-US" sz="1200" dirty="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dirty="0">
                <a:ea typeface="Corbel" charset="0"/>
                <a:cs typeface="Corbel" charset="0"/>
              </a:rPr>
              <a:t>Delete any slides in the following examples</a:t>
            </a:r>
            <a:br>
              <a:rPr lang="en-US" sz="1200" dirty="0">
                <a:ea typeface="Corbel" charset="0"/>
                <a:cs typeface="Corbel" charset="0"/>
              </a:rPr>
            </a:br>
            <a:r>
              <a:rPr lang="en-US" sz="1200" dirty="0">
                <a:ea typeface="Corbel" charset="0"/>
                <a:cs typeface="Corbel" charset="0"/>
              </a:rPr>
              <a:t> that you do not need to use. They are only presented so you can see all of the </a:t>
            </a:r>
            <a:br>
              <a:rPr lang="en-US" sz="1200" dirty="0">
                <a:ea typeface="Corbel" charset="0"/>
                <a:cs typeface="Corbel" charset="0"/>
              </a:rPr>
            </a:br>
            <a:r>
              <a:rPr lang="en-US" sz="12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492250" y="1576388"/>
            <a:ext cx="6750049"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12929" y="2446317"/>
            <a:ext cx="3230147"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4239" y="2031525"/>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492249" y="457199"/>
            <a:ext cx="6750050" cy="793751"/>
          </a:xfrm>
          <a:prstGeom prst="rect">
            <a:avLst/>
          </a:prstGeom>
          <a:noFill/>
        </p:spPr>
        <p:txBody>
          <a:bodyPr wrap="square" lIns="0" tIns="365760" rIns="0" bIns="0" rtlCol="0">
            <a:noAutofit/>
          </a:bodyPr>
          <a:lstStyle/>
          <a:p>
            <a:pPr marL="0" indent="-3657600" algn="l">
              <a:spcAft>
                <a:spcPts val="600"/>
              </a:spcAft>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81193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9CA9-F630-CA24-3E67-EECA8D5619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8ABB23-4DB4-6089-8438-94FD7D962D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502061-A8F0-9C70-414E-F9A1F2B6A9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B37BC19-1B18-62E5-E475-CB3D73740BEE}"/>
              </a:ext>
            </a:extLst>
          </p:cNvPr>
          <p:cNvSpPr>
            <a:spLocks noGrp="1"/>
          </p:cNvSpPr>
          <p:nvPr>
            <p:ph type="ftr" sz="quarter" idx="11"/>
          </p:nvPr>
        </p:nvSpPr>
        <p:spPr/>
        <p:txBody>
          <a:bodyPr/>
          <a:lstStyle/>
          <a:p>
            <a:r>
              <a:rPr lang="en-US"/>
              <a:t>TMCAH Orientation Slide Deck |  © Tufts Medicine 09.2025 |  Private and confidential. Not for redistribution.</a:t>
            </a:r>
          </a:p>
        </p:txBody>
      </p:sp>
      <p:sp>
        <p:nvSpPr>
          <p:cNvPr id="6" name="Slide Number Placeholder 5">
            <a:extLst>
              <a:ext uri="{FF2B5EF4-FFF2-40B4-BE49-F238E27FC236}">
                <a16:creationId xmlns:a16="http://schemas.microsoft.com/office/drawing/2014/main" id="{C8C5ED32-3DB8-7C4C-E0AE-76681B98F60F}"/>
              </a:ext>
            </a:extLst>
          </p:cNvPr>
          <p:cNvSpPr>
            <a:spLocks noGrp="1"/>
          </p:cNvSpPr>
          <p:nvPr>
            <p:ph type="sldNum" sz="quarter" idx="12"/>
          </p:nvPr>
        </p:nvSpPr>
        <p:spPr/>
        <p:txBody>
          <a:bodyPr/>
          <a:lstStyle/>
          <a:p>
            <a:fld id="{C281342B-3177-4EF8-B757-549FA5003E3C}" type="slidenum">
              <a:rPr lang="en-US" smtClean="0"/>
              <a:t>‹#›</a:t>
            </a:fld>
            <a:endParaRPr lang="en-US"/>
          </a:p>
        </p:txBody>
      </p:sp>
    </p:spTree>
    <p:extLst>
      <p:ext uri="{BB962C8B-B14F-4D97-AF65-F5344CB8AC3E}">
        <p14:creationId xmlns:p14="http://schemas.microsoft.com/office/powerpoint/2010/main" val="3111915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endParaRPr lang="en-US"/>
          </a:p>
        </p:txBody>
      </p:sp>
      <p:sp>
        <p:nvSpPr>
          <p:cNvPr id="14" name="Picture 5">
            <a:extLst>
              <a:ext uri="{FF2B5EF4-FFF2-40B4-BE49-F238E27FC236}">
                <a16:creationId xmlns:a16="http://schemas.microsoft.com/office/drawing/2014/main" id="{F8D10F0C-A443-ED48-B17D-58DDFDE68BC8}"/>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6215270" y="881270"/>
            <a:ext cx="5976730"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174697807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6719888"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pPr indent="-3200400"/>
            <a:endParaRPr lang="en-US"/>
          </a:p>
        </p:txBody>
      </p:sp>
      <p:sp>
        <p:nvSpPr>
          <p:cNvPr id="4" name="Picture 16">
            <a:extLst>
              <a:ext uri="{FF2B5EF4-FFF2-40B4-BE49-F238E27FC236}">
                <a16:creationId xmlns:a16="http://schemas.microsoft.com/office/drawing/2014/main" id="{497A3B8B-4DC8-5148-BAAF-CF6C37E71E26}"/>
              </a:ext>
            </a:extLst>
          </p:cNvPr>
          <p:cNvSpPr/>
          <p:nvPr/>
        </p:nvSpPr>
        <p:spPr>
          <a:xfrm>
            <a:off x="465137" y="5940425"/>
            <a:ext cx="455611"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138542666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pPr lvl="8" indent="-3200400"/>
            <a:endParaRPr lang="en-US"/>
          </a:p>
        </p:txBody>
      </p:sp>
      <p:sp>
        <p:nvSpPr>
          <p:cNvPr id="2" name="TextBox 1">
            <a:extLst>
              <a:ext uri="{FF2B5EF4-FFF2-40B4-BE49-F238E27FC236}">
                <a16:creationId xmlns:a16="http://schemas.microsoft.com/office/drawing/2014/main" id="{8E657881-20A0-5847-86EB-5574CA37A30C}"/>
              </a:ext>
            </a:extLst>
          </p:cNvPr>
          <p:cNvSpPr txBox="1"/>
          <p:nvPr/>
        </p:nvSpPr>
        <p:spPr>
          <a:xfrm>
            <a:off x="4725619" y="-285293"/>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465137" y="461963"/>
            <a:ext cx="1922463" cy="532257"/>
          </a:xfrm>
          <a:prstGeom prst="rect">
            <a:avLst/>
          </a:prstGeom>
        </p:spPr>
      </p:pic>
    </p:spTree>
    <p:extLst>
      <p:ext uri="{BB962C8B-B14F-4D97-AF65-F5344CB8AC3E}">
        <p14:creationId xmlns:p14="http://schemas.microsoft.com/office/powerpoint/2010/main" val="8752635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475488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TMCAH Orientation Slide Deck |  © Tufts Medicine 09.2025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034257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4736592"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TMCAH Orientation Slide Deck |  © Tufts Medicine 09.2025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782957" y="602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69595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TMCAH Orientation Slide Deck |  © Tufts Medicine 09.2025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1099930" y="834887"/>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229848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4736592"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TMCAH Orientation Slide Deck |  © Tufts Medicine 09.2025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956736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7" name="Picture 4">
            <a:extLst>
              <a:ext uri="{FF2B5EF4-FFF2-40B4-BE49-F238E27FC236}">
                <a16:creationId xmlns:a16="http://schemas.microsoft.com/office/drawing/2014/main" id="{D52B8B79-DAD5-0A42-A74C-CA46B01AA205}"/>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a:t>TMCAH Orientation Slide Deck |  © Tufts Medicine 09.2025 |  Private and confidential. Not for redistribution.</a:t>
            </a:r>
            <a:endParaRPr lang="en-US" dirty="0"/>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715521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TMCAH Orientation Slide Deck |  © Tufts Medicine 09.2025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46133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TMCAH Orientation Slide Deck |  © Tufts Medicine 09.2025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C281342B-3177-4EF8-B757-549FA5003E3C}" type="slidenum">
              <a:rPr lang="en-US" smtClean="0"/>
              <a:t>‹#›</a:t>
            </a:fld>
            <a:endParaRPr lang="en-US"/>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Preloaded text styles</a:t>
            </a:r>
            <a:endParaRPr lang="en-US" sz="1200" dirty="0">
              <a:ea typeface="Corbel" charset="0"/>
              <a:cs typeface="Corbel" charset="0"/>
            </a:endParaRPr>
          </a:p>
          <a:p>
            <a:r>
              <a:rPr lang="en-US" sz="12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Using the “Bullet” icon is discouraged, as it will default to the built-in PowerPoint indent/bullet </a:t>
            </a:r>
            <a:br>
              <a:rPr lang="en-US" sz="1200" dirty="0">
                <a:ea typeface="Corbel" charset="0"/>
                <a:cs typeface="Corbel" charset="0"/>
              </a:rPr>
            </a:br>
            <a:r>
              <a:rPr lang="en-US" sz="1200" dirty="0">
                <a:ea typeface="Corbel" charset="0"/>
                <a:cs typeface="Corbel" charset="0"/>
              </a:rPr>
              <a:t>styles and will not make use of the custom indent/bullet styles.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Instead, use the “Decrease/Increase List Level” buttons in the Home tab for all text adjustments to ensure all fonts, colors, sizes remain </a:t>
            </a:r>
            <a:br>
              <a:rPr lang="en-US" sz="1200" dirty="0">
                <a:ea typeface="Corbel" charset="0"/>
                <a:cs typeface="Corbel" charset="0"/>
              </a:rPr>
            </a:br>
            <a:r>
              <a:rPr lang="en-US" sz="1200" dirty="0">
                <a:ea typeface="Corbel" charset="0"/>
                <a:cs typeface="Corbel" charset="0"/>
              </a:rPr>
              <a:t>on brand.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492249" y="1576388"/>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dirty="0"/>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492249" y="2968626"/>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042419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TMCAH Orientation Slide Deck |  © Tufts Medicine 09.2025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354760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479550" y="454024"/>
            <a:ext cx="10250488"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TMCAH Orientation Slide Deck |  © Tufts Medicine 09.2025 |  Private and confidential. Not for redistribution.</a:t>
            </a:r>
            <a:endParaRPr lang="en-US" dirty="0"/>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F1A2AA47-C422-AD40-888C-5F0D6663845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33184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TMCAH Orientation Slide Deck |  © Tufts Medicine 09.2025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479550" y="454026"/>
            <a:ext cx="10250488" cy="5949950"/>
          </a:xfrm>
          <a:pattFill prst="pct10">
            <a:fgClr>
              <a:schemeClr val="tx1"/>
            </a:fgClr>
            <a:bgClr>
              <a:schemeClr val="bg1"/>
            </a:bgClr>
          </a:pattFill>
        </p:spPr>
        <p:txBody>
          <a:bodyPr tIns="2560320"/>
          <a:lstStyle>
            <a:lvl1pPr algn="ctr">
              <a:defRPr/>
            </a:lvl1pPr>
          </a:lstStyle>
          <a:p>
            <a:r>
              <a:rPr lang="en-US"/>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502780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479550" y="454026"/>
            <a:ext cx="10247311" cy="5949950"/>
          </a:xfrm>
          <a:pattFill prst="pct10">
            <a:fgClr>
              <a:schemeClr val="accent1"/>
            </a:fgClr>
            <a:bgClr>
              <a:schemeClr val="bg1"/>
            </a:bgClr>
          </a:pattFill>
        </p:spPr>
        <p:txBody>
          <a:bodyPr tIns="2514600"/>
          <a:lstStyle>
            <a:lvl1pPr algn="ctr">
              <a:defRPr sz="180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TMCAH Orientation Slide Deck |  © Tufts Medicine 09.2025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317767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TMCAH Orientation Slide Deck |  © Tufts Medicine 09.2025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671919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TMCAH Orientation Slide Deck |  © Tufts Medicine 09.2025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954192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TMCAH Orientation Slide Deck |  © Tufts Medicine 09.2025 |  Private and confidential. Not for redistribution.</a:t>
            </a:r>
            <a:endParaRPr lang="en-US" dirty="0"/>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2A9E267E-5E8B-E44D-8A83-369206BA431A}" type="slidenum">
              <a:rPr lang="en-US" smtClean="0"/>
              <a:pPr/>
              <a:t>‹#›</a:t>
            </a:fld>
            <a:endParaRPr lang="en-US" dirty="0"/>
          </a:p>
        </p:txBody>
      </p:sp>
      <p:sp>
        <p:nvSpPr>
          <p:cNvPr id="8" name="Picture 5">
            <a:extLst>
              <a:ext uri="{FF2B5EF4-FFF2-40B4-BE49-F238E27FC236}">
                <a16:creationId xmlns:a16="http://schemas.microsoft.com/office/drawing/2014/main" id="{1A651B39-03B6-7044-A918-9F66E4CCC9EF}"/>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524511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50"/>
            <a:ext cx="3267074"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975225" y="1581150"/>
            <a:ext cx="326548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469313" y="1581149"/>
            <a:ext cx="325754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a:t>TMCAH Orientation Slide Deck |  © Tufts Medicine 09.2025 |  Private and confidential. Not for redistribution.</a:t>
            </a:r>
            <a:endParaRPr lang="en-US" dirty="0"/>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4281772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TMCAH Orientation Slide Deck |  © Tufts Medicine 09.2025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690442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TMCAH Orientation Slide Deck |  © Tufts Medicine 09.2025 |  Private and confidential. Not for redistribution.</a:t>
            </a:r>
            <a:endParaRPr lang="en-US" dirty="0"/>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A9EEC6CD-FDF5-3E4E-A354-997726FD9725}"/>
              </a:ext>
            </a:extLst>
          </p:cNvPr>
          <p:cNvSpPr txBox="1"/>
          <p:nvPr/>
        </p:nvSpPr>
        <p:spPr>
          <a:xfrm>
            <a:off x="12348058" y="855878"/>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12823546" y="1675181"/>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69183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TMCAH Orientation Slide Deck |  © Tufts Medicine 09.2025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C281342B-3177-4EF8-B757-549FA5003E3C}"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8470899" y="1576388"/>
            <a:ext cx="3259139"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Grid system</a:t>
            </a:r>
            <a:endParaRPr lang="en-US" sz="1200" dirty="0">
              <a:ea typeface="Corbel" charset="0"/>
              <a:cs typeface="Corbel" charset="0"/>
            </a:endParaRPr>
          </a:p>
          <a:p>
            <a:r>
              <a:rPr lang="en-US" sz="12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dirty="0">
                <a:ea typeface="Corbel" charset="0"/>
                <a:cs typeface="Corbel" charset="0"/>
              </a:rPr>
              <a:t>At the top of the screen, go to the PowerPoint “View” tab.</a:t>
            </a:r>
          </a:p>
          <a:p>
            <a:pPr marL="228600" indent="-228600">
              <a:buFont typeface="+mj-lt"/>
              <a:buAutoNum type="arabicPeriod"/>
            </a:pPr>
            <a:r>
              <a:rPr lang="en-US" sz="1200" dirty="0">
                <a:ea typeface="Corbel" charset="0"/>
                <a:cs typeface="Corbel" charset="0"/>
              </a:rPr>
              <a:t>Check the box for “Guides” to turn guides on </a:t>
            </a:r>
            <a:br>
              <a:rPr lang="en-US" sz="1200" dirty="0">
                <a:ea typeface="Corbel" charset="0"/>
                <a:cs typeface="Corbel" charset="0"/>
              </a:rPr>
            </a:br>
            <a:r>
              <a:rPr lang="en-US" sz="1200" dirty="0">
                <a:ea typeface="Corbel" charset="0"/>
                <a:cs typeface="Corbel" charset="0"/>
              </a:rPr>
              <a:t>and off.</a:t>
            </a:r>
          </a:p>
          <a:p>
            <a:pPr marL="228600" indent="-228600">
              <a:buFont typeface="+mj-lt"/>
              <a:buAutoNum type="arabicPeriod"/>
            </a:pPr>
            <a:r>
              <a:rPr lang="en-US" sz="1200" dirty="0">
                <a:ea typeface="Corbel" charset="0"/>
                <a:cs typeface="Corbel" charset="0"/>
              </a:rPr>
              <a:t>Delete this Instructions page when content </a:t>
            </a:r>
            <a:br>
              <a:rPr lang="en-US" sz="1200" dirty="0">
                <a:ea typeface="Corbel" charset="0"/>
                <a:cs typeface="Corbel" charset="0"/>
              </a:rPr>
            </a:br>
            <a:r>
              <a:rPr lang="en-US" sz="1200" dirty="0">
                <a:ea typeface="Corbel" charset="0"/>
                <a:cs typeface="Corbel" charset="0"/>
              </a:rPr>
              <a:t>layout is complete.</a:t>
            </a:r>
          </a:p>
          <a:p>
            <a:endParaRPr lang="en-US" sz="12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185" y="1576388"/>
            <a:ext cx="6744180"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533790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1038758" y="0"/>
            <a:ext cx="11153242" cy="4359859"/>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7832141" y="2"/>
            <a:ext cx="4359859" cy="4359859"/>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479550" y="6556829"/>
            <a:ext cx="6761163" cy="148697"/>
          </a:xfrm>
        </p:spPr>
        <p:txBody>
          <a:bodyPr/>
          <a:lstStyle/>
          <a:p>
            <a:r>
              <a:rPr lang="en-US"/>
              <a:t>TMCAH Orientation Slide Deck |  © Tufts Medicine 09.2025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65879058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1038758" y="-3"/>
            <a:ext cx="11153242" cy="4359859"/>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rgbClr val="0047C7"/>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a:t>TMCAH Orientation Slide Deck |  © Tufts Medicine 09.2025 |  Private and confidential. Not for redistribution.</a:t>
            </a:r>
            <a:endParaRPr lang="en-US" dirty="0"/>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117112718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a:t>TMCAH Orientation Slide Deck |  © Tufts Medicine 09.2025 |  Private and confidential. Not for redistribution.</a:t>
            </a:r>
            <a:endParaRPr lang="en-US" dirty="0"/>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dirty="0"/>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11407351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1028052" y="-3"/>
            <a:ext cx="5585155"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1038758" cy="68580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TMCAH Orientation Slide Deck |  © Tufts Medicine 09.2025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400178051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1028052" y="-3"/>
            <a:ext cx="5585155"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TMCAH Orientation Slide Deck |  © Tufts Medicine 09.2025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4406063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TMCAH Orientation Slide Deck |  © Tufts Medicine 09.2025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dirty="0"/>
          </a:p>
        </p:txBody>
      </p:sp>
      <p:sp>
        <p:nvSpPr>
          <p:cNvPr id="9" name="Picture 5">
            <a:extLst>
              <a:ext uri="{FF2B5EF4-FFF2-40B4-BE49-F238E27FC236}">
                <a16:creationId xmlns:a16="http://schemas.microsoft.com/office/drawing/2014/main" id="{435CCC5B-A71F-D94E-A981-6143A0C9CB8C}"/>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82666847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6934810" y="2"/>
            <a:ext cx="5257190" cy="5257190"/>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TMCAH Orientation Slide Deck |  © Tufts Medicine 09.2025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ts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4065609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a:t>TMCAH Orientation Slide Deck |  © Tufts Medicine 09.2025 |  Private and confidential. Not for redistribution.</a:t>
            </a:r>
            <a:endParaRPr lang="en-US" dirty="0"/>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dirty="0"/>
          </a:p>
        </p:txBody>
      </p:sp>
      <p:sp>
        <p:nvSpPr>
          <p:cNvPr id="9" name="Picture 4">
            <a:extLst>
              <a:ext uri="{FF2B5EF4-FFF2-40B4-BE49-F238E27FC236}">
                <a16:creationId xmlns:a16="http://schemas.microsoft.com/office/drawing/2014/main" id="{948EE8C6-2C8F-834A-BA2C-68A8DBC67FE3}"/>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ts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3340854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132383846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0" y="0"/>
            <a:ext cx="6858000" cy="68580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18" name="Picture 5">
            <a:extLst>
              <a:ext uri="{FF2B5EF4-FFF2-40B4-BE49-F238E27FC236}">
                <a16:creationId xmlns:a16="http://schemas.microsoft.com/office/drawing/2014/main" id="{95076584-F237-5743-A5C4-537CA347A0C1}"/>
              </a:ext>
            </a:extLst>
          </p:cNvPr>
          <p:cNvSpPr/>
          <p:nvPr/>
        </p:nvSpPr>
        <p:spPr>
          <a:xfrm>
            <a:off x="457200"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685800"/>
            <a:ext cx="2543937" cy="532257"/>
          </a:xfrm>
          <a:prstGeom prst="rect">
            <a:avLst/>
          </a:prstGeom>
        </p:spPr>
      </p:pic>
    </p:spTree>
    <p:extLst>
      <p:ext uri="{BB962C8B-B14F-4D97-AF65-F5344CB8AC3E}">
        <p14:creationId xmlns:p14="http://schemas.microsoft.com/office/powerpoint/2010/main" val="84808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TMCAH Orientation Slide Deck |  © Tufts Medicine 09.2025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C281342B-3177-4EF8-B757-549FA5003E3C}"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460629" y="4555958"/>
            <a:ext cx="42391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900"/>
              </a:spcBef>
              <a:buFont typeface="+mj-lt"/>
              <a:buNone/>
            </a:pPr>
            <a:r>
              <a:rPr lang="en-US" sz="1200" b="1" dirty="0">
                <a:ea typeface="Corbel" charset="0"/>
                <a:cs typeface="Corbel" charset="0"/>
              </a:rPr>
              <a:t>How to use the Crop Tool</a:t>
            </a:r>
          </a:p>
          <a:p>
            <a:pPr marL="0" indent="0">
              <a:buFont typeface="+mj-lt"/>
              <a:buNone/>
            </a:pPr>
            <a:r>
              <a:rPr lang="en-US" sz="1200" dirty="0">
                <a:ea typeface="Corbel" charset="0"/>
                <a:cs typeface="Corbel" charset="0"/>
              </a:rPr>
              <a:t>After inserting the image, use the crop tool to fit the image to the allowed image area if default placement needs adjustment. </a:t>
            </a:r>
          </a:p>
          <a:p>
            <a:pPr marL="228600" indent="-228600">
              <a:buFont typeface="+mj-lt"/>
              <a:buAutoNum type="arabicPeriod"/>
            </a:pPr>
            <a:r>
              <a:rPr lang="en-US" sz="1200" dirty="0">
                <a:ea typeface="Corbel" charset="0"/>
                <a:cs typeface="Corbel" charset="0"/>
              </a:rPr>
              <a:t>In the “Picture Format” tab at the top, select the crop tool.</a:t>
            </a:r>
          </a:p>
          <a:p>
            <a:pPr marL="228600" indent="-228600">
              <a:buFont typeface="+mj-lt"/>
              <a:buAutoNum type="arabicPeriod"/>
            </a:pPr>
            <a:r>
              <a:rPr lang="en-US" sz="1200" dirty="0">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1200" dirty="0">
                <a:ea typeface="Corbel" charset="0"/>
                <a:cs typeface="Corbel" charset="0"/>
              </a:rPr>
              <a:t>Image position can be adjusted by selecting the visible portion of the image and moving left or right.</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492249" y="4555958"/>
            <a:ext cx="40603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1200" b="1" dirty="0">
                <a:ea typeface="Corbel" charset="0"/>
                <a:cs typeface="Corbel" charset="0"/>
              </a:rPr>
              <a:t>Inserting a picture</a:t>
            </a:r>
            <a:endParaRPr lang="en-US" sz="1200" dirty="0">
              <a:ea typeface="Corbel" charset="0"/>
              <a:cs typeface="Corbel" charset="0"/>
            </a:endParaRPr>
          </a:p>
          <a:p>
            <a:r>
              <a:rPr lang="en-US" sz="1200" dirty="0">
                <a:ea typeface="Corbel" charset="0"/>
                <a:cs typeface="Corbel" charset="0"/>
              </a:rPr>
              <a:t>The gray box is an image placeholder that provides context as to where an imported image will be in relation to other objects on the slide. </a:t>
            </a:r>
          </a:p>
          <a:p>
            <a:pPr marL="228600" lvl="0" indent="-228600">
              <a:buFont typeface="+mj-lt"/>
              <a:buAutoNum type="arabicPeriod"/>
            </a:pPr>
            <a:r>
              <a:rPr lang="en-US" sz="1200" dirty="0">
                <a:ea typeface="Corbel" charset="0"/>
                <a:cs typeface="Corbel" charset="0"/>
              </a:rPr>
              <a:t>Click on the image icon of the content box to insert </a:t>
            </a:r>
            <a:br>
              <a:rPr lang="en-US" sz="1200" dirty="0">
                <a:ea typeface="Corbel" charset="0"/>
                <a:cs typeface="Corbel" charset="0"/>
              </a:rPr>
            </a:br>
            <a:r>
              <a:rPr lang="en-US" sz="1200" dirty="0">
                <a:ea typeface="Corbel" charset="0"/>
                <a:cs typeface="Corbel" charset="0"/>
              </a:rPr>
              <a:t>an image.</a:t>
            </a:r>
          </a:p>
          <a:p>
            <a:pPr marL="228600" indent="-228600">
              <a:buFont typeface="+mj-lt"/>
              <a:buAutoNum type="arabicPeriod"/>
            </a:pPr>
            <a:r>
              <a:rPr lang="en-US" sz="1200" dirty="0">
                <a:ea typeface="Corbel" charset="0"/>
                <a:cs typeface="Corbel" charset="0"/>
              </a:rPr>
              <a:t>Navigate to and select the picture you want to place.</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492246" y="1576388"/>
            <a:ext cx="4337992"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6556" y="3668396"/>
            <a:ext cx="528690"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6460629" y="1576388"/>
            <a:ext cx="4337992"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6511160" y="1453946"/>
            <a:ext cx="680255"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18" name="Oval 17">
            <a:extLst>
              <a:ext uri="{FF2B5EF4-FFF2-40B4-BE49-F238E27FC236}">
                <a16:creationId xmlns:a16="http://schemas.microsoft.com/office/drawing/2014/main" id="{A2E5D61F-FD3A-D54C-9FEA-9F2B6CA5AA63}"/>
              </a:ext>
            </a:extLst>
          </p:cNvPr>
          <p:cNvSpPr/>
          <p:nvPr/>
        </p:nvSpPr>
        <p:spPr bwMode="auto">
          <a:xfrm>
            <a:off x="9967566" y="1453946"/>
            <a:ext cx="390943"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7703571" y="1865154"/>
            <a:ext cx="421887"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7840943" y="20133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9113520" y="3638911"/>
            <a:ext cx="66548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spTree>
    <p:extLst>
      <p:ext uri="{BB962C8B-B14F-4D97-AF65-F5344CB8AC3E}">
        <p14:creationId xmlns:p14="http://schemas.microsoft.com/office/powerpoint/2010/main" val="401500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TMCAH Orientation Slide Deck |  © Tufts Medicine 09.2025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C281342B-3177-4EF8-B757-549FA5003E3C}" type="slidenum">
              <a:rPr lang="en-US" smtClean="0"/>
              <a:t>‹#›</a:t>
            </a:fld>
            <a:endParaRPr lang="en-US"/>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492250" y="4827739"/>
            <a:ext cx="416704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To convert slides, select, copy, and paste the elements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from one PPT presentation to the other. Select your text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492250" y="1601454"/>
            <a:ext cx="4193166"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5948194" y="1583924"/>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5926959" y="4827739"/>
            <a:ext cx="275708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6344734" y="3646616"/>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6450" y="3943741"/>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8968061" y="1576388"/>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55636" y="4162699"/>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8964579" y="4827739"/>
            <a:ext cx="273585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10636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TMCAH Orientation Slide Deck |  © Tufts Medicine 09.2025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C281342B-3177-4EF8-B757-549FA5003E3C}" type="slidenum">
              <a:rPr lang="en-US" smtClean="0"/>
              <a:t>‹#›</a:t>
            </a:fld>
            <a:endParaRPr lang="en-US"/>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492248" y="4622242"/>
            <a:ext cx="500634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823" y="1579695"/>
            <a:ext cx="499824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6726237" y="4622242"/>
            <a:ext cx="500380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5624" y="2420061"/>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29019" y="1579696"/>
            <a:ext cx="4998238"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1669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TMCAH Orientation Slide Deck |  © Tufts Medicine 09.2025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C281342B-3177-4EF8-B757-549FA5003E3C}" type="slidenum">
              <a:rPr lang="en-US" smtClean="0"/>
              <a:t>‹#›</a:t>
            </a:fld>
            <a:endParaRPr lang="en-US"/>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492250" y="4926188"/>
            <a:ext cx="5005388"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When converting old presentations, </a:t>
            </a:r>
            <a:r>
              <a:rPr lang="en-US" sz="1200" b="1" dirty="0">
                <a:ea typeface="Verdana" panose="020B0604030504040204" pitchFamily="34" charset="0"/>
                <a:cs typeface="Verdana" panose="020B0604030504040204" pitchFamily="34" charset="0"/>
              </a:rPr>
              <a:t>DO NOT </a:t>
            </a:r>
            <a:r>
              <a:rPr lang="en-US" sz="12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2250" y="1575814"/>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6726238" y="1575814"/>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6726238" y="4926188"/>
            <a:ext cx="500380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7537578" y="3582856"/>
            <a:ext cx="901342" cy="757790"/>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p:nvSpPr>
        <p:spPr bwMode="auto">
          <a:xfrm>
            <a:off x="1467528" y="2103968"/>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9698" y="2587932"/>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63981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endParaRPr lang="en-US"/>
          </a:p>
        </p:txBody>
      </p:sp>
      <p:grpSp>
        <p:nvGrpSpPr>
          <p:cNvPr id="8" name="Group 7">
            <a:extLst>
              <a:ext uri="{FF2B5EF4-FFF2-40B4-BE49-F238E27FC236}">
                <a16:creationId xmlns:a16="http://schemas.microsoft.com/office/drawing/2014/main" id="{A9791EB9-DE86-7A4D-9B7E-C9DECD9010E5}"/>
              </a:ext>
            </a:extLst>
          </p:cNvPr>
          <p:cNvGrpSpPr/>
          <p:nvPr/>
        </p:nvGrpSpPr>
        <p:grpSpPr>
          <a:xfrm>
            <a:off x="6215270" y="881270"/>
            <a:ext cx="5976730"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4" name="TextBox 13">
            <a:extLst>
              <a:ext uri="{FF2B5EF4-FFF2-40B4-BE49-F238E27FC236}">
                <a16:creationId xmlns:a16="http://schemas.microsoft.com/office/drawing/2014/main" id="{8176F836-1E7D-684F-8C70-E66F6EE954F2}"/>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40657800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TMCAH Orientation Slide Deck |  © Tufts Medicine 09.2025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C281342B-3177-4EF8-B757-549FA5003E3C}" type="slidenum">
              <a:rPr lang="en-US" smtClean="0"/>
              <a:t>‹#›</a:t>
            </a:fld>
            <a:endParaRPr lang="en-US"/>
          </a:p>
        </p:txBody>
      </p:sp>
      <p:sp>
        <p:nvSpPr>
          <p:cNvPr id="8" name="Picture 5">
            <a:extLst>
              <a:ext uri="{FF2B5EF4-FFF2-40B4-BE49-F238E27FC236}">
                <a16:creationId xmlns:a16="http://schemas.microsoft.com/office/drawing/2014/main" id="{1D50B5C1-4506-D847-AF1E-F7DB8AA5BBE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45931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2250" y="1576388"/>
            <a:ext cx="10237787"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92250" y="6559550"/>
            <a:ext cx="6750050" cy="146112"/>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TMCAH Orientation Slide Deck |  © Tufts Medicine 09.2025 |  Private and confidential. Not for redistribution.</a:t>
            </a:r>
          </a:p>
        </p:txBody>
      </p:sp>
      <p:sp>
        <p:nvSpPr>
          <p:cNvPr id="6" name="Slide Number Placeholder 5"/>
          <p:cNvSpPr>
            <a:spLocks noGrp="1"/>
          </p:cNvSpPr>
          <p:nvPr>
            <p:ph type="sldNum" sz="quarter" idx="4"/>
          </p:nvPr>
        </p:nvSpPr>
        <p:spPr>
          <a:xfrm>
            <a:off x="285751" y="6559550"/>
            <a:ext cx="473074" cy="146112"/>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1000" b="0" i="0">
                <a:solidFill>
                  <a:schemeClr val="bg1"/>
                </a:solidFill>
                <a:latin typeface="+mn-lt"/>
                <a:ea typeface="Verdana" panose="020B0604030504040204" pitchFamily="34" charset="0"/>
                <a:cs typeface="Verdana" panose="020B0604030504040204" pitchFamily="34" charset="0"/>
              </a:defRPr>
            </a:lvl9pPr>
          </a:lstStyle>
          <a:p>
            <a:fld id="{C281342B-3177-4EF8-B757-549FA5003E3C}" type="slidenum">
              <a:rPr lang="en-US" smtClean="0"/>
              <a:t>‹#›</a:t>
            </a:fld>
            <a:endParaRPr lang="en-US"/>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492250" y="454025"/>
            <a:ext cx="10234611"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69976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79550" y="6556829"/>
            <a:ext cx="6761163" cy="148697"/>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TMCAH Orientation Slide Deck |  © Tufts Medicine 09.2025 |  Private and confidential. Not for redistribution.</a:t>
            </a:r>
            <a:endParaRPr lang="en-US" dirty="0"/>
          </a:p>
        </p:txBody>
      </p:sp>
      <p:sp>
        <p:nvSpPr>
          <p:cNvPr id="6" name="Slide Number Placeholder 5"/>
          <p:cNvSpPr>
            <a:spLocks noGrp="1"/>
          </p:cNvSpPr>
          <p:nvPr>
            <p:ph type="sldNum" sz="quarter" idx="4"/>
          </p:nvPr>
        </p:nvSpPr>
        <p:spPr>
          <a:xfrm>
            <a:off x="283029" y="6556375"/>
            <a:ext cx="446314" cy="149151"/>
          </a:xfrm>
          <a:prstGeom prst="rect">
            <a:avLst/>
          </a:prstGeom>
        </p:spPr>
        <p:txBody>
          <a:bodyPr vert="horz" lIns="0" tIns="0" rIns="0" bIns="0" rtlCol="0" anchor="b" anchorCtr="0"/>
          <a:lstStyle>
            <a:lvl1pPr algn="ctr">
              <a:defRPr sz="10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511D247-23B7-924B-AA11-A82B0DD0AD66}"/>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12296213" y="628290"/>
            <a:ext cx="663388" cy="575099"/>
          </a:xfrm>
          <a:prstGeom prst="rect">
            <a:avLst/>
          </a:prstGeom>
          <a:solidFill>
            <a:srgbClr val="5CBB5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12296213" y="3769740"/>
            <a:ext cx="663388" cy="575099"/>
          </a:xfrm>
          <a:prstGeom prst="rect">
            <a:avLst/>
          </a:prstGeom>
          <a:solidFill>
            <a:srgbClr val="00974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805010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Lst>
  <p:hf hdr="0" dt="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picpedia.org/chalkboard/a/agenda.html" TargetMode="External"/><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1BD5DC9-EB4C-7018-AB51-3F83A48C44BE}"/>
              </a:ext>
            </a:extLst>
          </p:cNvPr>
          <p:cNvSpPr>
            <a:spLocks noGrp="1" noRot="1" noMove="1" noResize="1" noEditPoints="1" noAdjustHandles="1" noChangeArrowheads="1" noChangeShapeType="1"/>
          </p:cNvSpPr>
          <p:nvPr>
            <p:ph type="title"/>
          </p:nvPr>
        </p:nvSpPr>
        <p:spPr>
          <a:xfrm>
            <a:off x="2530620" y="738910"/>
            <a:ext cx="7831137" cy="3713018"/>
          </a:xfrm>
        </p:spPr>
        <p:txBody>
          <a:bodyPr anchor="t"/>
          <a:lstStyle/>
          <a:p>
            <a:pPr algn="ctr">
              <a:lnSpc>
                <a:spcPct val="150000"/>
              </a:lnSpc>
            </a:pPr>
            <a:r>
              <a:rPr lang="en-US" sz="3600" dirty="0"/>
              <a:t>Welcome </a:t>
            </a:r>
            <a:br>
              <a:rPr lang="en-US" sz="3600" dirty="0"/>
            </a:br>
            <a:r>
              <a:rPr lang="en-US" sz="3600" dirty="0"/>
              <a:t>to</a:t>
            </a:r>
            <a:br>
              <a:rPr lang="en-US" sz="3600" dirty="0"/>
            </a:br>
            <a:r>
              <a:rPr lang="en-US" sz="3600" dirty="0"/>
              <a:t>Tufts Medicine </a:t>
            </a:r>
            <a:br>
              <a:rPr lang="en-US" sz="3600" dirty="0"/>
            </a:br>
            <a:r>
              <a:rPr lang="en-US" sz="3600" dirty="0"/>
              <a:t>Care at Home</a:t>
            </a:r>
          </a:p>
        </p:txBody>
      </p:sp>
      <p:sp>
        <p:nvSpPr>
          <p:cNvPr id="10" name="Text Placeholder 2">
            <a:extLst>
              <a:ext uri="{FF2B5EF4-FFF2-40B4-BE49-F238E27FC236}">
                <a16:creationId xmlns:a16="http://schemas.microsoft.com/office/drawing/2014/main" id="{4F05FA76-EF7E-055B-0DEE-4B35A4AC3AD2}"/>
              </a:ext>
            </a:extLst>
          </p:cNvPr>
          <p:cNvSpPr>
            <a:spLocks noGrp="1"/>
          </p:cNvSpPr>
          <p:nvPr>
            <p:ph type="body" sz="quarter" idx="19"/>
          </p:nvPr>
        </p:nvSpPr>
        <p:spPr>
          <a:xfrm>
            <a:off x="3635230" y="4451928"/>
            <a:ext cx="6026150" cy="592504"/>
          </a:xfrm>
        </p:spPr>
        <p:txBody>
          <a:bodyPr tIns="0"/>
          <a:lstStyle/>
          <a:p>
            <a:pPr algn="ctr"/>
            <a:r>
              <a:rPr lang="en-US" sz="2000" b="1" i="1" dirty="0"/>
              <a:t>Brought To You By: Clinical Staff Development</a:t>
            </a:r>
          </a:p>
        </p:txBody>
      </p:sp>
    </p:spTree>
    <p:extLst>
      <p:ext uri="{BB962C8B-B14F-4D97-AF65-F5344CB8AC3E}">
        <p14:creationId xmlns:p14="http://schemas.microsoft.com/office/powerpoint/2010/main" val="295471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E21FB9-9329-C9B5-4848-ECA5466411CF}"/>
              </a:ext>
            </a:extLst>
          </p:cNvPr>
          <p:cNvSpPr>
            <a:spLocks noGrp="1" noRot="1" noMove="1" noResize="1" noEditPoints="1" noAdjustHandles="1" noChangeArrowheads="1" noChangeShapeType="1"/>
          </p:cNvSpPr>
          <p:nvPr>
            <p:ph sz="quarter" idx="12"/>
          </p:nvPr>
        </p:nvSpPr>
        <p:spPr/>
        <p:txBody>
          <a:bodyPr/>
          <a:lstStyle/>
          <a:p>
            <a:r>
              <a:rPr lang="en-US" dirty="0"/>
              <a:t>Morning</a:t>
            </a:r>
          </a:p>
          <a:p>
            <a:pPr marL="285750" indent="-285750">
              <a:buFont typeface="Arial" panose="020B0604020202020204" pitchFamily="34" charset="0"/>
              <a:buChar char="•"/>
            </a:pPr>
            <a:r>
              <a:rPr lang="en-US" dirty="0"/>
              <a:t>8:00 AM: Staff Development</a:t>
            </a:r>
          </a:p>
          <a:p>
            <a:pPr marL="285750" indent="-285750">
              <a:buFont typeface="Arial" panose="020B0604020202020204" pitchFamily="34" charset="0"/>
              <a:buChar char="•"/>
            </a:pPr>
            <a:r>
              <a:rPr lang="en-US" dirty="0"/>
              <a:t>10:00 AM: Office Tour</a:t>
            </a:r>
          </a:p>
          <a:p>
            <a:pPr marL="285750" indent="-285750">
              <a:buFont typeface="Arial" panose="020B0604020202020204" pitchFamily="34" charset="0"/>
              <a:buChar char="•"/>
            </a:pPr>
            <a:r>
              <a:rPr lang="en-US" dirty="0"/>
              <a:t>10:15 AM: Break</a:t>
            </a:r>
          </a:p>
          <a:p>
            <a:pPr marL="285750" indent="-285750">
              <a:buFont typeface="Arial" panose="020B0604020202020204" pitchFamily="34" charset="0"/>
              <a:buChar char="•"/>
            </a:pPr>
            <a:r>
              <a:rPr lang="en-US" dirty="0"/>
              <a:t>10:30 AM: Compliance</a:t>
            </a:r>
          </a:p>
          <a:p>
            <a:pPr marL="285750" indent="-285750">
              <a:buFont typeface="Arial" panose="020B0604020202020204" pitchFamily="34" charset="0"/>
              <a:buChar char="•"/>
            </a:pPr>
            <a:r>
              <a:rPr lang="en-US" dirty="0"/>
              <a:t>11:45 AM: Badges</a:t>
            </a:r>
          </a:p>
          <a:p>
            <a:pPr marL="285750" indent="-285750">
              <a:buFont typeface="Arial" panose="020B0604020202020204" pitchFamily="34" charset="0"/>
              <a:buChar char="•"/>
            </a:pPr>
            <a:r>
              <a:rPr lang="en-US" dirty="0"/>
              <a:t>12:15 PM: Lunch with your manager</a:t>
            </a:r>
          </a:p>
          <a:p>
            <a:pPr marL="285750" indent="-285750">
              <a:buFont typeface="Arial" panose="020B0604020202020204" pitchFamily="34" charset="0"/>
              <a:buChar char="•"/>
            </a:pPr>
            <a:r>
              <a:rPr lang="en-US" dirty="0"/>
              <a:t>1:00 PM: President’s Welcome</a:t>
            </a:r>
          </a:p>
          <a:p>
            <a:pPr marL="285750" indent="-285750">
              <a:buFont typeface="Arial" panose="020B0604020202020204" pitchFamily="34" charset="0"/>
              <a:buChar char="•"/>
            </a:pPr>
            <a:r>
              <a:rPr lang="en-US" dirty="0"/>
              <a:t>1:15 PM: Break</a:t>
            </a:r>
          </a:p>
          <a:p>
            <a:pPr marL="285750" indent="-285750">
              <a:buFont typeface="Arial" panose="020B0604020202020204" pitchFamily="34" charset="0"/>
              <a:buChar char="•"/>
            </a:pPr>
            <a:r>
              <a:rPr lang="en-US" dirty="0"/>
              <a:t>1:30 PM: Human Resources</a:t>
            </a:r>
          </a:p>
          <a:p>
            <a:pPr marL="285750" indent="-285750">
              <a:buFont typeface="Arial" panose="020B0604020202020204" pitchFamily="34" charset="0"/>
              <a:buChar char="•"/>
            </a:pPr>
            <a:r>
              <a:rPr lang="en-US" dirty="0"/>
              <a:t>2:00 PM: IT Department</a:t>
            </a:r>
          </a:p>
          <a:p>
            <a:pPr marL="285750" indent="-285750">
              <a:buFont typeface="Arial" panose="020B0604020202020204" pitchFamily="34" charset="0"/>
              <a:buChar char="•"/>
            </a:pPr>
            <a:r>
              <a:rPr lang="en-US" dirty="0"/>
              <a:t>2:30 PM: Software Overview</a:t>
            </a:r>
          </a:p>
          <a:p>
            <a:pPr marL="285750" indent="-285750">
              <a:buFont typeface="Arial" panose="020B0604020202020204" pitchFamily="34" charset="0"/>
              <a:buChar char="•"/>
            </a:pPr>
            <a:r>
              <a:rPr lang="en-US" dirty="0"/>
              <a:t>3:00 PM: Guided Overview E-Learnings</a:t>
            </a:r>
          </a:p>
          <a:p>
            <a:pPr marL="285750" indent="-285750">
              <a:buFont typeface="Arial" panose="020B0604020202020204" pitchFamily="34" charset="0"/>
              <a:buChar char="•"/>
            </a:pPr>
            <a:r>
              <a:rPr lang="en-US" dirty="0"/>
              <a:t>4:00 PM: Orientation Quiz and Q &amp; A Session</a:t>
            </a:r>
          </a:p>
          <a:p>
            <a:endParaRPr lang="en-US" dirty="0"/>
          </a:p>
        </p:txBody>
      </p:sp>
      <p:sp>
        <p:nvSpPr>
          <p:cNvPr id="3" name="Title 2">
            <a:extLst>
              <a:ext uri="{FF2B5EF4-FFF2-40B4-BE49-F238E27FC236}">
                <a16:creationId xmlns:a16="http://schemas.microsoft.com/office/drawing/2014/main" id="{857876CC-8C2D-3077-F3E8-C080A514F44A}"/>
              </a:ext>
            </a:extLst>
          </p:cNvPr>
          <p:cNvSpPr>
            <a:spLocks noGrp="1" noRot="1" noMove="1" noResize="1" noEditPoints="1" noAdjustHandles="1" noChangeArrowheads="1" noChangeShapeType="1"/>
          </p:cNvSpPr>
          <p:nvPr>
            <p:ph type="title"/>
          </p:nvPr>
        </p:nvSpPr>
        <p:spPr/>
        <p:txBody>
          <a:bodyPr rIns="0"/>
          <a:lstStyle/>
          <a:p>
            <a:pPr algn="ctr"/>
            <a:r>
              <a:rPr lang="en-US" dirty="0">
                <a:solidFill>
                  <a:schemeClr val="accent6"/>
                </a:solidFill>
              </a:rPr>
              <a:t>Today’s Agenda</a:t>
            </a:r>
          </a:p>
        </p:txBody>
      </p:sp>
      <p:pic>
        <p:nvPicPr>
          <p:cNvPr id="5" name="Picture 4" descr="A chalkboard with a word on it next to a pair of books">
            <a:extLst>
              <a:ext uri="{FF2B5EF4-FFF2-40B4-BE49-F238E27FC236}">
                <a16:creationId xmlns:a16="http://schemas.microsoft.com/office/drawing/2014/main" id="{D9440142-EB63-DC62-F889-142EA717360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42944" y="1700784"/>
            <a:ext cx="5883917" cy="3868675"/>
          </a:xfrm>
          <a:prstGeom prst="rect">
            <a:avLst/>
          </a:prstGeom>
        </p:spPr>
      </p:pic>
      <p:sp>
        <p:nvSpPr>
          <p:cNvPr id="7" name="Footer Placeholder 6">
            <a:extLst>
              <a:ext uri="{FF2B5EF4-FFF2-40B4-BE49-F238E27FC236}">
                <a16:creationId xmlns:a16="http://schemas.microsoft.com/office/drawing/2014/main" id="{52D0A312-B358-1BDE-90F2-0193506A84A8}"/>
              </a:ext>
            </a:extLst>
          </p:cNvPr>
          <p:cNvSpPr>
            <a:spLocks noGrp="1"/>
          </p:cNvSpPr>
          <p:nvPr>
            <p:ph type="ftr" sz="quarter" idx="13"/>
          </p:nvPr>
        </p:nvSpPr>
        <p:spPr/>
        <p:txBody>
          <a:bodyPr/>
          <a:lstStyle/>
          <a:p>
            <a:r>
              <a:rPr lang="en-US"/>
              <a:t>TMCAH Orientation Slide Deck |  © Tufts Medicine 09.2025 |  Private and confidential. Not for redistribution.</a:t>
            </a:r>
          </a:p>
        </p:txBody>
      </p:sp>
      <p:sp>
        <p:nvSpPr>
          <p:cNvPr id="8" name="Slide Number Placeholder 7">
            <a:extLst>
              <a:ext uri="{FF2B5EF4-FFF2-40B4-BE49-F238E27FC236}">
                <a16:creationId xmlns:a16="http://schemas.microsoft.com/office/drawing/2014/main" id="{CF1A56C0-421C-32B7-6515-E11D2C8246BE}"/>
              </a:ext>
            </a:extLst>
          </p:cNvPr>
          <p:cNvSpPr>
            <a:spLocks noGrp="1"/>
          </p:cNvSpPr>
          <p:nvPr>
            <p:ph type="sldNum" sz="quarter" idx="14"/>
          </p:nvPr>
        </p:nvSpPr>
        <p:spPr/>
        <p:txBody>
          <a:bodyPr/>
          <a:lstStyle/>
          <a:p>
            <a:fld id="{C281342B-3177-4EF8-B757-549FA5003E3C}" type="slidenum">
              <a:rPr lang="en-US" smtClean="0"/>
              <a:t>2</a:t>
            </a:fld>
            <a:endParaRPr lang="en-US"/>
          </a:p>
        </p:txBody>
      </p:sp>
    </p:spTree>
    <p:extLst>
      <p:ext uri="{BB962C8B-B14F-4D97-AF65-F5344CB8AC3E}">
        <p14:creationId xmlns:p14="http://schemas.microsoft.com/office/powerpoint/2010/main" val="1950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0FC858-1265-B150-B77A-DEA9ADD05536}"/>
              </a:ext>
            </a:extLst>
          </p:cNvPr>
          <p:cNvSpPr>
            <a:spLocks noGrp="1" noRot="1" noMove="1" noResize="1" noEditPoints="1" noAdjustHandles="1" noChangeArrowheads="1" noChangeShapeType="1"/>
          </p:cNvSpPr>
          <p:nvPr>
            <p:ph sz="quarter" idx="12"/>
          </p:nvPr>
        </p:nvSpPr>
        <p:spPr>
          <a:xfrm>
            <a:off x="1479550" y="1256580"/>
            <a:ext cx="10250488" cy="5147395"/>
          </a:xfrm>
        </p:spPr>
        <p:txBody>
          <a:bodyPr rIns="0" numCol="2"/>
          <a:lstStyle/>
          <a:p>
            <a:pPr algn="ctr"/>
            <a:r>
              <a:rPr lang="en-US" sz="1600" b="1" dirty="0"/>
              <a:t>8:00 AM – 10:00 AM</a:t>
            </a:r>
          </a:p>
          <a:p>
            <a:pPr marL="285750" indent="-285750">
              <a:buFont typeface="Arial" panose="020B0604020202020204" pitchFamily="34" charset="0"/>
              <a:buChar char="•"/>
            </a:pPr>
            <a:r>
              <a:rPr lang="en-US" sz="1400" dirty="0"/>
              <a:t>Welcome: Sign-In; Restrooms; Breakroom</a:t>
            </a:r>
          </a:p>
          <a:p>
            <a:pPr marL="285750" indent="-285750">
              <a:buFont typeface="Arial" panose="020B0604020202020204" pitchFamily="34" charset="0"/>
              <a:buChar char="•"/>
            </a:pPr>
            <a:r>
              <a:rPr lang="en-US" sz="1400" dirty="0"/>
              <a:t>TM CAH History, Mission, Vision, Strategic Values</a:t>
            </a:r>
          </a:p>
          <a:p>
            <a:pPr marL="285750" indent="-285750">
              <a:buFont typeface="Arial" panose="020B0604020202020204" pitchFamily="34" charset="0"/>
              <a:buChar char="•"/>
            </a:pPr>
            <a:r>
              <a:rPr lang="en-US" sz="1400" dirty="0"/>
              <a:t>PACE Program</a:t>
            </a:r>
          </a:p>
          <a:p>
            <a:pPr marL="569214" lvl="2" indent="-285750"/>
            <a:r>
              <a:rPr lang="en-US" sz="1400" dirty="0"/>
              <a:t>Polices &amp; Procedures</a:t>
            </a:r>
          </a:p>
          <a:p>
            <a:pPr marL="854075" lvl="3"/>
            <a:r>
              <a:rPr lang="en-US" sz="1400" dirty="0"/>
              <a:t>Location; Weapons, Pets, Professional Attire</a:t>
            </a:r>
          </a:p>
          <a:p>
            <a:pPr marL="854075" lvl="3"/>
            <a:r>
              <a:rPr lang="en-US" sz="1400" dirty="0"/>
              <a:t>Protocols: Emergency Protocols; Phone Tree</a:t>
            </a:r>
          </a:p>
          <a:p>
            <a:pPr marL="854075" lvl="3"/>
            <a:r>
              <a:rPr lang="en-US" sz="1400" dirty="0"/>
              <a:t>Boundaries</a:t>
            </a:r>
          </a:p>
          <a:p>
            <a:pPr marL="854075" lvl="3"/>
            <a:r>
              <a:rPr lang="en-US" sz="1400" dirty="0"/>
              <a:t>Workplace Behavior/Violence: Harassment, Discrimination, Bullying, Violence; Use of Resources &amp; Equipment (Organizational Property, Social Media)</a:t>
            </a:r>
          </a:p>
          <a:p>
            <a:pPr marL="854075" lvl="3"/>
            <a:r>
              <a:rPr lang="en-US" sz="1400" dirty="0"/>
              <a:t>Substance-Free Workplace</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r>
              <a:rPr lang="en-US" sz="1600" b="1" dirty="0"/>
              <a:t>Onboarding Timeline &amp; Expectations</a:t>
            </a:r>
          </a:p>
          <a:p>
            <a:pPr marL="569214" lvl="2" indent="-285750"/>
            <a:r>
              <a:rPr lang="en-US" sz="1400" dirty="0"/>
              <a:t>90-Day Competency Sign-Off</a:t>
            </a:r>
          </a:p>
          <a:p>
            <a:pPr marL="854075" lvl="3"/>
            <a:r>
              <a:rPr lang="en-US" sz="1400" dirty="0"/>
              <a:t>Clinical Staff Development, Manager, Preceptor</a:t>
            </a:r>
          </a:p>
          <a:p>
            <a:pPr marL="569214" lvl="2" indent="-285750"/>
            <a:r>
              <a:rPr lang="en-US" sz="1400" dirty="0"/>
              <a:t>Clinical Skills Competency</a:t>
            </a:r>
          </a:p>
          <a:p>
            <a:pPr marL="569214" lvl="2" indent="-285750"/>
            <a:r>
              <a:rPr lang="en-US" sz="1400" dirty="0"/>
              <a:t>Continuous Professional Development</a:t>
            </a:r>
          </a:p>
          <a:p>
            <a:pPr marL="569214" lvl="2" indent="-285750"/>
            <a:r>
              <a:rPr lang="en-US" sz="1400" dirty="0"/>
              <a:t>HHVNA Website; SharePoint, Workday LMS</a:t>
            </a:r>
          </a:p>
          <a:p>
            <a:pPr marL="854075" lvl="3"/>
            <a:r>
              <a:rPr lang="en-US" sz="1400" dirty="0"/>
              <a:t>E-Learnings</a:t>
            </a:r>
          </a:p>
          <a:p>
            <a:pPr marL="854075" lvl="3"/>
            <a:r>
              <a:rPr lang="en-US" sz="1400" dirty="0"/>
              <a:t>Dementia Training</a:t>
            </a:r>
          </a:p>
          <a:p>
            <a:pPr marL="854075" lvl="3"/>
            <a:r>
              <a:rPr lang="en-US" sz="1400" dirty="0"/>
              <a:t>Monthly Aide &amp; Heart Failure Training</a:t>
            </a:r>
          </a:p>
          <a:p>
            <a:pPr marL="854075" lvl="3"/>
            <a:r>
              <a:rPr lang="en-US" sz="1400" dirty="0"/>
              <a:t>Attestations &amp; Quizzes</a:t>
            </a:r>
          </a:p>
          <a:p>
            <a:pPr marL="854075" lvl="3"/>
            <a:r>
              <a:rPr lang="en-US" sz="1400" dirty="0"/>
              <a:t>Annual Skills Fare</a:t>
            </a:r>
          </a:p>
          <a:p>
            <a:pPr marL="569214" lvl="2" indent="-285750"/>
            <a:r>
              <a:rPr lang="en-US" sz="1400" dirty="0"/>
              <a:t>EPIC Training</a:t>
            </a:r>
          </a:p>
          <a:p>
            <a:pPr marL="285750" lvl="1" indent="-285750">
              <a:buClrTx/>
              <a:buFont typeface="Arial" panose="020B0604020202020204" pitchFamily="34" charset="0"/>
              <a:buChar char="•"/>
            </a:pPr>
            <a:r>
              <a:rPr lang="en-US" sz="1400" b="0" dirty="0"/>
              <a:t>Infection Control Basics</a:t>
            </a:r>
          </a:p>
          <a:p>
            <a:pPr marL="569214" lvl="2" indent="-285750">
              <a:buClrTx/>
            </a:pPr>
            <a:r>
              <a:rPr lang="en-US" sz="1400" dirty="0"/>
              <a:t>Standard Precautions: Hand Hygiene, Cough/Illness Etiquette, Shared Space/Equipment</a:t>
            </a:r>
          </a:p>
          <a:p>
            <a:pPr marL="569214" lvl="2" indent="-285750">
              <a:buClrTx/>
            </a:pPr>
            <a:r>
              <a:rPr lang="en-US" sz="1400" dirty="0"/>
              <a:t>Handwashing/Rub; Cleaning Equipment; Hazardous Waste; Chemical Safety; Bag Technique</a:t>
            </a:r>
          </a:p>
        </p:txBody>
      </p:sp>
      <p:sp>
        <p:nvSpPr>
          <p:cNvPr id="3" name="Title 2">
            <a:extLst>
              <a:ext uri="{FF2B5EF4-FFF2-40B4-BE49-F238E27FC236}">
                <a16:creationId xmlns:a16="http://schemas.microsoft.com/office/drawing/2014/main" id="{44E6567A-F570-8AC7-DEB4-6D24446D32D4}"/>
              </a:ext>
            </a:extLst>
          </p:cNvPr>
          <p:cNvSpPr>
            <a:spLocks noGrp="1" noRot="1" noMove="1" noResize="1" noEditPoints="1" noAdjustHandles="1" noChangeArrowheads="1" noChangeShapeType="1"/>
          </p:cNvSpPr>
          <p:nvPr>
            <p:ph type="title"/>
          </p:nvPr>
        </p:nvSpPr>
        <p:spPr/>
        <p:txBody>
          <a:bodyPr rIns="0"/>
          <a:lstStyle/>
          <a:p>
            <a:pPr algn="ctr"/>
            <a:r>
              <a:rPr lang="en-US" dirty="0">
                <a:solidFill>
                  <a:schemeClr val="accent6"/>
                </a:solidFill>
              </a:rPr>
              <a:t>Staff Development</a:t>
            </a:r>
          </a:p>
        </p:txBody>
      </p:sp>
      <p:sp>
        <p:nvSpPr>
          <p:cNvPr id="4" name="Footer Placeholder 3">
            <a:extLst>
              <a:ext uri="{FF2B5EF4-FFF2-40B4-BE49-F238E27FC236}">
                <a16:creationId xmlns:a16="http://schemas.microsoft.com/office/drawing/2014/main" id="{5DE08A99-090F-E1E5-5A41-4C345CDC1C44}"/>
              </a:ext>
            </a:extLst>
          </p:cNvPr>
          <p:cNvSpPr>
            <a:spLocks noGrp="1"/>
          </p:cNvSpPr>
          <p:nvPr>
            <p:ph type="ftr" sz="quarter" idx="13"/>
          </p:nvPr>
        </p:nvSpPr>
        <p:spPr/>
        <p:txBody>
          <a:bodyPr/>
          <a:lstStyle/>
          <a:p>
            <a:r>
              <a:rPr lang="en-US"/>
              <a:t>TMCAH Orientation Slide Deck |  © Tufts Medicine 09.2025 |  Private and confidential. Not for redistribution.</a:t>
            </a:r>
            <a:endParaRPr lang="en-US" dirty="0"/>
          </a:p>
        </p:txBody>
      </p:sp>
      <p:sp>
        <p:nvSpPr>
          <p:cNvPr id="5" name="Slide Number Placeholder 4">
            <a:extLst>
              <a:ext uri="{FF2B5EF4-FFF2-40B4-BE49-F238E27FC236}">
                <a16:creationId xmlns:a16="http://schemas.microsoft.com/office/drawing/2014/main" id="{8FE6A3CC-26B1-A45C-AF2C-A552A110E27F}"/>
              </a:ext>
            </a:extLst>
          </p:cNvPr>
          <p:cNvSpPr>
            <a:spLocks noGrp="1"/>
          </p:cNvSpPr>
          <p:nvPr>
            <p:ph type="sldNum" sz="quarter" idx="14"/>
          </p:nvPr>
        </p:nvSpPr>
        <p:spPr/>
        <p:txBody>
          <a:bodyPr/>
          <a:lstStyle/>
          <a:p>
            <a:fld id="{63DCA5C9-2E11-4C67-86EB-AE1DE127DC64}" type="slidenum">
              <a:rPr lang="en-US" smtClean="0"/>
              <a:pPr/>
              <a:t>3</a:t>
            </a:fld>
            <a:endParaRPr lang="en-US" dirty="0"/>
          </a:p>
        </p:txBody>
      </p:sp>
    </p:spTree>
    <p:extLst>
      <p:ext uri="{BB962C8B-B14F-4D97-AF65-F5344CB8AC3E}">
        <p14:creationId xmlns:p14="http://schemas.microsoft.com/office/powerpoint/2010/main" val="1099466033"/>
      </p:ext>
    </p:extLst>
  </p:cSld>
  <p:clrMapOvr>
    <a:masterClrMapping/>
  </p:clrMapOvr>
</p:sld>
</file>

<file path=ppt/theme/theme1.xml><?xml version="1.0" encoding="utf-8"?>
<a:theme xmlns:a="http://schemas.openxmlformats.org/drawingml/2006/main" name="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2.xml><?xml version="1.0" encoding="utf-8"?>
<a:theme xmlns:a="http://schemas.openxmlformats.org/drawingml/2006/main" name="Tufts Medecine 3.22">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103406C2-EC7C-0740-8B86-84EAC9054A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TuftsMed_CaH_16x9_template_3.22</Template>
  <TotalTime>50</TotalTime>
  <Words>277</Words>
  <Application>Microsoft Office PowerPoint</Application>
  <PresentationFormat>Widescreen</PresentationFormat>
  <Paragraphs>52</Paragraphs>
  <Slides>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Aptos</vt:lpstr>
      <vt:lpstr>Arial</vt:lpstr>
      <vt:lpstr>Corbel</vt:lpstr>
      <vt:lpstr>Roboto</vt:lpstr>
      <vt:lpstr>Rockwell</vt:lpstr>
      <vt:lpstr>System Font Regular</vt:lpstr>
      <vt:lpstr>Verdana</vt:lpstr>
      <vt:lpstr>Instructions</vt:lpstr>
      <vt:lpstr>Tufts Medecine 3.22</vt:lpstr>
      <vt:lpstr>Welcome  to Tufts Medicine  Care at Home</vt:lpstr>
      <vt:lpstr>Today’s Agenda</vt:lpstr>
      <vt:lpstr>Staff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Tsoukalas, Nicole</dc:creator>
  <cp:lastModifiedBy>Tsoukalas, Nicole</cp:lastModifiedBy>
  <cp:revision>1</cp:revision>
  <dcterms:created xsi:type="dcterms:W3CDTF">2025-09-26T18:10:42Z</dcterms:created>
  <dcterms:modified xsi:type="dcterms:W3CDTF">2025-09-29T20:06:39Z</dcterms:modified>
</cp:coreProperties>
</file>